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97" r:id="rId2"/>
    <p:sldId id="259" r:id="rId3"/>
    <p:sldId id="260" r:id="rId4"/>
    <p:sldId id="261" r:id="rId5"/>
    <p:sldId id="262" r:id="rId6"/>
    <p:sldId id="263" r:id="rId7"/>
    <p:sldId id="29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96" r:id="rId18"/>
    <p:sldId id="274" r:id="rId19"/>
    <p:sldId id="275" r:id="rId20"/>
    <p:sldId id="276" r:id="rId21"/>
    <p:sldId id="277" r:id="rId22"/>
    <p:sldId id="294" r:id="rId23"/>
    <p:sldId id="295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394C6-86FF-433B-B9B3-475F263A38F6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6C454-7BE5-43B5-A26B-7546A40DA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4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CDEC6-A96B-4C0F-BB61-F083D49F5DD0}" type="slidenum">
              <a:rPr lang="en-US"/>
              <a:pPr/>
              <a:t>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6300"/>
          </a:xfrm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0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CB79C-E99D-4B0A-8D80-E77E88B1133C}" type="slidenum">
              <a:rPr lang="en-US"/>
              <a:pPr/>
              <a:t>12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56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165BC-89E8-421D-ADDB-B71D9B8FA704}" type="slidenum">
              <a:rPr lang="en-US"/>
              <a:pPr/>
              <a:t>13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3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549CD-D6E1-4936-BF39-9B907B0E394A}" type="slidenum">
              <a:rPr lang="en-US"/>
              <a:pPr/>
              <a:t>14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95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36FB9-B063-43C0-8D7E-5E678314E5C5}" type="slidenum">
              <a:rPr lang="en-US"/>
              <a:pPr/>
              <a:t>15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9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6FFA5-E48E-4BC4-AF3B-0B94B23F366D}" type="slidenum">
              <a:rPr lang="en-US"/>
              <a:pPr/>
              <a:t>16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53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34D66-8C2C-4F59-A509-B6739D9576B9}" type="slidenum">
              <a:rPr lang="en-US"/>
              <a:pPr/>
              <a:t>18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6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3A72F-ACE3-4AE9-A3AA-02EFE918200A}" type="slidenum">
              <a:rPr lang="en-US"/>
              <a:pPr/>
              <a:t>19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76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5AAD2-0B20-4BD0-91CA-8DC804E3F0AB}" type="slidenum">
              <a:rPr lang="en-US"/>
              <a:pPr/>
              <a:t>20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6300"/>
          </a:xfrm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1D2C6-4CB4-477A-906E-A864FE9EB01B}" type="slidenum">
              <a:rPr lang="en-US"/>
              <a:pPr/>
              <a:t>21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6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261E6-9CA6-49FE-994B-BA42FE5B3D3D}" type="slidenum">
              <a:rPr lang="en-US"/>
              <a:pPr/>
              <a:t>24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1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FAF85-0380-4FDA-A99A-BCA2F0BC1495}" type="slidenum">
              <a:rPr lang="en-US"/>
              <a:pPr/>
              <a:t>3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34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53F3F-91DA-406F-B36C-A75D363933D6}" type="slidenum">
              <a:rPr lang="en-US"/>
              <a:pPr/>
              <a:t>25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DABD2-81AA-4712-B49A-8F02317A7C72}" type="slidenum">
              <a:rPr lang="en-US"/>
              <a:pPr/>
              <a:t>26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703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58677-418E-4D98-B87C-A39B1DC40AC1}" type="slidenum">
              <a:rPr lang="en-US"/>
              <a:pPr/>
              <a:t>27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77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D9BFB-1BBB-461A-8FF8-BE3944EBE40F}" type="slidenum">
              <a:rPr lang="en-US"/>
              <a:pPr/>
              <a:t>28</a:t>
            </a:fld>
            <a:endParaRPr lang="en-US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45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C8FFA-EDA5-4F60-8C80-137431D1593C}" type="slidenum">
              <a:rPr lang="en-US"/>
              <a:pPr/>
              <a:t>29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10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A4C63-102B-47E2-B9ED-6CD22C43D328}" type="slidenum">
              <a:rPr lang="en-US"/>
              <a:pPr/>
              <a:t>30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917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E68A1-8BE7-4F9F-84C6-66A9EB829AD7}" type="slidenum">
              <a:rPr lang="en-US"/>
              <a:pPr/>
              <a:t>31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771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71806-EF66-49CB-9291-A4AF6AF5140D}" type="slidenum">
              <a:rPr lang="en-US"/>
              <a:pPr/>
              <a:t>32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663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B237C-E22B-4D38-A8A4-2841FCE95E3A}" type="slidenum">
              <a:rPr lang="en-US"/>
              <a:pPr/>
              <a:t>33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999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943E9-6807-40D0-A8DA-CAFC38185C1E}" type="slidenum">
              <a:rPr lang="en-US"/>
              <a:pPr/>
              <a:t>34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6300"/>
          </a:xfrm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9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D1310-C8C7-48C1-B98E-99104B2F81FF}" type="slidenum">
              <a:rPr lang="en-US"/>
              <a:pPr/>
              <a:t>4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485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82D40-5B09-4BBF-80E6-C0061743A75C}" type="slidenum">
              <a:rPr lang="en-US"/>
              <a:pPr/>
              <a:t>35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7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53D02-067E-45B1-8E9A-F1774BCEC864}" type="slidenum">
              <a:rPr lang="en-US"/>
              <a:pPr/>
              <a:t>5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6300"/>
          </a:xfrm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24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1892E-902B-4F2F-B14C-E7F241D1A072}" type="slidenum">
              <a:rPr lang="en-US"/>
              <a:pPr/>
              <a:t>6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29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DADF8-8F1E-4068-8CD9-65493384DE22}" type="slidenum">
              <a:rPr lang="en-US"/>
              <a:pPr/>
              <a:t>8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29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193E8-F5B9-4F01-9A44-F99EE90BCB63}" type="slidenum">
              <a:rPr lang="en-US"/>
              <a:pPr/>
              <a:t>9</a:t>
            </a:fld>
            <a:endParaRPr 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95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C4056-D8DF-40B3-AB79-52C3F5124CBA}" type="slidenum">
              <a:rPr lang="en-US"/>
              <a:pPr/>
              <a:t>10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6125" cy="3416300"/>
          </a:xfrm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88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586B6-B40B-447D-9D5D-459C51F3AE63}" type="slidenum">
              <a:rPr lang="en-US"/>
              <a:pPr/>
              <a:t>11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66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DC45E6-CDA2-431B-A9A3-74222F5FEAC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4B7E68-8E5A-43B3-AACC-F859E75291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EAMS&amp;TEAMS%20Asset%20ID=ba1f953d34af62c14ed6b04d9605d1ee3ad185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752600"/>
            <a:ext cx="68770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1447800"/>
            <a:ext cx="3962400" cy="5105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209800" y="1371600"/>
            <a:ext cx="3581400" cy="5105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2487613"/>
            <a:ext cx="4800600" cy="155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latin typeface="Garamond" pitchFamily="18" charset="0"/>
              </a:rPr>
              <a:t>Chapter 11:</a:t>
            </a:r>
            <a:r>
              <a:rPr lang="en-US" sz="4000">
                <a:solidFill>
                  <a:srgbClr val="000099"/>
                </a:solidFill>
                <a:latin typeface="Garamond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4000">
                <a:solidFill>
                  <a:srgbClr val="000099"/>
                </a:solidFill>
                <a:latin typeface="Garamond" pitchFamily="18" charset="0"/>
              </a:rPr>
              <a:t> Managing People for </a:t>
            </a:r>
          </a:p>
          <a:p>
            <a:pPr>
              <a:lnSpc>
                <a:spcPct val="80000"/>
              </a:lnSpc>
            </a:pPr>
            <a:r>
              <a:rPr lang="en-US" sz="4000">
                <a:solidFill>
                  <a:srgbClr val="000099"/>
                </a:solidFill>
                <a:latin typeface="Garamond" pitchFamily="18" charset="0"/>
              </a:rPr>
              <a:t>  Service Advantage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09600" y="5105400"/>
            <a:ext cx="3581400" cy="1066800"/>
            <a:chOff x="432" y="2880"/>
            <a:chExt cx="2417" cy="720"/>
          </a:xfrm>
        </p:grpSpPr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8" y="2880"/>
              <a:ext cx="745" cy="70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</p:spPr>
        </p:pic>
        <p:pic>
          <p:nvPicPr>
            <p:cNvPr id="10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2" y="2889"/>
              <a:ext cx="671" cy="702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</p:spPr>
        </p:pic>
        <p:pic>
          <p:nvPicPr>
            <p:cNvPr id="11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147" y="2881"/>
              <a:ext cx="702" cy="719"/>
            </a:xfrm>
            <a:prstGeom prst="rect">
              <a:avLst/>
            </a:prstGeom>
            <a:noFill/>
            <a:ln w="28575">
              <a:solidFill>
                <a:srgbClr val="A00417"/>
              </a:solidFill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ChangeArrowheads="1"/>
          </p:cNvSpPr>
          <p:nvPr/>
        </p:nvSpPr>
        <p:spPr bwMode="auto">
          <a:xfrm>
            <a:off x="685800" y="2514600"/>
            <a:ext cx="7772400" cy="1984375"/>
          </a:xfrm>
          <a:prstGeom prst="rect">
            <a:avLst/>
          </a:prstGeom>
          <a:gradFill rotWithShape="1">
            <a:gsLst>
              <a:gs pos="0">
                <a:srgbClr val="F8F8F8">
                  <a:alpha val="80000"/>
                </a:srgbClr>
              </a:gs>
              <a:gs pos="100000">
                <a:srgbClr val="F8F8F8">
                  <a:gamma/>
                  <a:shade val="98431"/>
                  <a:invGamma/>
                  <a:alpha val="16000"/>
                </a:srgbClr>
              </a:gs>
            </a:gsLst>
            <a:lin ang="5400000" scaled="1"/>
          </a:gradFill>
          <a:ln w="952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110000"/>
              </a:lnSpc>
            </a:pP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3. Cycles of Failure, </a:t>
            </a:r>
            <a:b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</a:b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Mediocrity, and Success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Cycle of Failure (1)  </a:t>
            </a:r>
            <a:br>
              <a:rPr lang="en-US"/>
            </a:br>
            <a:r>
              <a:rPr lang="en-US" sz="2000"/>
              <a:t>(</a:t>
            </a:r>
            <a:r>
              <a:rPr lang="en-US" sz="2000" b="0"/>
              <a:t>Fig 11.4)</a:t>
            </a:r>
          </a:p>
        </p:txBody>
      </p:sp>
      <p:sp>
        <p:nvSpPr>
          <p:cNvPr id="622728" name="Text Box 136"/>
          <p:cNvSpPr txBox="1">
            <a:spLocks noChangeArrowheads="1"/>
          </p:cNvSpPr>
          <p:nvPr/>
        </p:nvSpPr>
        <p:spPr bwMode="auto">
          <a:xfrm>
            <a:off x="6103938" y="6156325"/>
            <a:ext cx="304006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>
                <a:solidFill>
                  <a:srgbClr val="000000"/>
                </a:solidFill>
              </a:rPr>
              <a:t>Source: Schlesinger and Heskett</a:t>
            </a:r>
          </a:p>
        </p:txBody>
      </p:sp>
      <p:sp>
        <p:nvSpPr>
          <p:cNvPr id="622597" name="Freeform 5"/>
          <p:cNvSpPr>
            <a:spLocks/>
          </p:cNvSpPr>
          <p:nvPr/>
        </p:nvSpPr>
        <p:spPr bwMode="auto">
          <a:xfrm>
            <a:off x="3386138" y="2776538"/>
            <a:ext cx="376237" cy="358775"/>
          </a:xfrm>
          <a:custGeom>
            <a:avLst/>
            <a:gdLst/>
            <a:ahLst/>
            <a:cxnLst>
              <a:cxn ang="0">
                <a:pos x="120" y="653"/>
              </a:cxn>
              <a:cxn ang="0">
                <a:pos x="151" y="616"/>
              </a:cxn>
              <a:cxn ang="0">
                <a:pos x="182" y="578"/>
              </a:cxn>
              <a:cxn ang="0">
                <a:pos x="214" y="541"/>
              </a:cxn>
              <a:cxn ang="0">
                <a:pos x="247" y="505"/>
              </a:cxn>
              <a:cxn ang="0">
                <a:pos x="281" y="469"/>
              </a:cxn>
              <a:cxn ang="0">
                <a:pos x="315" y="435"/>
              </a:cxn>
              <a:cxn ang="0">
                <a:pos x="350" y="400"/>
              </a:cxn>
              <a:cxn ang="0">
                <a:pos x="385" y="367"/>
              </a:cxn>
              <a:cxn ang="0">
                <a:pos x="422" y="335"/>
              </a:cxn>
              <a:cxn ang="0">
                <a:pos x="458" y="303"/>
              </a:cxn>
              <a:cxn ang="0">
                <a:pos x="497" y="272"/>
              </a:cxn>
              <a:cxn ang="0">
                <a:pos x="535" y="241"/>
              </a:cxn>
              <a:cxn ang="0">
                <a:pos x="574" y="212"/>
              </a:cxn>
              <a:cxn ang="0">
                <a:pos x="613" y="184"/>
              </a:cxn>
              <a:cxn ang="0">
                <a:pos x="654" y="155"/>
              </a:cxn>
              <a:cxn ang="0">
                <a:pos x="695" y="129"/>
              </a:cxn>
              <a:cxn ang="0">
                <a:pos x="612" y="0"/>
              </a:cxn>
              <a:cxn ang="0">
                <a:pos x="568" y="28"/>
              </a:cxn>
              <a:cxn ang="0">
                <a:pos x="526" y="58"/>
              </a:cxn>
              <a:cxn ang="0">
                <a:pos x="483" y="89"/>
              </a:cxn>
              <a:cxn ang="0">
                <a:pos x="442" y="120"/>
              </a:cxn>
              <a:cxn ang="0">
                <a:pos x="401" y="152"/>
              </a:cxn>
              <a:cxn ang="0">
                <a:pos x="360" y="186"/>
              </a:cxn>
              <a:cxn ang="0">
                <a:pos x="320" y="219"/>
              </a:cxn>
              <a:cxn ang="0">
                <a:pos x="282" y="255"/>
              </a:cxn>
              <a:cxn ang="0">
                <a:pos x="244" y="290"/>
              </a:cxn>
              <a:cxn ang="0">
                <a:pos x="207" y="326"/>
              </a:cxn>
              <a:cxn ang="0">
                <a:pos x="170" y="363"/>
              </a:cxn>
              <a:cxn ang="0">
                <a:pos x="135" y="401"/>
              </a:cxn>
              <a:cxn ang="0">
                <a:pos x="99" y="439"/>
              </a:cxn>
              <a:cxn ang="0">
                <a:pos x="65" y="479"/>
              </a:cxn>
              <a:cxn ang="0">
                <a:pos x="32" y="518"/>
              </a:cxn>
              <a:cxn ang="0">
                <a:pos x="0" y="559"/>
              </a:cxn>
              <a:cxn ang="0">
                <a:pos x="120" y="653"/>
              </a:cxn>
            </a:cxnLst>
            <a:rect l="0" t="0" r="r" b="b"/>
            <a:pathLst>
              <a:path w="695" h="653">
                <a:moveTo>
                  <a:pt x="120" y="653"/>
                </a:moveTo>
                <a:lnTo>
                  <a:pt x="151" y="616"/>
                </a:lnTo>
                <a:lnTo>
                  <a:pt x="182" y="578"/>
                </a:lnTo>
                <a:lnTo>
                  <a:pt x="214" y="541"/>
                </a:lnTo>
                <a:lnTo>
                  <a:pt x="247" y="505"/>
                </a:lnTo>
                <a:lnTo>
                  <a:pt x="281" y="469"/>
                </a:lnTo>
                <a:lnTo>
                  <a:pt x="315" y="435"/>
                </a:lnTo>
                <a:lnTo>
                  <a:pt x="350" y="400"/>
                </a:lnTo>
                <a:lnTo>
                  <a:pt x="385" y="367"/>
                </a:lnTo>
                <a:lnTo>
                  <a:pt x="422" y="335"/>
                </a:lnTo>
                <a:lnTo>
                  <a:pt x="458" y="303"/>
                </a:lnTo>
                <a:lnTo>
                  <a:pt x="497" y="272"/>
                </a:lnTo>
                <a:lnTo>
                  <a:pt x="535" y="241"/>
                </a:lnTo>
                <a:lnTo>
                  <a:pt x="574" y="212"/>
                </a:lnTo>
                <a:lnTo>
                  <a:pt x="613" y="184"/>
                </a:lnTo>
                <a:lnTo>
                  <a:pt x="654" y="155"/>
                </a:lnTo>
                <a:lnTo>
                  <a:pt x="695" y="129"/>
                </a:lnTo>
                <a:lnTo>
                  <a:pt x="612" y="0"/>
                </a:lnTo>
                <a:lnTo>
                  <a:pt x="568" y="28"/>
                </a:lnTo>
                <a:lnTo>
                  <a:pt x="526" y="58"/>
                </a:lnTo>
                <a:lnTo>
                  <a:pt x="483" y="89"/>
                </a:lnTo>
                <a:lnTo>
                  <a:pt x="442" y="120"/>
                </a:lnTo>
                <a:lnTo>
                  <a:pt x="401" y="152"/>
                </a:lnTo>
                <a:lnTo>
                  <a:pt x="360" y="186"/>
                </a:lnTo>
                <a:lnTo>
                  <a:pt x="320" y="219"/>
                </a:lnTo>
                <a:lnTo>
                  <a:pt x="282" y="255"/>
                </a:lnTo>
                <a:lnTo>
                  <a:pt x="244" y="290"/>
                </a:lnTo>
                <a:lnTo>
                  <a:pt x="207" y="326"/>
                </a:lnTo>
                <a:lnTo>
                  <a:pt x="170" y="363"/>
                </a:lnTo>
                <a:lnTo>
                  <a:pt x="135" y="401"/>
                </a:lnTo>
                <a:lnTo>
                  <a:pt x="99" y="439"/>
                </a:lnTo>
                <a:lnTo>
                  <a:pt x="65" y="479"/>
                </a:lnTo>
                <a:lnTo>
                  <a:pt x="32" y="518"/>
                </a:lnTo>
                <a:lnTo>
                  <a:pt x="0" y="559"/>
                </a:lnTo>
                <a:lnTo>
                  <a:pt x="120" y="65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598" name="Freeform 6"/>
          <p:cNvSpPr>
            <a:spLocks/>
          </p:cNvSpPr>
          <p:nvPr/>
        </p:nvSpPr>
        <p:spPr bwMode="auto">
          <a:xfrm>
            <a:off x="3668713" y="2717800"/>
            <a:ext cx="212725" cy="171450"/>
          </a:xfrm>
          <a:custGeom>
            <a:avLst/>
            <a:gdLst/>
            <a:ahLst/>
            <a:cxnLst>
              <a:cxn ang="0">
                <a:pos x="194" y="70"/>
              </a:cxn>
              <a:cxn ang="0">
                <a:pos x="166" y="78"/>
              </a:cxn>
              <a:cxn ang="0">
                <a:pos x="140" y="85"/>
              </a:cxn>
              <a:cxn ang="0">
                <a:pos x="116" y="90"/>
              </a:cxn>
              <a:cxn ang="0">
                <a:pos x="92" y="96"/>
              </a:cxn>
              <a:cxn ang="0">
                <a:pos x="69" y="100"/>
              </a:cxn>
              <a:cxn ang="0">
                <a:pos x="46" y="106"/>
              </a:cxn>
              <a:cxn ang="0">
                <a:pos x="24" y="110"/>
              </a:cxn>
              <a:cxn ang="0">
                <a:pos x="0" y="115"/>
              </a:cxn>
              <a:cxn ang="0">
                <a:pos x="125" y="310"/>
              </a:cxn>
              <a:cxn ang="0">
                <a:pos x="132" y="299"/>
              </a:cxn>
              <a:cxn ang="0">
                <a:pos x="142" y="285"/>
              </a:cxn>
              <a:cxn ang="0">
                <a:pos x="155" y="266"/>
              </a:cxn>
              <a:cxn ang="0">
                <a:pos x="171" y="245"/>
              </a:cxn>
              <a:cxn ang="0">
                <a:pos x="188" y="222"/>
              </a:cxn>
              <a:cxn ang="0">
                <a:pos x="207" y="198"/>
              </a:cxn>
              <a:cxn ang="0">
                <a:pos x="226" y="174"/>
              </a:cxn>
              <a:cxn ang="0">
                <a:pos x="246" y="150"/>
              </a:cxn>
              <a:cxn ang="0">
                <a:pos x="266" y="127"/>
              </a:cxn>
              <a:cxn ang="0">
                <a:pos x="287" y="104"/>
              </a:cxn>
              <a:cxn ang="0">
                <a:pos x="305" y="83"/>
              </a:cxn>
              <a:cxn ang="0">
                <a:pos x="325" y="63"/>
              </a:cxn>
              <a:cxn ang="0">
                <a:pos x="343" y="44"/>
              </a:cxn>
              <a:cxn ang="0">
                <a:pos x="360" y="27"/>
              </a:cxn>
              <a:cxn ang="0">
                <a:pos x="376" y="13"/>
              </a:cxn>
              <a:cxn ang="0">
                <a:pos x="390" y="0"/>
              </a:cxn>
              <a:cxn ang="0">
                <a:pos x="373" y="9"/>
              </a:cxn>
              <a:cxn ang="0">
                <a:pos x="353" y="16"/>
              </a:cxn>
              <a:cxn ang="0">
                <a:pos x="331" y="25"/>
              </a:cxn>
              <a:cxn ang="0">
                <a:pos x="307" y="34"/>
              </a:cxn>
              <a:cxn ang="0">
                <a:pos x="280" y="44"/>
              </a:cxn>
              <a:cxn ang="0">
                <a:pos x="254" y="53"/>
              </a:cxn>
              <a:cxn ang="0">
                <a:pos x="224" y="62"/>
              </a:cxn>
              <a:cxn ang="0">
                <a:pos x="194" y="70"/>
              </a:cxn>
            </a:cxnLst>
            <a:rect l="0" t="0" r="r" b="b"/>
            <a:pathLst>
              <a:path w="390" h="310">
                <a:moveTo>
                  <a:pt x="194" y="70"/>
                </a:moveTo>
                <a:lnTo>
                  <a:pt x="166" y="78"/>
                </a:lnTo>
                <a:lnTo>
                  <a:pt x="140" y="85"/>
                </a:lnTo>
                <a:lnTo>
                  <a:pt x="116" y="90"/>
                </a:lnTo>
                <a:lnTo>
                  <a:pt x="92" y="96"/>
                </a:lnTo>
                <a:lnTo>
                  <a:pt x="69" y="100"/>
                </a:lnTo>
                <a:lnTo>
                  <a:pt x="46" y="106"/>
                </a:lnTo>
                <a:lnTo>
                  <a:pt x="24" y="110"/>
                </a:lnTo>
                <a:lnTo>
                  <a:pt x="0" y="115"/>
                </a:lnTo>
                <a:lnTo>
                  <a:pt x="125" y="310"/>
                </a:lnTo>
                <a:lnTo>
                  <a:pt x="132" y="299"/>
                </a:lnTo>
                <a:lnTo>
                  <a:pt x="142" y="285"/>
                </a:lnTo>
                <a:lnTo>
                  <a:pt x="155" y="266"/>
                </a:lnTo>
                <a:lnTo>
                  <a:pt x="171" y="245"/>
                </a:lnTo>
                <a:lnTo>
                  <a:pt x="188" y="222"/>
                </a:lnTo>
                <a:lnTo>
                  <a:pt x="207" y="198"/>
                </a:lnTo>
                <a:lnTo>
                  <a:pt x="226" y="174"/>
                </a:lnTo>
                <a:lnTo>
                  <a:pt x="246" y="150"/>
                </a:lnTo>
                <a:lnTo>
                  <a:pt x="266" y="127"/>
                </a:lnTo>
                <a:lnTo>
                  <a:pt x="287" y="104"/>
                </a:lnTo>
                <a:lnTo>
                  <a:pt x="305" y="83"/>
                </a:lnTo>
                <a:lnTo>
                  <a:pt x="325" y="63"/>
                </a:lnTo>
                <a:lnTo>
                  <a:pt x="343" y="44"/>
                </a:lnTo>
                <a:lnTo>
                  <a:pt x="360" y="27"/>
                </a:lnTo>
                <a:lnTo>
                  <a:pt x="376" y="13"/>
                </a:lnTo>
                <a:lnTo>
                  <a:pt x="390" y="0"/>
                </a:lnTo>
                <a:lnTo>
                  <a:pt x="373" y="9"/>
                </a:lnTo>
                <a:lnTo>
                  <a:pt x="353" y="16"/>
                </a:lnTo>
                <a:lnTo>
                  <a:pt x="331" y="25"/>
                </a:lnTo>
                <a:lnTo>
                  <a:pt x="307" y="34"/>
                </a:lnTo>
                <a:lnTo>
                  <a:pt x="280" y="44"/>
                </a:lnTo>
                <a:lnTo>
                  <a:pt x="254" y="53"/>
                </a:lnTo>
                <a:lnTo>
                  <a:pt x="224" y="62"/>
                </a:lnTo>
                <a:lnTo>
                  <a:pt x="194" y="7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599" name="Freeform 7"/>
          <p:cNvSpPr>
            <a:spLocks/>
          </p:cNvSpPr>
          <p:nvPr/>
        </p:nvSpPr>
        <p:spPr bwMode="auto">
          <a:xfrm>
            <a:off x="3097213" y="3598863"/>
            <a:ext cx="139700" cy="350837"/>
          </a:xfrm>
          <a:custGeom>
            <a:avLst/>
            <a:gdLst/>
            <a:ahLst/>
            <a:cxnLst>
              <a:cxn ang="0">
                <a:pos x="153" y="634"/>
              </a:cxn>
              <a:cxn ang="0">
                <a:pos x="155" y="596"/>
              </a:cxn>
              <a:cxn ang="0">
                <a:pos x="159" y="558"/>
              </a:cxn>
              <a:cxn ang="0">
                <a:pos x="162" y="520"/>
              </a:cxn>
              <a:cxn ang="0">
                <a:pos x="166" y="483"/>
              </a:cxn>
              <a:cxn ang="0">
                <a:pos x="171" y="445"/>
              </a:cxn>
              <a:cxn ang="0">
                <a:pos x="176" y="407"/>
              </a:cxn>
              <a:cxn ang="0">
                <a:pos x="182" y="371"/>
              </a:cxn>
              <a:cxn ang="0">
                <a:pos x="188" y="333"/>
              </a:cxn>
              <a:cxn ang="0">
                <a:pos x="196" y="297"/>
              </a:cxn>
              <a:cxn ang="0">
                <a:pos x="203" y="261"/>
              </a:cxn>
              <a:cxn ang="0">
                <a:pos x="212" y="224"/>
              </a:cxn>
              <a:cxn ang="0">
                <a:pos x="220" y="189"/>
              </a:cxn>
              <a:cxn ang="0">
                <a:pos x="229" y="152"/>
              </a:cxn>
              <a:cxn ang="0">
                <a:pos x="239" y="117"/>
              </a:cxn>
              <a:cxn ang="0">
                <a:pos x="249" y="82"/>
              </a:cxn>
              <a:cxn ang="0">
                <a:pos x="260" y="46"/>
              </a:cxn>
              <a:cxn ang="0">
                <a:pos x="114" y="0"/>
              </a:cxn>
              <a:cxn ang="0">
                <a:pos x="103" y="38"/>
              </a:cxn>
              <a:cxn ang="0">
                <a:pos x="91" y="75"/>
              </a:cxn>
              <a:cxn ang="0">
                <a:pos x="81" y="113"/>
              </a:cxn>
              <a:cxn ang="0">
                <a:pos x="71" y="151"/>
              </a:cxn>
              <a:cxn ang="0">
                <a:pos x="61" y="190"/>
              </a:cxn>
              <a:cxn ang="0">
                <a:pos x="54" y="229"/>
              </a:cxn>
              <a:cxn ang="0">
                <a:pos x="45" y="267"/>
              </a:cxn>
              <a:cxn ang="0">
                <a:pos x="38" y="306"/>
              </a:cxn>
              <a:cxn ang="0">
                <a:pos x="30" y="346"/>
              </a:cxn>
              <a:cxn ang="0">
                <a:pos x="24" y="385"/>
              </a:cxn>
              <a:cxn ang="0">
                <a:pos x="18" y="425"/>
              </a:cxn>
              <a:cxn ang="0">
                <a:pos x="14" y="465"/>
              </a:cxn>
              <a:cxn ang="0">
                <a:pos x="9" y="505"/>
              </a:cxn>
              <a:cxn ang="0">
                <a:pos x="5" y="545"/>
              </a:cxn>
              <a:cxn ang="0">
                <a:pos x="3" y="585"/>
              </a:cxn>
              <a:cxn ang="0">
                <a:pos x="0" y="626"/>
              </a:cxn>
              <a:cxn ang="0">
                <a:pos x="153" y="634"/>
              </a:cxn>
            </a:cxnLst>
            <a:rect l="0" t="0" r="r" b="b"/>
            <a:pathLst>
              <a:path w="260" h="634">
                <a:moveTo>
                  <a:pt x="153" y="634"/>
                </a:moveTo>
                <a:lnTo>
                  <a:pt x="155" y="596"/>
                </a:lnTo>
                <a:lnTo>
                  <a:pt x="159" y="558"/>
                </a:lnTo>
                <a:lnTo>
                  <a:pt x="162" y="520"/>
                </a:lnTo>
                <a:lnTo>
                  <a:pt x="166" y="483"/>
                </a:lnTo>
                <a:lnTo>
                  <a:pt x="171" y="445"/>
                </a:lnTo>
                <a:lnTo>
                  <a:pt x="176" y="407"/>
                </a:lnTo>
                <a:lnTo>
                  <a:pt x="182" y="371"/>
                </a:lnTo>
                <a:lnTo>
                  <a:pt x="188" y="333"/>
                </a:lnTo>
                <a:lnTo>
                  <a:pt x="196" y="297"/>
                </a:lnTo>
                <a:lnTo>
                  <a:pt x="203" y="261"/>
                </a:lnTo>
                <a:lnTo>
                  <a:pt x="212" y="224"/>
                </a:lnTo>
                <a:lnTo>
                  <a:pt x="220" y="189"/>
                </a:lnTo>
                <a:lnTo>
                  <a:pt x="229" y="152"/>
                </a:lnTo>
                <a:lnTo>
                  <a:pt x="239" y="117"/>
                </a:lnTo>
                <a:lnTo>
                  <a:pt x="249" y="82"/>
                </a:lnTo>
                <a:lnTo>
                  <a:pt x="260" y="46"/>
                </a:lnTo>
                <a:lnTo>
                  <a:pt x="114" y="0"/>
                </a:lnTo>
                <a:lnTo>
                  <a:pt x="103" y="38"/>
                </a:lnTo>
                <a:lnTo>
                  <a:pt x="91" y="75"/>
                </a:lnTo>
                <a:lnTo>
                  <a:pt x="81" y="113"/>
                </a:lnTo>
                <a:lnTo>
                  <a:pt x="71" y="151"/>
                </a:lnTo>
                <a:lnTo>
                  <a:pt x="61" y="190"/>
                </a:lnTo>
                <a:lnTo>
                  <a:pt x="54" y="229"/>
                </a:lnTo>
                <a:lnTo>
                  <a:pt x="45" y="267"/>
                </a:lnTo>
                <a:lnTo>
                  <a:pt x="38" y="306"/>
                </a:lnTo>
                <a:lnTo>
                  <a:pt x="30" y="346"/>
                </a:lnTo>
                <a:lnTo>
                  <a:pt x="24" y="385"/>
                </a:lnTo>
                <a:lnTo>
                  <a:pt x="18" y="425"/>
                </a:lnTo>
                <a:lnTo>
                  <a:pt x="14" y="465"/>
                </a:lnTo>
                <a:lnTo>
                  <a:pt x="9" y="505"/>
                </a:lnTo>
                <a:lnTo>
                  <a:pt x="5" y="545"/>
                </a:lnTo>
                <a:lnTo>
                  <a:pt x="3" y="585"/>
                </a:lnTo>
                <a:lnTo>
                  <a:pt x="0" y="626"/>
                </a:lnTo>
                <a:lnTo>
                  <a:pt x="153" y="63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0" name="Freeform 8"/>
          <p:cNvSpPr>
            <a:spLocks/>
          </p:cNvSpPr>
          <p:nvPr/>
        </p:nvSpPr>
        <p:spPr bwMode="auto">
          <a:xfrm>
            <a:off x="3127375" y="3449638"/>
            <a:ext cx="122238" cy="222250"/>
          </a:xfrm>
          <a:custGeom>
            <a:avLst/>
            <a:gdLst/>
            <a:ahLst/>
            <a:cxnLst>
              <a:cxn ang="0">
                <a:pos x="122" y="179"/>
              </a:cxn>
              <a:cxn ang="0">
                <a:pos x="106" y="202"/>
              </a:cxn>
              <a:cxn ang="0">
                <a:pos x="89" y="224"/>
              </a:cxn>
              <a:cxn ang="0">
                <a:pos x="75" y="244"/>
              </a:cxn>
              <a:cxn ang="0">
                <a:pos x="59" y="263"/>
              </a:cxn>
              <a:cxn ang="0">
                <a:pos x="45" y="282"/>
              </a:cxn>
              <a:cxn ang="0">
                <a:pos x="29" y="300"/>
              </a:cxn>
              <a:cxn ang="0">
                <a:pos x="15" y="317"/>
              </a:cxn>
              <a:cxn ang="0">
                <a:pos x="0" y="336"/>
              </a:cxn>
              <a:cxn ang="0">
                <a:pos x="220" y="408"/>
              </a:cxn>
              <a:cxn ang="0">
                <a:pos x="219" y="396"/>
              </a:cxn>
              <a:cxn ang="0">
                <a:pos x="218" y="377"/>
              </a:cxn>
              <a:cxn ang="0">
                <a:pos x="216" y="355"/>
              </a:cxn>
              <a:cxn ang="0">
                <a:pos x="215" y="328"/>
              </a:cxn>
              <a:cxn ang="0">
                <a:pos x="214" y="300"/>
              </a:cxn>
              <a:cxn ang="0">
                <a:pos x="213" y="270"/>
              </a:cxn>
              <a:cxn ang="0">
                <a:pos x="212" y="239"/>
              </a:cxn>
              <a:cxn ang="0">
                <a:pos x="213" y="208"/>
              </a:cxn>
              <a:cxn ang="0">
                <a:pos x="213" y="177"/>
              </a:cxn>
              <a:cxn ang="0">
                <a:pos x="214" y="147"/>
              </a:cxn>
              <a:cxn ang="0">
                <a:pos x="216" y="117"/>
              </a:cxn>
              <a:cxn ang="0">
                <a:pos x="218" y="90"/>
              </a:cxn>
              <a:cxn ang="0">
                <a:pos x="220" y="64"/>
              </a:cxn>
              <a:cxn ang="0">
                <a:pos x="223" y="41"/>
              </a:cxn>
              <a:cxn ang="0">
                <a:pos x="226" y="19"/>
              </a:cxn>
              <a:cxn ang="0">
                <a:pos x="229" y="0"/>
              </a:cxn>
              <a:cxn ang="0">
                <a:pos x="220" y="18"/>
              </a:cxn>
              <a:cxn ang="0">
                <a:pos x="211" y="37"/>
              </a:cxn>
              <a:cxn ang="0">
                <a:pos x="199" y="58"/>
              </a:cxn>
              <a:cxn ang="0">
                <a:pos x="186" y="80"/>
              </a:cxn>
              <a:cxn ang="0">
                <a:pos x="172" y="103"/>
              </a:cxn>
              <a:cxn ang="0">
                <a:pos x="156" y="128"/>
              </a:cxn>
              <a:cxn ang="0">
                <a:pos x="140" y="154"/>
              </a:cxn>
              <a:cxn ang="0">
                <a:pos x="122" y="179"/>
              </a:cxn>
            </a:cxnLst>
            <a:rect l="0" t="0" r="r" b="b"/>
            <a:pathLst>
              <a:path w="229" h="408">
                <a:moveTo>
                  <a:pt x="122" y="179"/>
                </a:moveTo>
                <a:lnTo>
                  <a:pt x="106" y="202"/>
                </a:lnTo>
                <a:lnTo>
                  <a:pt x="89" y="224"/>
                </a:lnTo>
                <a:lnTo>
                  <a:pt x="75" y="244"/>
                </a:lnTo>
                <a:lnTo>
                  <a:pt x="59" y="263"/>
                </a:lnTo>
                <a:lnTo>
                  <a:pt x="45" y="282"/>
                </a:lnTo>
                <a:lnTo>
                  <a:pt x="29" y="300"/>
                </a:lnTo>
                <a:lnTo>
                  <a:pt x="15" y="317"/>
                </a:lnTo>
                <a:lnTo>
                  <a:pt x="0" y="336"/>
                </a:lnTo>
                <a:lnTo>
                  <a:pt x="220" y="408"/>
                </a:lnTo>
                <a:lnTo>
                  <a:pt x="219" y="396"/>
                </a:lnTo>
                <a:lnTo>
                  <a:pt x="218" y="377"/>
                </a:lnTo>
                <a:lnTo>
                  <a:pt x="216" y="355"/>
                </a:lnTo>
                <a:lnTo>
                  <a:pt x="215" y="328"/>
                </a:lnTo>
                <a:lnTo>
                  <a:pt x="214" y="300"/>
                </a:lnTo>
                <a:lnTo>
                  <a:pt x="213" y="270"/>
                </a:lnTo>
                <a:lnTo>
                  <a:pt x="212" y="239"/>
                </a:lnTo>
                <a:lnTo>
                  <a:pt x="213" y="208"/>
                </a:lnTo>
                <a:lnTo>
                  <a:pt x="213" y="177"/>
                </a:lnTo>
                <a:lnTo>
                  <a:pt x="214" y="147"/>
                </a:lnTo>
                <a:lnTo>
                  <a:pt x="216" y="117"/>
                </a:lnTo>
                <a:lnTo>
                  <a:pt x="218" y="90"/>
                </a:lnTo>
                <a:lnTo>
                  <a:pt x="220" y="64"/>
                </a:lnTo>
                <a:lnTo>
                  <a:pt x="223" y="41"/>
                </a:lnTo>
                <a:lnTo>
                  <a:pt x="226" y="19"/>
                </a:lnTo>
                <a:lnTo>
                  <a:pt x="229" y="0"/>
                </a:lnTo>
                <a:lnTo>
                  <a:pt x="220" y="18"/>
                </a:lnTo>
                <a:lnTo>
                  <a:pt x="211" y="37"/>
                </a:lnTo>
                <a:lnTo>
                  <a:pt x="199" y="58"/>
                </a:lnTo>
                <a:lnTo>
                  <a:pt x="186" y="80"/>
                </a:lnTo>
                <a:lnTo>
                  <a:pt x="172" y="103"/>
                </a:lnTo>
                <a:lnTo>
                  <a:pt x="156" y="128"/>
                </a:lnTo>
                <a:lnTo>
                  <a:pt x="140" y="154"/>
                </a:lnTo>
                <a:lnTo>
                  <a:pt x="122" y="17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1" name="Freeform 9"/>
          <p:cNvSpPr>
            <a:spLocks/>
          </p:cNvSpPr>
          <p:nvPr/>
        </p:nvSpPr>
        <p:spPr bwMode="auto">
          <a:xfrm>
            <a:off x="3195638" y="4392613"/>
            <a:ext cx="274637" cy="396875"/>
          </a:xfrm>
          <a:custGeom>
            <a:avLst/>
            <a:gdLst/>
            <a:ahLst/>
            <a:cxnLst>
              <a:cxn ang="0">
                <a:pos x="508" y="622"/>
              </a:cxn>
              <a:cxn ang="0">
                <a:pos x="479" y="586"/>
              </a:cxn>
              <a:cxn ang="0">
                <a:pos x="451" y="551"/>
              </a:cxn>
              <a:cxn ang="0">
                <a:pos x="425" y="515"/>
              </a:cxn>
              <a:cxn ang="0">
                <a:pos x="398" y="478"/>
              </a:cxn>
              <a:cxn ang="0">
                <a:pos x="373" y="441"/>
              </a:cxn>
              <a:cxn ang="0">
                <a:pos x="349" y="403"/>
              </a:cxn>
              <a:cxn ang="0">
                <a:pos x="324" y="364"/>
              </a:cxn>
              <a:cxn ang="0">
                <a:pos x="301" y="327"/>
              </a:cxn>
              <a:cxn ang="0">
                <a:pos x="279" y="287"/>
              </a:cxn>
              <a:cxn ang="0">
                <a:pos x="257" y="247"/>
              </a:cxn>
              <a:cxn ang="0">
                <a:pos x="236" y="208"/>
              </a:cxn>
              <a:cxn ang="0">
                <a:pos x="216" y="167"/>
              </a:cxn>
              <a:cxn ang="0">
                <a:pos x="196" y="126"/>
              </a:cxn>
              <a:cxn ang="0">
                <a:pos x="178" y="85"/>
              </a:cxn>
              <a:cxn ang="0">
                <a:pos x="160" y="42"/>
              </a:cxn>
              <a:cxn ang="0">
                <a:pos x="142" y="0"/>
              </a:cxn>
              <a:cxn ang="0">
                <a:pos x="0" y="57"/>
              </a:cxn>
              <a:cxn ang="0">
                <a:pos x="19" y="102"/>
              </a:cxn>
              <a:cxn ang="0">
                <a:pos x="37" y="146"/>
              </a:cxn>
              <a:cxn ang="0">
                <a:pos x="57" y="190"/>
              </a:cxn>
              <a:cxn ang="0">
                <a:pos x="78" y="234"/>
              </a:cxn>
              <a:cxn ang="0">
                <a:pos x="99" y="277"/>
              </a:cxn>
              <a:cxn ang="0">
                <a:pos x="122" y="320"/>
              </a:cxn>
              <a:cxn ang="0">
                <a:pos x="146" y="362"/>
              </a:cxn>
              <a:cxn ang="0">
                <a:pos x="169" y="404"/>
              </a:cxn>
              <a:cxn ang="0">
                <a:pos x="194" y="445"/>
              </a:cxn>
              <a:cxn ang="0">
                <a:pos x="220" y="486"/>
              </a:cxn>
              <a:cxn ang="0">
                <a:pos x="246" y="526"/>
              </a:cxn>
              <a:cxn ang="0">
                <a:pos x="273" y="565"/>
              </a:cxn>
              <a:cxn ang="0">
                <a:pos x="300" y="605"/>
              </a:cxn>
              <a:cxn ang="0">
                <a:pos x="329" y="643"/>
              </a:cxn>
              <a:cxn ang="0">
                <a:pos x="359" y="681"/>
              </a:cxn>
              <a:cxn ang="0">
                <a:pos x="389" y="719"/>
              </a:cxn>
              <a:cxn ang="0">
                <a:pos x="508" y="622"/>
              </a:cxn>
            </a:cxnLst>
            <a:rect l="0" t="0" r="r" b="b"/>
            <a:pathLst>
              <a:path w="508" h="719">
                <a:moveTo>
                  <a:pt x="508" y="622"/>
                </a:moveTo>
                <a:lnTo>
                  <a:pt x="479" y="586"/>
                </a:lnTo>
                <a:lnTo>
                  <a:pt x="451" y="551"/>
                </a:lnTo>
                <a:lnTo>
                  <a:pt x="425" y="515"/>
                </a:lnTo>
                <a:lnTo>
                  <a:pt x="398" y="478"/>
                </a:lnTo>
                <a:lnTo>
                  <a:pt x="373" y="441"/>
                </a:lnTo>
                <a:lnTo>
                  <a:pt x="349" y="403"/>
                </a:lnTo>
                <a:lnTo>
                  <a:pt x="324" y="364"/>
                </a:lnTo>
                <a:lnTo>
                  <a:pt x="301" y="327"/>
                </a:lnTo>
                <a:lnTo>
                  <a:pt x="279" y="287"/>
                </a:lnTo>
                <a:lnTo>
                  <a:pt x="257" y="247"/>
                </a:lnTo>
                <a:lnTo>
                  <a:pt x="236" y="208"/>
                </a:lnTo>
                <a:lnTo>
                  <a:pt x="216" y="167"/>
                </a:lnTo>
                <a:lnTo>
                  <a:pt x="196" y="126"/>
                </a:lnTo>
                <a:lnTo>
                  <a:pt x="178" y="85"/>
                </a:lnTo>
                <a:lnTo>
                  <a:pt x="160" y="42"/>
                </a:lnTo>
                <a:lnTo>
                  <a:pt x="142" y="0"/>
                </a:lnTo>
                <a:lnTo>
                  <a:pt x="0" y="57"/>
                </a:lnTo>
                <a:lnTo>
                  <a:pt x="19" y="102"/>
                </a:lnTo>
                <a:lnTo>
                  <a:pt x="37" y="146"/>
                </a:lnTo>
                <a:lnTo>
                  <a:pt x="57" y="190"/>
                </a:lnTo>
                <a:lnTo>
                  <a:pt x="78" y="234"/>
                </a:lnTo>
                <a:lnTo>
                  <a:pt x="99" y="277"/>
                </a:lnTo>
                <a:lnTo>
                  <a:pt x="122" y="320"/>
                </a:lnTo>
                <a:lnTo>
                  <a:pt x="146" y="362"/>
                </a:lnTo>
                <a:lnTo>
                  <a:pt x="169" y="404"/>
                </a:lnTo>
                <a:lnTo>
                  <a:pt x="194" y="445"/>
                </a:lnTo>
                <a:lnTo>
                  <a:pt x="220" y="486"/>
                </a:lnTo>
                <a:lnTo>
                  <a:pt x="246" y="526"/>
                </a:lnTo>
                <a:lnTo>
                  <a:pt x="273" y="565"/>
                </a:lnTo>
                <a:lnTo>
                  <a:pt x="300" y="605"/>
                </a:lnTo>
                <a:lnTo>
                  <a:pt x="329" y="643"/>
                </a:lnTo>
                <a:lnTo>
                  <a:pt x="359" y="681"/>
                </a:lnTo>
                <a:lnTo>
                  <a:pt x="389" y="719"/>
                </a:lnTo>
                <a:lnTo>
                  <a:pt x="508" y="62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2" name="Freeform 10"/>
          <p:cNvSpPr>
            <a:spLocks/>
          </p:cNvSpPr>
          <p:nvPr/>
        </p:nvSpPr>
        <p:spPr bwMode="auto">
          <a:xfrm>
            <a:off x="3173413" y="4246563"/>
            <a:ext cx="136525" cy="225425"/>
          </a:xfrm>
          <a:custGeom>
            <a:avLst/>
            <a:gdLst/>
            <a:ahLst/>
            <a:cxnLst>
              <a:cxn ang="0">
                <a:pos x="31" y="207"/>
              </a:cxn>
              <a:cxn ang="0">
                <a:pos x="33" y="235"/>
              </a:cxn>
              <a:cxn ang="0">
                <a:pos x="34" y="262"/>
              </a:cxn>
              <a:cxn ang="0">
                <a:pos x="35" y="287"/>
              </a:cxn>
              <a:cxn ang="0">
                <a:pos x="35" y="311"/>
              </a:cxn>
              <a:cxn ang="0">
                <a:pos x="35" y="335"/>
              </a:cxn>
              <a:cxn ang="0">
                <a:pos x="35" y="358"/>
              </a:cxn>
              <a:cxn ang="0">
                <a:pos x="35" y="381"/>
              </a:cxn>
              <a:cxn ang="0">
                <a:pos x="35" y="406"/>
              </a:cxn>
              <a:cxn ang="0">
                <a:pos x="252" y="321"/>
              </a:cxn>
              <a:cxn ang="0">
                <a:pos x="243" y="312"/>
              </a:cxn>
              <a:cxn ang="0">
                <a:pos x="229" y="299"/>
              </a:cxn>
              <a:cxn ang="0">
                <a:pos x="214" y="283"/>
              </a:cxn>
              <a:cxn ang="0">
                <a:pos x="196" y="263"/>
              </a:cxn>
              <a:cxn ang="0">
                <a:pos x="178" y="242"/>
              </a:cxn>
              <a:cxn ang="0">
                <a:pos x="158" y="219"/>
              </a:cxn>
              <a:cxn ang="0">
                <a:pos x="138" y="196"/>
              </a:cxn>
              <a:cxn ang="0">
                <a:pos x="119" y="172"/>
              </a:cxn>
              <a:cxn ang="0">
                <a:pos x="99" y="147"/>
              </a:cxn>
              <a:cxn ang="0">
                <a:pos x="81" y="123"/>
              </a:cxn>
              <a:cxn ang="0">
                <a:pos x="64" y="99"/>
              </a:cxn>
              <a:cxn ang="0">
                <a:pos x="48" y="77"/>
              </a:cxn>
              <a:cxn ang="0">
                <a:pos x="34" y="56"/>
              </a:cxn>
              <a:cxn ang="0">
                <a:pos x="21" y="35"/>
              </a:cxn>
              <a:cxn ang="0">
                <a:pos x="10" y="17"/>
              </a:cxn>
              <a:cxn ang="0">
                <a:pos x="0" y="0"/>
              </a:cxn>
              <a:cxn ang="0">
                <a:pos x="4" y="18"/>
              </a:cxn>
              <a:cxn ang="0">
                <a:pos x="9" y="40"/>
              </a:cxn>
              <a:cxn ang="0">
                <a:pos x="13" y="64"/>
              </a:cxn>
              <a:cxn ang="0">
                <a:pos x="17" y="89"/>
              </a:cxn>
              <a:cxn ang="0">
                <a:pos x="21" y="117"/>
              </a:cxn>
              <a:cxn ang="0">
                <a:pos x="24" y="145"/>
              </a:cxn>
              <a:cxn ang="0">
                <a:pos x="27" y="175"/>
              </a:cxn>
              <a:cxn ang="0">
                <a:pos x="31" y="207"/>
              </a:cxn>
            </a:cxnLst>
            <a:rect l="0" t="0" r="r" b="b"/>
            <a:pathLst>
              <a:path w="252" h="406">
                <a:moveTo>
                  <a:pt x="31" y="207"/>
                </a:moveTo>
                <a:lnTo>
                  <a:pt x="33" y="235"/>
                </a:lnTo>
                <a:lnTo>
                  <a:pt x="34" y="262"/>
                </a:lnTo>
                <a:lnTo>
                  <a:pt x="35" y="287"/>
                </a:lnTo>
                <a:lnTo>
                  <a:pt x="35" y="311"/>
                </a:lnTo>
                <a:lnTo>
                  <a:pt x="35" y="335"/>
                </a:lnTo>
                <a:lnTo>
                  <a:pt x="35" y="358"/>
                </a:lnTo>
                <a:lnTo>
                  <a:pt x="35" y="381"/>
                </a:lnTo>
                <a:lnTo>
                  <a:pt x="35" y="406"/>
                </a:lnTo>
                <a:lnTo>
                  <a:pt x="252" y="321"/>
                </a:lnTo>
                <a:lnTo>
                  <a:pt x="243" y="312"/>
                </a:lnTo>
                <a:lnTo>
                  <a:pt x="229" y="299"/>
                </a:lnTo>
                <a:lnTo>
                  <a:pt x="214" y="283"/>
                </a:lnTo>
                <a:lnTo>
                  <a:pt x="196" y="263"/>
                </a:lnTo>
                <a:lnTo>
                  <a:pt x="178" y="242"/>
                </a:lnTo>
                <a:lnTo>
                  <a:pt x="158" y="219"/>
                </a:lnTo>
                <a:lnTo>
                  <a:pt x="138" y="196"/>
                </a:lnTo>
                <a:lnTo>
                  <a:pt x="119" y="172"/>
                </a:lnTo>
                <a:lnTo>
                  <a:pt x="99" y="147"/>
                </a:lnTo>
                <a:lnTo>
                  <a:pt x="81" y="123"/>
                </a:lnTo>
                <a:lnTo>
                  <a:pt x="64" y="99"/>
                </a:lnTo>
                <a:lnTo>
                  <a:pt x="48" y="77"/>
                </a:lnTo>
                <a:lnTo>
                  <a:pt x="34" y="56"/>
                </a:lnTo>
                <a:lnTo>
                  <a:pt x="21" y="35"/>
                </a:lnTo>
                <a:lnTo>
                  <a:pt x="10" y="17"/>
                </a:lnTo>
                <a:lnTo>
                  <a:pt x="0" y="0"/>
                </a:lnTo>
                <a:lnTo>
                  <a:pt x="4" y="18"/>
                </a:lnTo>
                <a:lnTo>
                  <a:pt x="9" y="40"/>
                </a:lnTo>
                <a:lnTo>
                  <a:pt x="13" y="64"/>
                </a:lnTo>
                <a:lnTo>
                  <a:pt x="17" y="89"/>
                </a:lnTo>
                <a:lnTo>
                  <a:pt x="21" y="117"/>
                </a:lnTo>
                <a:lnTo>
                  <a:pt x="24" y="145"/>
                </a:lnTo>
                <a:lnTo>
                  <a:pt x="27" y="175"/>
                </a:lnTo>
                <a:lnTo>
                  <a:pt x="31" y="20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3" name="Freeform 11"/>
          <p:cNvSpPr>
            <a:spLocks/>
          </p:cNvSpPr>
          <p:nvPr/>
        </p:nvSpPr>
        <p:spPr bwMode="auto">
          <a:xfrm>
            <a:off x="3994150" y="5133975"/>
            <a:ext cx="176213" cy="123825"/>
          </a:xfrm>
          <a:custGeom>
            <a:avLst/>
            <a:gdLst/>
            <a:ahLst/>
            <a:cxnLst>
              <a:cxn ang="0">
                <a:pos x="328" y="80"/>
              </a:cxn>
              <a:cxn ang="0">
                <a:pos x="293" y="72"/>
              </a:cxn>
              <a:cxn ang="0">
                <a:pos x="257" y="63"/>
              </a:cxn>
              <a:cxn ang="0">
                <a:pos x="223" y="54"/>
              </a:cxn>
              <a:cxn ang="0">
                <a:pos x="188" y="44"/>
              </a:cxn>
              <a:cxn ang="0">
                <a:pos x="154" y="34"/>
              </a:cxn>
              <a:cxn ang="0">
                <a:pos x="119" y="23"/>
              </a:cxn>
              <a:cxn ang="0">
                <a:pos x="85" y="12"/>
              </a:cxn>
              <a:cxn ang="0">
                <a:pos x="52" y="0"/>
              </a:cxn>
              <a:cxn ang="0">
                <a:pos x="0" y="145"/>
              </a:cxn>
              <a:cxn ang="0">
                <a:pos x="37" y="158"/>
              </a:cxn>
              <a:cxn ang="0">
                <a:pos x="73" y="169"/>
              </a:cxn>
              <a:cxn ang="0">
                <a:pos x="110" y="181"/>
              </a:cxn>
              <a:cxn ang="0">
                <a:pos x="146" y="192"/>
              </a:cxn>
              <a:cxn ang="0">
                <a:pos x="183" y="202"/>
              </a:cxn>
              <a:cxn ang="0">
                <a:pos x="221" y="212"/>
              </a:cxn>
              <a:cxn ang="0">
                <a:pos x="259" y="221"/>
              </a:cxn>
              <a:cxn ang="0">
                <a:pos x="296" y="230"/>
              </a:cxn>
              <a:cxn ang="0">
                <a:pos x="328" y="80"/>
              </a:cxn>
            </a:cxnLst>
            <a:rect l="0" t="0" r="r" b="b"/>
            <a:pathLst>
              <a:path w="328" h="230">
                <a:moveTo>
                  <a:pt x="328" y="80"/>
                </a:moveTo>
                <a:lnTo>
                  <a:pt x="293" y="72"/>
                </a:lnTo>
                <a:lnTo>
                  <a:pt x="257" y="63"/>
                </a:lnTo>
                <a:lnTo>
                  <a:pt x="223" y="54"/>
                </a:lnTo>
                <a:lnTo>
                  <a:pt x="188" y="44"/>
                </a:lnTo>
                <a:lnTo>
                  <a:pt x="154" y="34"/>
                </a:lnTo>
                <a:lnTo>
                  <a:pt x="119" y="23"/>
                </a:lnTo>
                <a:lnTo>
                  <a:pt x="85" y="12"/>
                </a:lnTo>
                <a:lnTo>
                  <a:pt x="52" y="0"/>
                </a:lnTo>
                <a:lnTo>
                  <a:pt x="0" y="145"/>
                </a:lnTo>
                <a:lnTo>
                  <a:pt x="37" y="158"/>
                </a:lnTo>
                <a:lnTo>
                  <a:pt x="73" y="169"/>
                </a:lnTo>
                <a:lnTo>
                  <a:pt x="110" y="181"/>
                </a:lnTo>
                <a:lnTo>
                  <a:pt x="146" y="192"/>
                </a:lnTo>
                <a:lnTo>
                  <a:pt x="183" y="202"/>
                </a:lnTo>
                <a:lnTo>
                  <a:pt x="221" y="212"/>
                </a:lnTo>
                <a:lnTo>
                  <a:pt x="259" y="221"/>
                </a:lnTo>
                <a:lnTo>
                  <a:pt x="296" y="230"/>
                </a:lnTo>
                <a:lnTo>
                  <a:pt x="328" y="8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4" name="Freeform 12"/>
          <p:cNvSpPr>
            <a:spLocks/>
          </p:cNvSpPr>
          <p:nvPr/>
        </p:nvSpPr>
        <p:spPr bwMode="auto">
          <a:xfrm>
            <a:off x="3848100" y="5114925"/>
            <a:ext cx="220663" cy="133350"/>
          </a:xfrm>
          <a:custGeom>
            <a:avLst/>
            <a:gdLst/>
            <a:ahLst/>
            <a:cxnLst>
              <a:cxn ang="0">
                <a:pos x="175" y="113"/>
              </a:cxn>
              <a:cxn ang="0">
                <a:pos x="199" y="130"/>
              </a:cxn>
              <a:cxn ang="0">
                <a:pos x="220" y="147"/>
              </a:cxn>
              <a:cxn ang="0">
                <a:pos x="239" y="162"/>
              </a:cxn>
              <a:cxn ang="0">
                <a:pos x="258" y="178"/>
              </a:cxn>
              <a:cxn ang="0">
                <a:pos x="276" y="193"/>
              </a:cxn>
              <a:cxn ang="0">
                <a:pos x="294" y="209"/>
              </a:cxn>
              <a:cxn ang="0">
                <a:pos x="310" y="224"/>
              </a:cxn>
              <a:cxn ang="0">
                <a:pos x="329" y="241"/>
              </a:cxn>
              <a:cxn ang="0">
                <a:pos x="406" y="21"/>
              </a:cxn>
              <a:cxn ang="0">
                <a:pos x="394" y="22"/>
              </a:cxn>
              <a:cxn ang="0">
                <a:pos x="376" y="23"/>
              </a:cxn>
              <a:cxn ang="0">
                <a:pos x="354" y="24"/>
              </a:cxn>
              <a:cxn ang="0">
                <a:pos x="328" y="24"/>
              </a:cxn>
              <a:cxn ang="0">
                <a:pos x="299" y="26"/>
              </a:cxn>
              <a:cxn ang="0">
                <a:pos x="268" y="26"/>
              </a:cxn>
              <a:cxn ang="0">
                <a:pos x="238" y="24"/>
              </a:cxn>
              <a:cxn ang="0">
                <a:pos x="207" y="23"/>
              </a:cxn>
              <a:cxn ang="0">
                <a:pos x="177" y="22"/>
              </a:cxn>
              <a:cxn ang="0">
                <a:pos x="146" y="20"/>
              </a:cxn>
              <a:cxn ang="0">
                <a:pos x="117" y="17"/>
              </a:cxn>
              <a:cxn ang="0">
                <a:pos x="89" y="15"/>
              </a:cxn>
              <a:cxn ang="0">
                <a:pos x="64" y="11"/>
              </a:cxn>
              <a:cxn ang="0">
                <a:pos x="41" y="8"/>
              </a:cxn>
              <a:cxn ang="0">
                <a:pos x="19" y="5"/>
              </a:cxn>
              <a:cxn ang="0">
                <a:pos x="0" y="0"/>
              </a:cxn>
              <a:cxn ang="0">
                <a:pos x="16" y="9"/>
              </a:cxn>
              <a:cxn ang="0">
                <a:pos x="36" y="20"/>
              </a:cxn>
              <a:cxn ang="0">
                <a:pos x="56" y="32"/>
              </a:cxn>
              <a:cxn ang="0">
                <a:pos x="78" y="45"/>
              </a:cxn>
              <a:cxn ang="0">
                <a:pos x="101" y="61"/>
              </a:cxn>
              <a:cxn ang="0">
                <a:pos x="126" y="77"/>
              </a:cxn>
              <a:cxn ang="0">
                <a:pos x="150" y="95"/>
              </a:cxn>
              <a:cxn ang="0">
                <a:pos x="175" y="113"/>
              </a:cxn>
            </a:cxnLst>
            <a:rect l="0" t="0" r="r" b="b"/>
            <a:pathLst>
              <a:path w="406" h="241">
                <a:moveTo>
                  <a:pt x="175" y="113"/>
                </a:moveTo>
                <a:lnTo>
                  <a:pt x="199" y="130"/>
                </a:lnTo>
                <a:lnTo>
                  <a:pt x="220" y="147"/>
                </a:lnTo>
                <a:lnTo>
                  <a:pt x="239" y="162"/>
                </a:lnTo>
                <a:lnTo>
                  <a:pt x="258" y="178"/>
                </a:lnTo>
                <a:lnTo>
                  <a:pt x="276" y="193"/>
                </a:lnTo>
                <a:lnTo>
                  <a:pt x="294" y="209"/>
                </a:lnTo>
                <a:lnTo>
                  <a:pt x="310" y="224"/>
                </a:lnTo>
                <a:lnTo>
                  <a:pt x="329" y="241"/>
                </a:lnTo>
                <a:lnTo>
                  <a:pt x="406" y="21"/>
                </a:lnTo>
                <a:lnTo>
                  <a:pt x="394" y="22"/>
                </a:lnTo>
                <a:lnTo>
                  <a:pt x="376" y="23"/>
                </a:lnTo>
                <a:lnTo>
                  <a:pt x="354" y="24"/>
                </a:lnTo>
                <a:lnTo>
                  <a:pt x="328" y="24"/>
                </a:lnTo>
                <a:lnTo>
                  <a:pt x="299" y="26"/>
                </a:lnTo>
                <a:lnTo>
                  <a:pt x="268" y="26"/>
                </a:lnTo>
                <a:lnTo>
                  <a:pt x="238" y="24"/>
                </a:lnTo>
                <a:lnTo>
                  <a:pt x="207" y="23"/>
                </a:lnTo>
                <a:lnTo>
                  <a:pt x="177" y="22"/>
                </a:lnTo>
                <a:lnTo>
                  <a:pt x="146" y="20"/>
                </a:lnTo>
                <a:lnTo>
                  <a:pt x="117" y="17"/>
                </a:lnTo>
                <a:lnTo>
                  <a:pt x="89" y="15"/>
                </a:lnTo>
                <a:lnTo>
                  <a:pt x="64" y="11"/>
                </a:lnTo>
                <a:lnTo>
                  <a:pt x="41" y="8"/>
                </a:lnTo>
                <a:lnTo>
                  <a:pt x="19" y="5"/>
                </a:lnTo>
                <a:lnTo>
                  <a:pt x="0" y="0"/>
                </a:lnTo>
                <a:lnTo>
                  <a:pt x="16" y="9"/>
                </a:lnTo>
                <a:lnTo>
                  <a:pt x="36" y="20"/>
                </a:lnTo>
                <a:lnTo>
                  <a:pt x="56" y="32"/>
                </a:lnTo>
                <a:lnTo>
                  <a:pt x="78" y="45"/>
                </a:lnTo>
                <a:lnTo>
                  <a:pt x="101" y="61"/>
                </a:lnTo>
                <a:lnTo>
                  <a:pt x="126" y="77"/>
                </a:lnTo>
                <a:lnTo>
                  <a:pt x="150" y="95"/>
                </a:lnTo>
                <a:lnTo>
                  <a:pt x="175" y="11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5" name="Freeform 13"/>
          <p:cNvSpPr>
            <a:spLocks/>
          </p:cNvSpPr>
          <p:nvPr/>
        </p:nvSpPr>
        <p:spPr bwMode="auto">
          <a:xfrm>
            <a:off x="4203700" y="4862513"/>
            <a:ext cx="179388" cy="127000"/>
          </a:xfrm>
          <a:custGeom>
            <a:avLst/>
            <a:gdLst/>
            <a:ahLst/>
            <a:cxnLst>
              <a:cxn ang="0">
                <a:pos x="332" y="80"/>
              </a:cxn>
              <a:cxn ang="0">
                <a:pos x="295" y="72"/>
              </a:cxn>
              <a:cxn ang="0">
                <a:pos x="260" y="63"/>
              </a:cxn>
              <a:cxn ang="0">
                <a:pos x="224" y="53"/>
              </a:cxn>
              <a:cxn ang="0">
                <a:pos x="189" y="45"/>
              </a:cxn>
              <a:cxn ang="0">
                <a:pos x="155" y="34"/>
              </a:cxn>
              <a:cxn ang="0">
                <a:pos x="120" y="24"/>
              </a:cxn>
              <a:cxn ang="0">
                <a:pos x="85" y="11"/>
              </a:cxn>
              <a:cxn ang="0">
                <a:pos x="51" y="0"/>
              </a:cxn>
              <a:cxn ang="0">
                <a:pos x="0" y="145"/>
              </a:cxn>
              <a:cxn ang="0">
                <a:pos x="37" y="157"/>
              </a:cxn>
              <a:cxn ang="0">
                <a:pos x="73" y="169"/>
              </a:cxn>
              <a:cxn ang="0">
                <a:pos x="111" y="180"/>
              </a:cxn>
              <a:cxn ang="0">
                <a:pos x="147" y="191"/>
              </a:cxn>
              <a:cxn ang="0">
                <a:pos x="185" y="202"/>
              </a:cxn>
              <a:cxn ang="0">
                <a:pos x="222" y="211"/>
              </a:cxn>
              <a:cxn ang="0">
                <a:pos x="261" y="221"/>
              </a:cxn>
              <a:cxn ang="0">
                <a:pos x="298" y="230"/>
              </a:cxn>
              <a:cxn ang="0">
                <a:pos x="332" y="80"/>
              </a:cxn>
            </a:cxnLst>
            <a:rect l="0" t="0" r="r" b="b"/>
            <a:pathLst>
              <a:path w="332" h="230">
                <a:moveTo>
                  <a:pt x="332" y="80"/>
                </a:moveTo>
                <a:lnTo>
                  <a:pt x="295" y="72"/>
                </a:lnTo>
                <a:lnTo>
                  <a:pt x="260" y="63"/>
                </a:lnTo>
                <a:lnTo>
                  <a:pt x="224" y="53"/>
                </a:lnTo>
                <a:lnTo>
                  <a:pt x="189" y="45"/>
                </a:lnTo>
                <a:lnTo>
                  <a:pt x="155" y="34"/>
                </a:lnTo>
                <a:lnTo>
                  <a:pt x="120" y="24"/>
                </a:lnTo>
                <a:lnTo>
                  <a:pt x="85" y="11"/>
                </a:lnTo>
                <a:lnTo>
                  <a:pt x="51" y="0"/>
                </a:lnTo>
                <a:lnTo>
                  <a:pt x="0" y="145"/>
                </a:lnTo>
                <a:lnTo>
                  <a:pt x="37" y="157"/>
                </a:lnTo>
                <a:lnTo>
                  <a:pt x="73" y="169"/>
                </a:lnTo>
                <a:lnTo>
                  <a:pt x="111" y="180"/>
                </a:lnTo>
                <a:lnTo>
                  <a:pt x="147" y="191"/>
                </a:lnTo>
                <a:lnTo>
                  <a:pt x="185" y="202"/>
                </a:lnTo>
                <a:lnTo>
                  <a:pt x="222" y="211"/>
                </a:lnTo>
                <a:lnTo>
                  <a:pt x="261" y="221"/>
                </a:lnTo>
                <a:lnTo>
                  <a:pt x="298" y="230"/>
                </a:lnTo>
                <a:lnTo>
                  <a:pt x="332" y="8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6" name="Freeform 14"/>
          <p:cNvSpPr>
            <a:spLocks/>
          </p:cNvSpPr>
          <p:nvPr/>
        </p:nvSpPr>
        <p:spPr bwMode="auto">
          <a:xfrm>
            <a:off x="4060825" y="4845050"/>
            <a:ext cx="219075" cy="131763"/>
          </a:xfrm>
          <a:custGeom>
            <a:avLst/>
            <a:gdLst/>
            <a:ahLst/>
            <a:cxnLst>
              <a:cxn ang="0">
                <a:pos x="176" y="113"/>
              </a:cxn>
              <a:cxn ang="0">
                <a:pos x="199" y="131"/>
              </a:cxn>
              <a:cxn ang="0">
                <a:pos x="220" y="147"/>
              </a:cxn>
              <a:cxn ang="0">
                <a:pos x="238" y="163"/>
              </a:cxn>
              <a:cxn ang="0">
                <a:pos x="257" y="178"/>
              </a:cxn>
              <a:cxn ang="0">
                <a:pos x="275" y="193"/>
              </a:cxn>
              <a:cxn ang="0">
                <a:pos x="293" y="209"/>
              </a:cxn>
              <a:cxn ang="0">
                <a:pos x="310" y="224"/>
              </a:cxn>
              <a:cxn ang="0">
                <a:pos x="329" y="241"/>
              </a:cxn>
              <a:cxn ang="0">
                <a:pos x="406" y="21"/>
              </a:cxn>
              <a:cxn ang="0">
                <a:pos x="394" y="22"/>
              </a:cxn>
              <a:cxn ang="0">
                <a:pos x="377" y="23"/>
              </a:cxn>
              <a:cxn ang="0">
                <a:pos x="353" y="25"/>
              </a:cxn>
              <a:cxn ang="0">
                <a:pos x="328" y="25"/>
              </a:cxn>
              <a:cxn ang="0">
                <a:pos x="299" y="26"/>
              </a:cxn>
              <a:cxn ang="0">
                <a:pos x="268" y="26"/>
              </a:cxn>
              <a:cxn ang="0">
                <a:pos x="237" y="25"/>
              </a:cxn>
              <a:cxn ang="0">
                <a:pos x="208" y="23"/>
              </a:cxn>
              <a:cxn ang="0">
                <a:pos x="176" y="22"/>
              </a:cxn>
              <a:cxn ang="0">
                <a:pos x="146" y="20"/>
              </a:cxn>
              <a:cxn ang="0">
                <a:pos x="117" y="18"/>
              </a:cxn>
              <a:cxn ang="0">
                <a:pos x="89" y="15"/>
              </a:cxn>
              <a:cxn ang="0">
                <a:pos x="64" y="11"/>
              </a:cxn>
              <a:cxn ang="0">
                <a:pos x="40" y="8"/>
              </a:cxn>
              <a:cxn ang="0">
                <a:pos x="19" y="5"/>
              </a:cxn>
              <a:cxn ang="0">
                <a:pos x="0" y="0"/>
              </a:cxn>
              <a:cxn ang="0">
                <a:pos x="17" y="9"/>
              </a:cxn>
              <a:cxn ang="0">
                <a:pos x="35" y="20"/>
              </a:cxn>
              <a:cxn ang="0">
                <a:pos x="56" y="32"/>
              </a:cxn>
              <a:cxn ang="0">
                <a:pos x="78" y="47"/>
              </a:cxn>
              <a:cxn ang="0">
                <a:pos x="100" y="61"/>
              </a:cxn>
              <a:cxn ang="0">
                <a:pos x="125" y="78"/>
              </a:cxn>
              <a:cxn ang="0">
                <a:pos x="150" y="95"/>
              </a:cxn>
              <a:cxn ang="0">
                <a:pos x="176" y="113"/>
              </a:cxn>
            </a:cxnLst>
            <a:rect l="0" t="0" r="r" b="b"/>
            <a:pathLst>
              <a:path w="406" h="241">
                <a:moveTo>
                  <a:pt x="176" y="113"/>
                </a:moveTo>
                <a:lnTo>
                  <a:pt x="199" y="131"/>
                </a:lnTo>
                <a:lnTo>
                  <a:pt x="220" y="147"/>
                </a:lnTo>
                <a:lnTo>
                  <a:pt x="238" y="163"/>
                </a:lnTo>
                <a:lnTo>
                  <a:pt x="257" y="178"/>
                </a:lnTo>
                <a:lnTo>
                  <a:pt x="275" y="193"/>
                </a:lnTo>
                <a:lnTo>
                  <a:pt x="293" y="209"/>
                </a:lnTo>
                <a:lnTo>
                  <a:pt x="310" y="224"/>
                </a:lnTo>
                <a:lnTo>
                  <a:pt x="329" y="241"/>
                </a:lnTo>
                <a:lnTo>
                  <a:pt x="406" y="21"/>
                </a:lnTo>
                <a:lnTo>
                  <a:pt x="394" y="22"/>
                </a:lnTo>
                <a:lnTo>
                  <a:pt x="377" y="23"/>
                </a:lnTo>
                <a:lnTo>
                  <a:pt x="353" y="25"/>
                </a:lnTo>
                <a:lnTo>
                  <a:pt x="328" y="25"/>
                </a:lnTo>
                <a:lnTo>
                  <a:pt x="299" y="26"/>
                </a:lnTo>
                <a:lnTo>
                  <a:pt x="268" y="26"/>
                </a:lnTo>
                <a:lnTo>
                  <a:pt x="237" y="25"/>
                </a:lnTo>
                <a:lnTo>
                  <a:pt x="208" y="23"/>
                </a:lnTo>
                <a:lnTo>
                  <a:pt x="176" y="22"/>
                </a:lnTo>
                <a:lnTo>
                  <a:pt x="146" y="20"/>
                </a:lnTo>
                <a:lnTo>
                  <a:pt x="117" y="18"/>
                </a:lnTo>
                <a:lnTo>
                  <a:pt x="89" y="15"/>
                </a:lnTo>
                <a:lnTo>
                  <a:pt x="64" y="11"/>
                </a:lnTo>
                <a:lnTo>
                  <a:pt x="40" y="8"/>
                </a:lnTo>
                <a:lnTo>
                  <a:pt x="19" y="5"/>
                </a:lnTo>
                <a:lnTo>
                  <a:pt x="0" y="0"/>
                </a:lnTo>
                <a:lnTo>
                  <a:pt x="17" y="9"/>
                </a:lnTo>
                <a:lnTo>
                  <a:pt x="35" y="20"/>
                </a:lnTo>
                <a:lnTo>
                  <a:pt x="56" y="32"/>
                </a:lnTo>
                <a:lnTo>
                  <a:pt x="78" y="47"/>
                </a:lnTo>
                <a:lnTo>
                  <a:pt x="100" y="61"/>
                </a:lnTo>
                <a:lnTo>
                  <a:pt x="125" y="78"/>
                </a:lnTo>
                <a:lnTo>
                  <a:pt x="150" y="95"/>
                </a:lnTo>
                <a:lnTo>
                  <a:pt x="176" y="11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7" name="Freeform 15"/>
          <p:cNvSpPr>
            <a:spLocks/>
          </p:cNvSpPr>
          <p:nvPr/>
        </p:nvSpPr>
        <p:spPr bwMode="auto">
          <a:xfrm>
            <a:off x="5068888" y="4211638"/>
            <a:ext cx="141287" cy="184150"/>
          </a:xfrm>
          <a:custGeom>
            <a:avLst/>
            <a:gdLst/>
            <a:ahLst/>
            <a:cxnLst>
              <a:cxn ang="0">
                <a:pos x="138" y="335"/>
              </a:cxn>
              <a:cxn ang="0">
                <a:pos x="155" y="300"/>
              </a:cxn>
              <a:cxn ang="0">
                <a:pos x="170" y="265"/>
              </a:cxn>
              <a:cxn ang="0">
                <a:pos x="185" y="229"/>
              </a:cxn>
              <a:cxn ang="0">
                <a:pos x="201" y="193"/>
              </a:cxn>
              <a:cxn ang="0">
                <a:pos x="215" y="156"/>
              </a:cxn>
              <a:cxn ang="0">
                <a:pos x="229" y="121"/>
              </a:cxn>
              <a:cxn ang="0">
                <a:pos x="242" y="85"/>
              </a:cxn>
              <a:cxn ang="0">
                <a:pos x="255" y="48"/>
              </a:cxn>
              <a:cxn ang="0">
                <a:pos x="109" y="0"/>
              </a:cxn>
              <a:cxn ang="0">
                <a:pos x="97" y="34"/>
              </a:cxn>
              <a:cxn ang="0">
                <a:pos x="85" y="68"/>
              </a:cxn>
              <a:cxn ang="0">
                <a:pos x="72" y="101"/>
              </a:cxn>
              <a:cxn ang="0">
                <a:pos x="58" y="135"/>
              </a:cxn>
              <a:cxn ang="0">
                <a:pos x="45" y="168"/>
              </a:cxn>
              <a:cxn ang="0">
                <a:pos x="31" y="203"/>
              </a:cxn>
              <a:cxn ang="0">
                <a:pos x="15" y="236"/>
              </a:cxn>
              <a:cxn ang="0">
                <a:pos x="0" y="269"/>
              </a:cxn>
              <a:cxn ang="0">
                <a:pos x="138" y="335"/>
              </a:cxn>
            </a:cxnLst>
            <a:rect l="0" t="0" r="r" b="b"/>
            <a:pathLst>
              <a:path w="255" h="335">
                <a:moveTo>
                  <a:pt x="138" y="335"/>
                </a:moveTo>
                <a:lnTo>
                  <a:pt x="155" y="300"/>
                </a:lnTo>
                <a:lnTo>
                  <a:pt x="170" y="265"/>
                </a:lnTo>
                <a:lnTo>
                  <a:pt x="185" y="229"/>
                </a:lnTo>
                <a:lnTo>
                  <a:pt x="201" y="193"/>
                </a:lnTo>
                <a:lnTo>
                  <a:pt x="215" y="156"/>
                </a:lnTo>
                <a:lnTo>
                  <a:pt x="229" y="121"/>
                </a:lnTo>
                <a:lnTo>
                  <a:pt x="242" y="85"/>
                </a:lnTo>
                <a:lnTo>
                  <a:pt x="255" y="48"/>
                </a:lnTo>
                <a:lnTo>
                  <a:pt x="109" y="0"/>
                </a:lnTo>
                <a:lnTo>
                  <a:pt x="97" y="34"/>
                </a:lnTo>
                <a:lnTo>
                  <a:pt x="85" y="68"/>
                </a:lnTo>
                <a:lnTo>
                  <a:pt x="72" y="101"/>
                </a:lnTo>
                <a:lnTo>
                  <a:pt x="58" y="135"/>
                </a:lnTo>
                <a:lnTo>
                  <a:pt x="45" y="168"/>
                </a:lnTo>
                <a:lnTo>
                  <a:pt x="31" y="203"/>
                </a:lnTo>
                <a:lnTo>
                  <a:pt x="15" y="236"/>
                </a:lnTo>
                <a:lnTo>
                  <a:pt x="0" y="269"/>
                </a:lnTo>
                <a:lnTo>
                  <a:pt x="138" y="33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8" name="Freeform 16"/>
          <p:cNvSpPr>
            <a:spLocks/>
          </p:cNvSpPr>
          <p:nvPr/>
        </p:nvSpPr>
        <p:spPr bwMode="auto">
          <a:xfrm>
            <a:off x="5108575" y="4040188"/>
            <a:ext cx="125413" cy="223837"/>
          </a:xfrm>
          <a:custGeom>
            <a:avLst/>
            <a:gdLst/>
            <a:ahLst/>
            <a:cxnLst>
              <a:cxn ang="0">
                <a:pos x="216" y="208"/>
              </a:cxn>
              <a:cxn ang="0">
                <a:pos x="215" y="236"/>
              </a:cxn>
              <a:cxn ang="0">
                <a:pos x="215" y="263"/>
              </a:cxn>
              <a:cxn ang="0">
                <a:pos x="215" y="288"/>
              </a:cxn>
              <a:cxn ang="0">
                <a:pos x="216" y="312"/>
              </a:cxn>
              <a:cxn ang="0">
                <a:pos x="217" y="336"/>
              </a:cxn>
              <a:cxn ang="0">
                <a:pos x="218" y="359"/>
              </a:cxn>
              <a:cxn ang="0">
                <a:pos x="220" y="382"/>
              </a:cxn>
              <a:cxn ang="0">
                <a:pos x="221" y="406"/>
              </a:cxn>
              <a:cxn ang="0">
                <a:pos x="0" y="332"/>
              </a:cxn>
              <a:cxn ang="0">
                <a:pos x="9" y="323"/>
              </a:cxn>
              <a:cxn ang="0">
                <a:pos x="20" y="310"/>
              </a:cxn>
              <a:cxn ang="0">
                <a:pos x="36" y="293"/>
              </a:cxn>
              <a:cxn ang="0">
                <a:pos x="52" y="273"/>
              </a:cxn>
              <a:cxn ang="0">
                <a:pos x="70" y="251"/>
              </a:cxn>
              <a:cxn ang="0">
                <a:pos x="89" y="226"/>
              </a:cxn>
              <a:cxn ang="0">
                <a:pos x="107" y="202"/>
              </a:cxn>
              <a:cxn ang="0">
                <a:pos x="125" y="178"/>
              </a:cxn>
              <a:cxn ang="0">
                <a:pos x="143" y="151"/>
              </a:cxn>
              <a:cxn ang="0">
                <a:pos x="160" y="127"/>
              </a:cxn>
              <a:cxn ang="0">
                <a:pos x="176" y="103"/>
              </a:cxn>
              <a:cxn ang="0">
                <a:pos x="190" y="78"/>
              </a:cxn>
              <a:cxn ang="0">
                <a:pos x="204" y="56"/>
              </a:cxn>
              <a:cxn ang="0">
                <a:pos x="216" y="36"/>
              </a:cxn>
              <a:cxn ang="0">
                <a:pos x="227" y="17"/>
              </a:cxn>
              <a:cxn ang="0">
                <a:pos x="234" y="0"/>
              </a:cxn>
              <a:cxn ang="0">
                <a:pos x="231" y="19"/>
              </a:cxn>
              <a:cxn ang="0">
                <a:pos x="228" y="40"/>
              </a:cxn>
              <a:cxn ang="0">
                <a:pos x="226" y="64"/>
              </a:cxn>
              <a:cxn ang="0">
                <a:pos x="222" y="89"/>
              </a:cxn>
              <a:cxn ang="0">
                <a:pos x="220" y="117"/>
              </a:cxn>
              <a:cxn ang="0">
                <a:pos x="218" y="146"/>
              </a:cxn>
              <a:cxn ang="0">
                <a:pos x="217" y="177"/>
              </a:cxn>
              <a:cxn ang="0">
                <a:pos x="216" y="208"/>
              </a:cxn>
            </a:cxnLst>
            <a:rect l="0" t="0" r="r" b="b"/>
            <a:pathLst>
              <a:path w="234" h="406">
                <a:moveTo>
                  <a:pt x="216" y="208"/>
                </a:moveTo>
                <a:lnTo>
                  <a:pt x="215" y="236"/>
                </a:lnTo>
                <a:lnTo>
                  <a:pt x="215" y="263"/>
                </a:lnTo>
                <a:lnTo>
                  <a:pt x="215" y="288"/>
                </a:lnTo>
                <a:lnTo>
                  <a:pt x="216" y="312"/>
                </a:lnTo>
                <a:lnTo>
                  <a:pt x="217" y="336"/>
                </a:lnTo>
                <a:lnTo>
                  <a:pt x="218" y="359"/>
                </a:lnTo>
                <a:lnTo>
                  <a:pt x="220" y="382"/>
                </a:lnTo>
                <a:lnTo>
                  <a:pt x="221" y="406"/>
                </a:lnTo>
                <a:lnTo>
                  <a:pt x="0" y="332"/>
                </a:lnTo>
                <a:lnTo>
                  <a:pt x="9" y="323"/>
                </a:lnTo>
                <a:lnTo>
                  <a:pt x="20" y="310"/>
                </a:lnTo>
                <a:lnTo>
                  <a:pt x="36" y="293"/>
                </a:lnTo>
                <a:lnTo>
                  <a:pt x="52" y="273"/>
                </a:lnTo>
                <a:lnTo>
                  <a:pt x="70" y="251"/>
                </a:lnTo>
                <a:lnTo>
                  <a:pt x="89" y="226"/>
                </a:lnTo>
                <a:lnTo>
                  <a:pt x="107" y="202"/>
                </a:lnTo>
                <a:lnTo>
                  <a:pt x="125" y="178"/>
                </a:lnTo>
                <a:lnTo>
                  <a:pt x="143" y="151"/>
                </a:lnTo>
                <a:lnTo>
                  <a:pt x="160" y="127"/>
                </a:lnTo>
                <a:lnTo>
                  <a:pt x="176" y="103"/>
                </a:lnTo>
                <a:lnTo>
                  <a:pt x="190" y="78"/>
                </a:lnTo>
                <a:lnTo>
                  <a:pt x="204" y="56"/>
                </a:lnTo>
                <a:lnTo>
                  <a:pt x="216" y="36"/>
                </a:lnTo>
                <a:lnTo>
                  <a:pt x="227" y="17"/>
                </a:lnTo>
                <a:lnTo>
                  <a:pt x="234" y="0"/>
                </a:lnTo>
                <a:lnTo>
                  <a:pt x="231" y="19"/>
                </a:lnTo>
                <a:lnTo>
                  <a:pt x="228" y="40"/>
                </a:lnTo>
                <a:lnTo>
                  <a:pt x="226" y="64"/>
                </a:lnTo>
                <a:lnTo>
                  <a:pt x="222" y="89"/>
                </a:lnTo>
                <a:lnTo>
                  <a:pt x="220" y="117"/>
                </a:lnTo>
                <a:lnTo>
                  <a:pt x="218" y="146"/>
                </a:lnTo>
                <a:lnTo>
                  <a:pt x="217" y="177"/>
                </a:lnTo>
                <a:lnTo>
                  <a:pt x="216" y="20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9" name="Freeform 17"/>
          <p:cNvSpPr>
            <a:spLocks/>
          </p:cNvSpPr>
          <p:nvPr/>
        </p:nvSpPr>
        <p:spPr bwMode="auto">
          <a:xfrm>
            <a:off x="5543550" y="4559300"/>
            <a:ext cx="220663" cy="227013"/>
          </a:xfrm>
          <a:custGeom>
            <a:avLst/>
            <a:gdLst/>
            <a:ahLst/>
            <a:cxnLst>
              <a:cxn ang="0">
                <a:pos x="280" y="0"/>
              </a:cxn>
              <a:cxn ang="0">
                <a:pos x="248" y="40"/>
              </a:cxn>
              <a:cxn ang="0">
                <a:pos x="215" y="80"/>
              </a:cxn>
              <a:cxn ang="0">
                <a:pos x="182" y="118"/>
              </a:cxn>
              <a:cxn ang="0">
                <a:pos x="147" y="156"/>
              </a:cxn>
              <a:cxn ang="0">
                <a:pos x="111" y="193"/>
              </a:cxn>
              <a:cxn ang="0">
                <a:pos x="75" y="230"/>
              </a:cxn>
              <a:cxn ang="0">
                <a:pos x="37" y="265"/>
              </a:cxn>
              <a:cxn ang="0">
                <a:pos x="0" y="301"/>
              </a:cxn>
              <a:cxn ang="0">
                <a:pos x="101" y="414"/>
              </a:cxn>
              <a:cxn ang="0">
                <a:pos x="142" y="377"/>
              </a:cxn>
              <a:cxn ang="0">
                <a:pos x="182" y="339"/>
              </a:cxn>
              <a:cxn ang="0">
                <a:pos x="221" y="301"/>
              </a:cxn>
              <a:cxn ang="0">
                <a:pos x="258" y="261"/>
              </a:cxn>
              <a:cxn ang="0">
                <a:pos x="296" y="220"/>
              </a:cxn>
              <a:cxn ang="0">
                <a:pos x="332" y="179"/>
              </a:cxn>
              <a:cxn ang="0">
                <a:pos x="367" y="137"/>
              </a:cxn>
              <a:cxn ang="0">
                <a:pos x="402" y="94"/>
              </a:cxn>
              <a:cxn ang="0">
                <a:pos x="280" y="0"/>
              </a:cxn>
            </a:cxnLst>
            <a:rect l="0" t="0" r="r" b="b"/>
            <a:pathLst>
              <a:path w="402" h="414">
                <a:moveTo>
                  <a:pt x="280" y="0"/>
                </a:moveTo>
                <a:lnTo>
                  <a:pt x="248" y="40"/>
                </a:lnTo>
                <a:lnTo>
                  <a:pt x="215" y="80"/>
                </a:lnTo>
                <a:lnTo>
                  <a:pt x="182" y="118"/>
                </a:lnTo>
                <a:lnTo>
                  <a:pt x="147" y="156"/>
                </a:lnTo>
                <a:lnTo>
                  <a:pt x="111" y="193"/>
                </a:lnTo>
                <a:lnTo>
                  <a:pt x="75" y="230"/>
                </a:lnTo>
                <a:lnTo>
                  <a:pt x="37" y="265"/>
                </a:lnTo>
                <a:lnTo>
                  <a:pt x="0" y="301"/>
                </a:lnTo>
                <a:lnTo>
                  <a:pt x="101" y="414"/>
                </a:lnTo>
                <a:lnTo>
                  <a:pt x="142" y="377"/>
                </a:lnTo>
                <a:lnTo>
                  <a:pt x="182" y="339"/>
                </a:lnTo>
                <a:lnTo>
                  <a:pt x="221" y="301"/>
                </a:lnTo>
                <a:lnTo>
                  <a:pt x="258" y="261"/>
                </a:lnTo>
                <a:lnTo>
                  <a:pt x="296" y="220"/>
                </a:lnTo>
                <a:lnTo>
                  <a:pt x="332" y="179"/>
                </a:lnTo>
                <a:lnTo>
                  <a:pt x="367" y="137"/>
                </a:lnTo>
                <a:lnTo>
                  <a:pt x="402" y="94"/>
                </a:lnTo>
                <a:lnTo>
                  <a:pt x="28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0" name="Freeform 18"/>
          <p:cNvSpPr>
            <a:spLocks/>
          </p:cNvSpPr>
          <p:nvPr/>
        </p:nvSpPr>
        <p:spPr bwMode="auto">
          <a:xfrm>
            <a:off x="5448300" y="4676775"/>
            <a:ext cx="198438" cy="192088"/>
          </a:xfrm>
          <a:custGeom>
            <a:avLst/>
            <a:gdLst/>
            <a:ahLst/>
            <a:cxnLst>
              <a:cxn ang="0">
                <a:pos x="183" y="246"/>
              </a:cxn>
              <a:cxn ang="0">
                <a:pos x="208" y="234"/>
              </a:cxn>
              <a:cxn ang="0">
                <a:pos x="234" y="224"/>
              </a:cxn>
              <a:cxn ang="0">
                <a:pos x="257" y="214"/>
              </a:cxn>
              <a:cxn ang="0">
                <a:pos x="279" y="205"/>
              </a:cxn>
              <a:cxn ang="0">
                <a:pos x="301" y="197"/>
              </a:cxn>
              <a:cxn ang="0">
                <a:pos x="323" y="189"/>
              </a:cxn>
              <a:cxn ang="0">
                <a:pos x="345" y="181"/>
              </a:cxn>
              <a:cxn ang="0">
                <a:pos x="367" y="173"/>
              </a:cxn>
              <a:cxn ang="0">
                <a:pos x="213" y="0"/>
              </a:cxn>
              <a:cxn ang="0">
                <a:pos x="208" y="11"/>
              </a:cxn>
              <a:cxn ang="0">
                <a:pos x="201" y="27"/>
              </a:cxn>
              <a:cxn ang="0">
                <a:pos x="189" y="47"/>
              </a:cxn>
              <a:cxn ang="0">
                <a:pos x="178" y="70"/>
              </a:cxn>
              <a:cxn ang="0">
                <a:pos x="164" y="96"/>
              </a:cxn>
              <a:cxn ang="0">
                <a:pos x="150" y="122"/>
              </a:cxn>
              <a:cxn ang="0">
                <a:pos x="134" y="149"/>
              </a:cxn>
              <a:cxn ang="0">
                <a:pos x="119" y="175"/>
              </a:cxn>
              <a:cxn ang="0">
                <a:pos x="102" y="202"/>
              </a:cxn>
              <a:cxn ang="0">
                <a:pos x="87" y="227"/>
              </a:cxn>
              <a:cxn ang="0">
                <a:pos x="70" y="251"/>
              </a:cxn>
              <a:cxn ang="0">
                <a:pos x="55" y="275"/>
              </a:cxn>
              <a:cxn ang="0">
                <a:pos x="39" y="296"/>
              </a:cxn>
              <a:cxn ang="0">
                <a:pos x="25" y="314"/>
              </a:cxn>
              <a:cxn ang="0">
                <a:pos x="12" y="331"/>
              </a:cxn>
              <a:cxn ang="0">
                <a:pos x="0" y="346"/>
              </a:cxn>
              <a:cxn ang="0">
                <a:pos x="15" y="335"/>
              </a:cxn>
              <a:cxn ang="0">
                <a:pos x="34" y="324"/>
              </a:cxn>
              <a:cxn ang="0">
                <a:pos x="55" y="312"/>
              </a:cxn>
              <a:cxn ang="0">
                <a:pos x="77" y="299"/>
              </a:cxn>
              <a:cxn ang="0">
                <a:pos x="101" y="287"/>
              </a:cxn>
              <a:cxn ang="0">
                <a:pos x="127" y="274"/>
              </a:cxn>
              <a:cxn ang="0">
                <a:pos x="154" y="259"/>
              </a:cxn>
              <a:cxn ang="0">
                <a:pos x="183" y="246"/>
              </a:cxn>
            </a:cxnLst>
            <a:rect l="0" t="0" r="r" b="b"/>
            <a:pathLst>
              <a:path w="367" h="346">
                <a:moveTo>
                  <a:pt x="183" y="246"/>
                </a:moveTo>
                <a:lnTo>
                  <a:pt x="208" y="234"/>
                </a:lnTo>
                <a:lnTo>
                  <a:pt x="234" y="224"/>
                </a:lnTo>
                <a:lnTo>
                  <a:pt x="257" y="214"/>
                </a:lnTo>
                <a:lnTo>
                  <a:pt x="279" y="205"/>
                </a:lnTo>
                <a:lnTo>
                  <a:pt x="301" y="197"/>
                </a:lnTo>
                <a:lnTo>
                  <a:pt x="323" y="189"/>
                </a:lnTo>
                <a:lnTo>
                  <a:pt x="345" y="181"/>
                </a:lnTo>
                <a:lnTo>
                  <a:pt x="367" y="173"/>
                </a:lnTo>
                <a:lnTo>
                  <a:pt x="213" y="0"/>
                </a:lnTo>
                <a:lnTo>
                  <a:pt x="208" y="11"/>
                </a:lnTo>
                <a:lnTo>
                  <a:pt x="201" y="27"/>
                </a:lnTo>
                <a:lnTo>
                  <a:pt x="189" y="47"/>
                </a:lnTo>
                <a:lnTo>
                  <a:pt x="178" y="70"/>
                </a:lnTo>
                <a:lnTo>
                  <a:pt x="164" y="96"/>
                </a:lnTo>
                <a:lnTo>
                  <a:pt x="150" y="122"/>
                </a:lnTo>
                <a:lnTo>
                  <a:pt x="134" y="149"/>
                </a:lnTo>
                <a:lnTo>
                  <a:pt x="119" y="175"/>
                </a:lnTo>
                <a:lnTo>
                  <a:pt x="102" y="202"/>
                </a:lnTo>
                <a:lnTo>
                  <a:pt x="87" y="227"/>
                </a:lnTo>
                <a:lnTo>
                  <a:pt x="70" y="251"/>
                </a:lnTo>
                <a:lnTo>
                  <a:pt x="55" y="275"/>
                </a:lnTo>
                <a:lnTo>
                  <a:pt x="39" y="296"/>
                </a:lnTo>
                <a:lnTo>
                  <a:pt x="25" y="314"/>
                </a:lnTo>
                <a:lnTo>
                  <a:pt x="12" y="331"/>
                </a:lnTo>
                <a:lnTo>
                  <a:pt x="0" y="346"/>
                </a:lnTo>
                <a:lnTo>
                  <a:pt x="15" y="335"/>
                </a:lnTo>
                <a:lnTo>
                  <a:pt x="34" y="324"/>
                </a:lnTo>
                <a:lnTo>
                  <a:pt x="55" y="312"/>
                </a:lnTo>
                <a:lnTo>
                  <a:pt x="77" y="299"/>
                </a:lnTo>
                <a:lnTo>
                  <a:pt x="101" y="287"/>
                </a:lnTo>
                <a:lnTo>
                  <a:pt x="127" y="274"/>
                </a:lnTo>
                <a:lnTo>
                  <a:pt x="154" y="259"/>
                </a:lnTo>
                <a:lnTo>
                  <a:pt x="183" y="24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1" name="Freeform 19"/>
          <p:cNvSpPr>
            <a:spLocks/>
          </p:cNvSpPr>
          <p:nvPr/>
        </p:nvSpPr>
        <p:spPr bwMode="auto">
          <a:xfrm>
            <a:off x="4954588" y="5078413"/>
            <a:ext cx="136525" cy="123825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69" y="12"/>
              </a:cxn>
              <a:cxn ang="0">
                <a:pos x="145" y="23"/>
              </a:cxn>
              <a:cxn ang="0">
                <a:pos x="120" y="33"/>
              </a:cxn>
              <a:cxn ang="0">
                <a:pos x="97" y="44"/>
              </a:cxn>
              <a:cxn ang="0">
                <a:pos x="73" y="54"/>
              </a:cxn>
              <a:cxn ang="0">
                <a:pos x="49" y="64"/>
              </a:cxn>
              <a:cxn ang="0">
                <a:pos x="24" y="74"/>
              </a:cxn>
              <a:cxn ang="0">
                <a:pos x="0" y="83"/>
              </a:cxn>
              <a:cxn ang="0">
                <a:pos x="54" y="226"/>
              </a:cxn>
              <a:cxn ang="0">
                <a:pos x="80" y="216"/>
              </a:cxn>
              <a:cxn ang="0">
                <a:pos x="105" y="206"/>
              </a:cxn>
              <a:cxn ang="0">
                <a:pos x="131" y="195"/>
              </a:cxn>
              <a:cxn ang="0">
                <a:pos x="157" y="185"/>
              </a:cxn>
              <a:cxn ang="0">
                <a:pos x="182" y="173"/>
              </a:cxn>
              <a:cxn ang="0">
                <a:pos x="209" y="162"/>
              </a:cxn>
              <a:cxn ang="0">
                <a:pos x="234" y="150"/>
              </a:cxn>
              <a:cxn ang="0">
                <a:pos x="260" y="138"/>
              </a:cxn>
              <a:cxn ang="0">
                <a:pos x="192" y="0"/>
              </a:cxn>
            </a:cxnLst>
            <a:rect l="0" t="0" r="r" b="b"/>
            <a:pathLst>
              <a:path w="260" h="226">
                <a:moveTo>
                  <a:pt x="192" y="0"/>
                </a:moveTo>
                <a:lnTo>
                  <a:pt x="169" y="12"/>
                </a:lnTo>
                <a:lnTo>
                  <a:pt x="145" y="23"/>
                </a:lnTo>
                <a:lnTo>
                  <a:pt x="120" y="33"/>
                </a:lnTo>
                <a:lnTo>
                  <a:pt x="97" y="44"/>
                </a:lnTo>
                <a:lnTo>
                  <a:pt x="73" y="54"/>
                </a:lnTo>
                <a:lnTo>
                  <a:pt x="49" y="64"/>
                </a:lnTo>
                <a:lnTo>
                  <a:pt x="24" y="74"/>
                </a:lnTo>
                <a:lnTo>
                  <a:pt x="0" y="83"/>
                </a:lnTo>
                <a:lnTo>
                  <a:pt x="54" y="226"/>
                </a:lnTo>
                <a:lnTo>
                  <a:pt x="80" y="216"/>
                </a:lnTo>
                <a:lnTo>
                  <a:pt x="105" y="206"/>
                </a:lnTo>
                <a:lnTo>
                  <a:pt x="131" y="195"/>
                </a:lnTo>
                <a:lnTo>
                  <a:pt x="157" y="185"/>
                </a:lnTo>
                <a:lnTo>
                  <a:pt x="182" y="173"/>
                </a:lnTo>
                <a:lnTo>
                  <a:pt x="209" y="162"/>
                </a:lnTo>
                <a:lnTo>
                  <a:pt x="234" y="150"/>
                </a:lnTo>
                <a:lnTo>
                  <a:pt x="260" y="138"/>
                </a:lnTo>
                <a:lnTo>
                  <a:pt x="192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2" name="Freeform 20"/>
          <p:cNvSpPr>
            <a:spLocks/>
          </p:cNvSpPr>
          <p:nvPr/>
        </p:nvSpPr>
        <p:spPr bwMode="auto">
          <a:xfrm>
            <a:off x="4810125" y="5087938"/>
            <a:ext cx="219075" cy="134937"/>
          </a:xfrm>
          <a:custGeom>
            <a:avLst/>
            <a:gdLst/>
            <a:ahLst/>
            <a:cxnLst>
              <a:cxn ang="0">
                <a:pos x="208" y="218"/>
              </a:cxn>
              <a:cxn ang="0">
                <a:pos x="236" y="217"/>
              </a:cxn>
              <a:cxn ang="0">
                <a:pos x="263" y="216"/>
              </a:cxn>
              <a:cxn ang="0">
                <a:pos x="288" y="215"/>
              </a:cxn>
              <a:cxn ang="0">
                <a:pos x="312" y="215"/>
              </a:cxn>
              <a:cxn ang="0">
                <a:pos x="336" y="215"/>
              </a:cxn>
              <a:cxn ang="0">
                <a:pos x="359" y="216"/>
              </a:cxn>
              <a:cxn ang="0">
                <a:pos x="382" y="216"/>
              </a:cxn>
              <a:cxn ang="0">
                <a:pos x="406" y="217"/>
              </a:cxn>
              <a:cxn ang="0">
                <a:pos x="325" y="0"/>
              </a:cxn>
              <a:cxn ang="0">
                <a:pos x="316" y="8"/>
              </a:cxn>
              <a:cxn ang="0">
                <a:pos x="302" y="21"/>
              </a:cxn>
              <a:cxn ang="0">
                <a:pos x="286" y="35"/>
              </a:cxn>
              <a:cxn ang="0">
                <a:pos x="267" y="53"/>
              </a:cxn>
              <a:cxn ang="0">
                <a:pos x="245" y="71"/>
              </a:cxn>
              <a:cxn ang="0">
                <a:pos x="222" y="91"/>
              </a:cxn>
              <a:cxn ang="0">
                <a:pos x="198" y="111"/>
              </a:cxn>
              <a:cxn ang="0">
                <a:pos x="174" y="130"/>
              </a:cxn>
              <a:cxn ang="0">
                <a:pos x="149" y="149"/>
              </a:cxn>
              <a:cxn ang="0">
                <a:pos x="125" y="166"/>
              </a:cxn>
              <a:cxn ang="0">
                <a:pos x="100" y="183"/>
              </a:cxn>
              <a:cxn ang="0">
                <a:pos x="78" y="198"/>
              </a:cxn>
              <a:cxn ang="0">
                <a:pos x="56" y="213"/>
              </a:cxn>
              <a:cxn ang="0">
                <a:pos x="36" y="226"/>
              </a:cxn>
              <a:cxn ang="0">
                <a:pos x="18" y="237"/>
              </a:cxn>
              <a:cxn ang="0">
                <a:pos x="0" y="246"/>
              </a:cxn>
              <a:cxn ang="0">
                <a:pos x="19" y="241"/>
              </a:cxn>
              <a:cxn ang="0">
                <a:pos x="41" y="238"/>
              </a:cxn>
              <a:cxn ang="0">
                <a:pos x="64" y="234"/>
              </a:cxn>
              <a:cxn ang="0">
                <a:pos x="89" y="230"/>
              </a:cxn>
              <a:cxn ang="0">
                <a:pos x="117" y="227"/>
              </a:cxn>
              <a:cxn ang="0">
                <a:pos x="146" y="224"/>
              </a:cxn>
              <a:cxn ang="0">
                <a:pos x="177" y="220"/>
              </a:cxn>
              <a:cxn ang="0">
                <a:pos x="208" y="218"/>
              </a:cxn>
            </a:cxnLst>
            <a:rect l="0" t="0" r="r" b="b"/>
            <a:pathLst>
              <a:path w="406" h="246">
                <a:moveTo>
                  <a:pt x="208" y="218"/>
                </a:moveTo>
                <a:lnTo>
                  <a:pt x="236" y="217"/>
                </a:lnTo>
                <a:lnTo>
                  <a:pt x="263" y="216"/>
                </a:lnTo>
                <a:lnTo>
                  <a:pt x="288" y="215"/>
                </a:lnTo>
                <a:lnTo>
                  <a:pt x="312" y="215"/>
                </a:lnTo>
                <a:lnTo>
                  <a:pt x="336" y="215"/>
                </a:lnTo>
                <a:lnTo>
                  <a:pt x="359" y="216"/>
                </a:lnTo>
                <a:lnTo>
                  <a:pt x="382" y="216"/>
                </a:lnTo>
                <a:lnTo>
                  <a:pt x="406" y="217"/>
                </a:lnTo>
                <a:lnTo>
                  <a:pt x="325" y="0"/>
                </a:lnTo>
                <a:lnTo>
                  <a:pt x="316" y="8"/>
                </a:lnTo>
                <a:lnTo>
                  <a:pt x="302" y="21"/>
                </a:lnTo>
                <a:lnTo>
                  <a:pt x="286" y="35"/>
                </a:lnTo>
                <a:lnTo>
                  <a:pt x="267" y="53"/>
                </a:lnTo>
                <a:lnTo>
                  <a:pt x="245" y="71"/>
                </a:lnTo>
                <a:lnTo>
                  <a:pt x="222" y="91"/>
                </a:lnTo>
                <a:lnTo>
                  <a:pt x="198" y="111"/>
                </a:lnTo>
                <a:lnTo>
                  <a:pt x="174" y="130"/>
                </a:lnTo>
                <a:lnTo>
                  <a:pt x="149" y="149"/>
                </a:lnTo>
                <a:lnTo>
                  <a:pt x="125" y="166"/>
                </a:lnTo>
                <a:lnTo>
                  <a:pt x="100" y="183"/>
                </a:lnTo>
                <a:lnTo>
                  <a:pt x="78" y="198"/>
                </a:lnTo>
                <a:lnTo>
                  <a:pt x="56" y="213"/>
                </a:lnTo>
                <a:lnTo>
                  <a:pt x="36" y="226"/>
                </a:lnTo>
                <a:lnTo>
                  <a:pt x="18" y="237"/>
                </a:lnTo>
                <a:lnTo>
                  <a:pt x="0" y="246"/>
                </a:lnTo>
                <a:lnTo>
                  <a:pt x="19" y="241"/>
                </a:lnTo>
                <a:lnTo>
                  <a:pt x="41" y="238"/>
                </a:lnTo>
                <a:lnTo>
                  <a:pt x="64" y="234"/>
                </a:lnTo>
                <a:lnTo>
                  <a:pt x="89" y="230"/>
                </a:lnTo>
                <a:lnTo>
                  <a:pt x="117" y="227"/>
                </a:lnTo>
                <a:lnTo>
                  <a:pt x="146" y="224"/>
                </a:lnTo>
                <a:lnTo>
                  <a:pt x="177" y="220"/>
                </a:lnTo>
                <a:lnTo>
                  <a:pt x="208" y="21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3" name="Freeform 21"/>
          <p:cNvSpPr>
            <a:spLocks/>
          </p:cNvSpPr>
          <p:nvPr/>
        </p:nvSpPr>
        <p:spPr bwMode="auto">
          <a:xfrm>
            <a:off x="5743575" y="4003675"/>
            <a:ext cx="90488" cy="1238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3" y="41"/>
              </a:cxn>
              <a:cxn ang="0">
                <a:pos x="5" y="67"/>
              </a:cxn>
              <a:cxn ang="0">
                <a:pos x="7" y="94"/>
              </a:cxn>
              <a:cxn ang="0">
                <a:pos x="8" y="120"/>
              </a:cxn>
              <a:cxn ang="0">
                <a:pos x="10" y="146"/>
              </a:cxn>
              <a:cxn ang="0">
                <a:pos x="10" y="172"/>
              </a:cxn>
              <a:cxn ang="0">
                <a:pos x="12" y="199"/>
              </a:cxn>
              <a:cxn ang="0">
                <a:pos x="12" y="224"/>
              </a:cxn>
              <a:cxn ang="0">
                <a:pos x="165" y="224"/>
              </a:cxn>
              <a:cxn ang="0">
                <a:pos x="165" y="196"/>
              </a:cxn>
              <a:cxn ang="0">
                <a:pos x="164" y="168"/>
              </a:cxn>
              <a:cxn ang="0">
                <a:pos x="163" y="140"/>
              </a:cxn>
              <a:cxn ang="0">
                <a:pos x="162" y="112"/>
              </a:cxn>
              <a:cxn ang="0">
                <a:pos x="161" y="84"/>
              </a:cxn>
              <a:cxn ang="0">
                <a:pos x="158" y="56"/>
              </a:cxn>
              <a:cxn ang="0">
                <a:pos x="156" y="29"/>
              </a:cxn>
              <a:cxn ang="0">
                <a:pos x="153" y="0"/>
              </a:cxn>
              <a:cxn ang="0">
                <a:pos x="0" y="14"/>
              </a:cxn>
            </a:cxnLst>
            <a:rect l="0" t="0" r="r" b="b"/>
            <a:pathLst>
              <a:path w="165" h="224">
                <a:moveTo>
                  <a:pt x="0" y="14"/>
                </a:moveTo>
                <a:lnTo>
                  <a:pt x="3" y="41"/>
                </a:lnTo>
                <a:lnTo>
                  <a:pt x="5" y="67"/>
                </a:lnTo>
                <a:lnTo>
                  <a:pt x="7" y="94"/>
                </a:lnTo>
                <a:lnTo>
                  <a:pt x="8" y="120"/>
                </a:lnTo>
                <a:lnTo>
                  <a:pt x="10" y="146"/>
                </a:lnTo>
                <a:lnTo>
                  <a:pt x="10" y="172"/>
                </a:lnTo>
                <a:lnTo>
                  <a:pt x="12" y="199"/>
                </a:lnTo>
                <a:lnTo>
                  <a:pt x="12" y="224"/>
                </a:lnTo>
                <a:lnTo>
                  <a:pt x="165" y="224"/>
                </a:lnTo>
                <a:lnTo>
                  <a:pt x="165" y="196"/>
                </a:lnTo>
                <a:lnTo>
                  <a:pt x="164" y="168"/>
                </a:lnTo>
                <a:lnTo>
                  <a:pt x="163" y="140"/>
                </a:lnTo>
                <a:lnTo>
                  <a:pt x="162" y="112"/>
                </a:lnTo>
                <a:lnTo>
                  <a:pt x="161" y="84"/>
                </a:lnTo>
                <a:lnTo>
                  <a:pt x="158" y="56"/>
                </a:lnTo>
                <a:lnTo>
                  <a:pt x="156" y="29"/>
                </a:lnTo>
                <a:lnTo>
                  <a:pt x="153" y="0"/>
                </a:lnTo>
                <a:lnTo>
                  <a:pt x="0" y="1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4" name="Freeform 22"/>
          <p:cNvSpPr>
            <a:spLocks/>
          </p:cNvSpPr>
          <p:nvPr/>
        </p:nvSpPr>
        <p:spPr bwMode="auto">
          <a:xfrm>
            <a:off x="5730875" y="4078288"/>
            <a:ext cx="123825" cy="215900"/>
          </a:xfrm>
          <a:custGeom>
            <a:avLst/>
            <a:gdLst/>
            <a:ahLst/>
            <a:cxnLst>
              <a:cxn ang="0">
                <a:pos x="164" y="186"/>
              </a:cxn>
              <a:cxn ang="0">
                <a:pos x="173" y="160"/>
              </a:cxn>
              <a:cxn ang="0">
                <a:pos x="181" y="134"/>
              </a:cxn>
              <a:cxn ang="0">
                <a:pos x="189" y="110"/>
              </a:cxn>
              <a:cxn ang="0">
                <a:pos x="197" y="87"/>
              </a:cxn>
              <a:cxn ang="0">
                <a:pos x="206" y="66"/>
              </a:cxn>
              <a:cxn ang="0">
                <a:pos x="214" y="44"/>
              </a:cxn>
              <a:cxn ang="0">
                <a:pos x="223" y="22"/>
              </a:cxn>
              <a:cxn ang="0">
                <a:pos x="232" y="0"/>
              </a:cxn>
              <a:cxn ang="0">
                <a:pos x="0" y="1"/>
              </a:cxn>
              <a:cxn ang="0">
                <a:pos x="4" y="12"/>
              </a:cxn>
              <a:cxn ang="0">
                <a:pos x="12" y="28"/>
              </a:cxn>
              <a:cxn ang="0">
                <a:pos x="20" y="49"/>
              </a:cxn>
              <a:cxn ang="0">
                <a:pos x="30" y="73"/>
              </a:cxn>
              <a:cxn ang="0">
                <a:pos x="40" y="100"/>
              </a:cxn>
              <a:cxn ang="0">
                <a:pos x="49" y="129"/>
              </a:cxn>
              <a:cxn ang="0">
                <a:pos x="59" y="158"/>
              </a:cxn>
              <a:cxn ang="0">
                <a:pos x="69" y="187"/>
              </a:cxn>
              <a:cxn ang="0">
                <a:pos x="78" y="217"/>
              </a:cxn>
              <a:cxn ang="0">
                <a:pos x="87" y="247"/>
              </a:cxn>
              <a:cxn ang="0">
                <a:pos x="94" y="274"/>
              </a:cxn>
              <a:cxn ang="0">
                <a:pos x="100" y="301"/>
              </a:cxn>
              <a:cxn ang="0">
                <a:pos x="107" y="326"/>
              </a:cxn>
              <a:cxn ang="0">
                <a:pos x="111" y="349"/>
              </a:cxn>
              <a:cxn ang="0">
                <a:pos x="115" y="372"/>
              </a:cxn>
              <a:cxn ang="0">
                <a:pos x="118" y="390"/>
              </a:cxn>
              <a:cxn ang="0">
                <a:pos x="120" y="372"/>
              </a:cxn>
              <a:cxn ang="0">
                <a:pos x="125" y="349"/>
              </a:cxn>
              <a:cxn ang="0">
                <a:pos x="129" y="326"/>
              </a:cxn>
              <a:cxn ang="0">
                <a:pos x="134" y="301"/>
              </a:cxn>
              <a:cxn ang="0">
                <a:pos x="140" y="274"/>
              </a:cxn>
              <a:cxn ang="0">
                <a:pos x="148" y="246"/>
              </a:cxn>
              <a:cxn ang="0">
                <a:pos x="155" y="217"/>
              </a:cxn>
              <a:cxn ang="0">
                <a:pos x="164" y="186"/>
              </a:cxn>
            </a:cxnLst>
            <a:rect l="0" t="0" r="r" b="b"/>
            <a:pathLst>
              <a:path w="232" h="390">
                <a:moveTo>
                  <a:pt x="164" y="186"/>
                </a:moveTo>
                <a:lnTo>
                  <a:pt x="173" y="160"/>
                </a:lnTo>
                <a:lnTo>
                  <a:pt x="181" y="134"/>
                </a:lnTo>
                <a:lnTo>
                  <a:pt x="189" y="110"/>
                </a:lnTo>
                <a:lnTo>
                  <a:pt x="197" y="87"/>
                </a:lnTo>
                <a:lnTo>
                  <a:pt x="206" y="66"/>
                </a:lnTo>
                <a:lnTo>
                  <a:pt x="214" y="44"/>
                </a:lnTo>
                <a:lnTo>
                  <a:pt x="223" y="22"/>
                </a:lnTo>
                <a:lnTo>
                  <a:pt x="232" y="0"/>
                </a:lnTo>
                <a:lnTo>
                  <a:pt x="0" y="1"/>
                </a:lnTo>
                <a:lnTo>
                  <a:pt x="4" y="12"/>
                </a:lnTo>
                <a:lnTo>
                  <a:pt x="12" y="28"/>
                </a:lnTo>
                <a:lnTo>
                  <a:pt x="20" y="49"/>
                </a:lnTo>
                <a:lnTo>
                  <a:pt x="30" y="73"/>
                </a:lnTo>
                <a:lnTo>
                  <a:pt x="40" y="100"/>
                </a:lnTo>
                <a:lnTo>
                  <a:pt x="49" y="129"/>
                </a:lnTo>
                <a:lnTo>
                  <a:pt x="59" y="158"/>
                </a:lnTo>
                <a:lnTo>
                  <a:pt x="69" y="187"/>
                </a:lnTo>
                <a:lnTo>
                  <a:pt x="78" y="217"/>
                </a:lnTo>
                <a:lnTo>
                  <a:pt x="87" y="247"/>
                </a:lnTo>
                <a:lnTo>
                  <a:pt x="94" y="274"/>
                </a:lnTo>
                <a:lnTo>
                  <a:pt x="100" y="301"/>
                </a:lnTo>
                <a:lnTo>
                  <a:pt x="107" y="326"/>
                </a:lnTo>
                <a:lnTo>
                  <a:pt x="111" y="349"/>
                </a:lnTo>
                <a:lnTo>
                  <a:pt x="115" y="372"/>
                </a:lnTo>
                <a:lnTo>
                  <a:pt x="118" y="390"/>
                </a:lnTo>
                <a:lnTo>
                  <a:pt x="120" y="372"/>
                </a:lnTo>
                <a:lnTo>
                  <a:pt x="125" y="349"/>
                </a:lnTo>
                <a:lnTo>
                  <a:pt x="129" y="326"/>
                </a:lnTo>
                <a:lnTo>
                  <a:pt x="134" y="301"/>
                </a:lnTo>
                <a:lnTo>
                  <a:pt x="140" y="274"/>
                </a:lnTo>
                <a:lnTo>
                  <a:pt x="148" y="246"/>
                </a:lnTo>
                <a:lnTo>
                  <a:pt x="155" y="217"/>
                </a:lnTo>
                <a:lnTo>
                  <a:pt x="164" y="18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5" name="Freeform 23"/>
          <p:cNvSpPr>
            <a:spLocks/>
          </p:cNvSpPr>
          <p:nvPr/>
        </p:nvSpPr>
        <p:spPr bwMode="auto">
          <a:xfrm>
            <a:off x="5534025" y="3168650"/>
            <a:ext cx="165100" cy="246063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23" y="117"/>
              </a:cxn>
              <a:cxn ang="0">
                <a:pos x="46" y="162"/>
              </a:cxn>
              <a:cxn ang="0">
                <a:pos x="67" y="208"/>
              </a:cxn>
              <a:cxn ang="0">
                <a:pos x="87" y="255"/>
              </a:cxn>
              <a:cxn ang="0">
                <a:pos x="107" y="301"/>
              </a:cxn>
              <a:cxn ang="0">
                <a:pos x="126" y="348"/>
              </a:cxn>
              <a:cxn ang="0">
                <a:pos x="143" y="397"/>
              </a:cxn>
              <a:cxn ang="0">
                <a:pos x="159" y="446"/>
              </a:cxn>
              <a:cxn ang="0">
                <a:pos x="306" y="398"/>
              </a:cxn>
              <a:cxn ang="0">
                <a:pos x="288" y="346"/>
              </a:cxn>
              <a:cxn ang="0">
                <a:pos x="269" y="295"/>
              </a:cxn>
              <a:cxn ang="0">
                <a:pos x="249" y="245"/>
              </a:cxn>
              <a:cxn ang="0">
                <a:pos x="228" y="194"/>
              </a:cxn>
              <a:cxn ang="0">
                <a:pos x="206" y="145"/>
              </a:cxn>
              <a:cxn ang="0">
                <a:pos x="184" y="96"/>
              </a:cxn>
              <a:cxn ang="0">
                <a:pos x="160" y="47"/>
              </a:cxn>
              <a:cxn ang="0">
                <a:pos x="134" y="0"/>
              </a:cxn>
              <a:cxn ang="0">
                <a:pos x="0" y="71"/>
              </a:cxn>
            </a:cxnLst>
            <a:rect l="0" t="0" r="r" b="b"/>
            <a:pathLst>
              <a:path w="306" h="446">
                <a:moveTo>
                  <a:pt x="0" y="71"/>
                </a:moveTo>
                <a:lnTo>
                  <a:pt x="23" y="117"/>
                </a:lnTo>
                <a:lnTo>
                  <a:pt x="46" y="162"/>
                </a:lnTo>
                <a:lnTo>
                  <a:pt x="67" y="208"/>
                </a:lnTo>
                <a:lnTo>
                  <a:pt x="87" y="255"/>
                </a:lnTo>
                <a:lnTo>
                  <a:pt x="107" y="301"/>
                </a:lnTo>
                <a:lnTo>
                  <a:pt x="126" y="348"/>
                </a:lnTo>
                <a:lnTo>
                  <a:pt x="143" y="397"/>
                </a:lnTo>
                <a:lnTo>
                  <a:pt x="159" y="446"/>
                </a:lnTo>
                <a:lnTo>
                  <a:pt x="306" y="398"/>
                </a:lnTo>
                <a:lnTo>
                  <a:pt x="288" y="346"/>
                </a:lnTo>
                <a:lnTo>
                  <a:pt x="269" y="295"/>
                </a:lnTo>
                <a:lnTo>
                  <a:pt x="249" y="245"/>
                </a:lnTo>
                <a:lnTo>
                  <a:pt x="228" y="194"/>
                </a:lnTo>
                <a:lnTo>
                  <a:pt x="206" y="145"/>
                </a:lnTo>
                <a:lnTo>
                  <a:pt x="184" y="96"/>
                </a:lnTo>
                <a:lnTo>
                  <a:pt x="160" y="47"/>
                </a:lnTo>
                <a:lnTo>
                  <a:pt x="134" y="0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6" name="Freeform 24"/>
          <p:cNvSpPr>
            <a:spLocks/>
          </p:cNvSpPr>
          <p:nvPr/>
        </p:nvSpPr>
        <p:spPr bwMode="auto">
          <a:xfrm>
            <a:off x="5588000" y="3341688"/>
            <a:ext cx="122238" cy="223837"/>
          </a:xfrm>
          <a:custGeom>
            <a:avLst/>
            <a:gdLst/>
            <a:ahLst/>
            <a:cxnLst>
              <a:cxn ang="0">
                <a:pos x="214" y="199"/>
              </a:cxn>
              <a:cxn ang="0">
                <a:pos x="213" y="170"/>
              </a:cxn>
              <a:cxn ang="0">
                <a:pos x="214" y="143"/>
              </a:cxn>
              <a:cxn ang="0">
                <a:pos x="214" y="118"/>
              </a:cxn>
              <a:cxn ang="0">
                <a:pos x="215" y="94"/>
              </a:cxn>
              <a:cxn ang="0">
                <a:pos x="216" y="71"/>
              </a:cxn>
              <a:cxn ang="0">
                <a:pos x="218" y="47"/>
              </a:cxn>
              <a:cxn ang="0">
                <a:pos x="220" y="24"/>
              </a:cxn>
              <a:cxn ang="0">
                <a:pos x="222" y="0"/>
              </a:cxn>
              <a:cxn ang="0">
                <a:pos x="0" y="72"/>
              </a:cxn>
              <a:cxn ang="0">
                <a:pos x="9" y="82"/>
              </a:cxn>
              <a:cxn ang="0">
                <a:pos x="20" y="95"/>
              </a:cxn>
              <a:cxn ang="0">
                <a:pos x="34" y="113"/>
              </a:cxn>
              <a:cxn ang="0">
                <a:pos x="51" y="132"/>
              </a:cxn>
              <a:cxn ang="0">
                <a:pos x="68" y="155"/>
              </a:cxn>
              <a:cxn ang="0">
                <a:pos x="87" y="179"/>
              </a:cxn>
              <a:cxn ang="0">
                <a:pos x="106" y="204"/>
              </a:cxn>
              <a:cxn ang="0">
                <a:pos x="124" y="228"/>
              </a:cxn>
              <a:cxn ang="0">
                <a:pos x="141" y="254"/>
              </a:cxn>
              <a:cxn ang="0">
                <a:pos x="158" y="279"/>
              </a:cxn>
              <a:cxn ang="0">
                <a:pos x="173" y="305"/>
              </a:cxn>
              <a:cxn ang="0">
                <a:pos x="188" y="328"/>
              </a:cxn>
              <a:cxn ang="0">
                <a:pos x="201" y="350"/>
              </a:cxn>
              <a:cxn ang="0">
                <a:pos x="213" y="371"/>
              </a:cxn>
              <a:cxn ang="0">
                <a:pos x="223" y="390"/>
              </a:cxn>
              <a:cxn ang="0">
                <a:pos x="232" y="407"/>
              </a:cxn>
              <a:cxn ang="0">
                <a:pos x="228" y="389"/>
              </a:cxn>
              <a:cxn ang="0">
                <a:pos x="225" y="366"/>
              </a:cxn>
              <a:cxn ang="0">
                <a:pos x="223" y="343"/>
              </a:cxn>
              <a:cxn ang="0">
                <a:pos x="220" y="317"/>
              </a:cxn>
              <a:cxn ang="0">
                <a:pos x="217" y="290"/>
              </a:cxn>
              <a:cxn ang="0">
                <a:pos x="216" y="261"/>
              </a:cxn>
              <a:cxn ang="0">
                <a:pos x="215" y="231"/>
              </a:cxn>
              <a:cxn ang="0">
                <a:pos x="214" y="199"/>
              </a:cxn>
            </a:cxnLst>
            <a:rect l="0" t="0" r="r" b="b"/>
            <a:pathLst>
              <a:path w="232" h="407">
                <a:moveTo>
                  <a:pt x="214" y="199"/>
                </a:moveTo>
                <a:lnTo>
                  <a:pt x="213" y="170"/>
                </a:lnTo>
                <a:lnTo>
                  <a:pt x="214" y="143"/>
                </a:lnTo>
                <a:lnTo>
                  <a:pt x="214" y="118"/>
                </a:lnTo>
                <a:lnTo>
                  <a:pt x="215" y="94"/>
                </a:lnTo>
                <a:lnTo>
                  <a:pt x="216" y="71"/>
                </a:lnTo>
                <a:lnTo>
                  <a:pt x="218" y="47"/>
                </a:lnTo>
                <a:lnTo>
                  <a:pt x="220" y="24"/>
                </a:lnTo>
                <a:lnTo>
                  <a:pt x="222" y="0"/>
                </a:lnTo>
                <a:lnTo>
                  <a:pt x="0" y="72"/>
                </a:lnTo>
                <a:lnTo>
                  <a:pt x="9" y="82"/>
                </a:lnTo>
                <a:lnTo>
                  <a:pt x="20" y="95"/>
                </a:lnTo>
                <a:lnTo>
                  <a:pt x="34" y="113"/>
                </a:lnTo>
                <a:lnTo>
                  <a:pt x="51" y="132"/>
                </a:lnTo>
                <a:lnTo>
                  <a:pt x="68" y="155"/>
                </a:lnTo>
                <a:lnTo>
                  <a:pt x="87" y="179"/>
                </a:lnTo>
                <a:lnTo>
                  <a:pt x="106" y="204"/>
                </a:lnTo>
                <a:lnTo>
                  <a:pt x="124" y="228"/>
                </a:lnTo>
                <a:lnTo>
                  <a:pt x="141" y="254"/>
                </a:lnTo>
                <a:lnTo>
                  <a:pt x="158" y="279"/>
                </a:lnTo>
                <a:lnTo>
                  <a:pt x="173" y="305"/>
                </a:lnTo>
                <a:lnTo>
                  <a:pt x="188" y="328"/>
                </a:lnTo>
                <a:lnTo>
                  <a:pt x="201" y="350"/>
                </a:lnTo>
                <a:lnTo>
                  <a:pt x="213" y="371"/>
                </a:lnTo>
                <a:lnTo>
                  <a:pt x="223" y="390"/>
                </a:lnTo>
                <a:lnTo>
                  <a:pt x="232" y="407"/>
                </a:lnTo>
                <a:lnTo>
                  <a:pt x="228" y="389"/>
                </a:lnTo>
                <a:lnTo>
                  <a:pt x="225" y="366"/>
                </a:lnTo>
                <a:lnTo>
                  <a:pt x="223" y="343"/>
                </a:lnTo>
                <a:lnTo>
                  <a:pt x="220" y="317"/>
                </a:lnTo>
                <a:lnTo>
                  <a:pt x="217" y="290"/>
                </a:lnTo>
                <a:lnTo>
                  <a:pt x="216" y="261"/>
                </a:lnTo>
                <a:lnTo>
                  <a:pt x="215" y="231"/>
                </a:lnTo>
                <a:lnTo>
                  <a:pt x="214" y="19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7" name="Freeform 25"/>
          <p:cNvSpPr>
            <a:spLocks/>
          </p:cNvSpPr>
          <p:nvPr/>
        </p:nvSpPr>
        <p:spPr bwMode="auto">
          <a:xfrm>
            <a:off x="4565650" y="2598738"/>
            <a:ext cx="482600" cy="212725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54" y="159"/>
              </a:cxn>
              <a:cxn ang="0">
                <a:pos x="108" y="165"/>
              </a:cxn>
              <a:cxn ang="0">
                <a:pos x="161" y="173"/>
              </a:cxn>
              <a:cxn ang="0">
                <a:pos x="216" y="182"/>
              </a:cxn>
              <a:cxn ang="0">
                <a:pos x="269" y="193"/>
              </a:cxn>
              <a:cxn ang="0">
                <a:pos x="321" y="204"/>
              </a:cxn>
              <a:cxn ang="0">
                <a:pos x="374" y="217"/>
              </a:cxn>
              <a:cxn ang="0">
                <a:pos x="424" y="231"/>
              </a:cxn>
              <a:cxn ang="0">
                <a:pos x="476" y="246"/>
              </a:cxn>
              <a:cxn ang="0">
                <a:pos x="527" y="263"/>
              </a:cxn>
              <a:cxn ang="0">
                <a:pos x="578" y="279"/>
              </a:cxn>
              <a:cxn ang="0">
                <a:pos x="627" y="298"/>
              </a:cxn>
              <a:cxn ang="0">
                <a:pos x="677" y="318"/>
              </a:cxn>
              <a:cxn ang="0">
                <a:pos x="726" y="339"/>
              </a:cxn>
              <a:cxn ang="0">
                <a:pos x="774" y="361"/>
              </a:cxn>
              <a:cxn ang="0">
                <a:pos x="822" y="384"/>
              </a:cxn>
              <a:cxn ang="0">
                <a:pos x="890" y="246"/>
              </a:cxn>
              <a:cxn ang="0">
                <a:pos x="838" y="222"/>
              </a:cxn>
              <a:cxn ang="0">
                <a:pos x="788" y="199"/>
              </a:cxn>
              <a:cxn ang="0">
                <a:pos x="735" y="176"/>
              </a:cxn>
              <a:cxn ang="0">
                <a:pos x="682" y="155"/>
              </a:cxn>
              <a:cxn ang="0">
                <a:pos x="629" y="136"/>
              </a:cxn>
              <a:cxn ang="0">
                <a:pos x="576" y="117"/>
              </a:cxn>
              <a:cxn ang="0">
                <a:pos x="521" y="99"/>
              </a:cxn>
              <a:cxn ang="0">
                <a:pos x="466" y="84"/>
              </a:cxn>
              <a:cxn ang="0">
                <a:pos x="411" y="68"/>
              </a:cxn>
              <a:cxn ang="0">
                <a:pos x="355" y="55"/>
              </a:cxn>
              <a:cxn ang="0">
                <a:pos x="300" y="43"/>
              </a:cxn>
              <a:cxn ang="0">
                <a:pos x="243" y="32"/>
              </a:cxn>
              <a:cxn ang="0">
                <a:pos x="186" y="22"/>
              </a:cxn>
              <a:cxn ang="0">
                <a:pos x="128" y="13"/>
              </a:cxn>
              <a:cxn ang="0">
                <a:pos x="71" y="6"/>
              </a:cxn>
              <a:cxn ang="0">
                <a:pos x="14" y="0"/>
              </a:cxn>
              <a:cxn ang="0">
                <a:pos x="0" y="153"/>
              </a:cxn>
            </a:cxnLst>
            <a:rect l="0" t="0" r="r" b="b"/>
            <a:pathLst>
              <a:path w="890" h="384">
                <a:moveTo>
                  <a:pt x="0" y="153"/>
                </a:moveTo>
                <a:lnTo>
                  <a:pt x="54" y="159"/>
                </a:lnTo>
                <a:lnTo>
                  <a:pt x="108" y="165"/>
                </a:lnTo>
                <a:lnTo>
                  <a:pt x="161" y="173"/>
                </a:lnTo>
                <a:lnTo>
                  <a:pt x="216" y="182"/>
                </a:lnTo>
                <a:lnTo>
                  <a:pt x="269" y="193"/>
                </a:lnTo>
                <a:lnTo>
                  <a:pt x="321" y="204"/>
                </a:lnTo>
                <a:lnTo>
                  <a:pt x="374" y="217"/>
                </a:lnTo>
                <a:lnTo>
                  <a:pt x="424" y="231"/>
                </a:lnTo>
                <a:lnTo>
                  <a:pt x="476" y="246"/>
                </a:lnTo>
                <a:lnTo>
                  <a:pt x="527" y="263"/>
                </a:lnTo>
                <a:lnTo>
                  <a:pt x="578" y="279"/>
                </a:lnTo>
                <a:lnTo>
                  <a:pt x="627" y="298"/>
                </a:lnTo>
                <a:lnTo>
                  <a:pt x="677" y="318"/>
                </a:lnTo>
                <a:lnTo>
                  <a:pt x="726" y="339"/>
                </a:lnTo>
                <a:lnTo>
                  <a:pt x="774" y="361"/>
                </a:lnTo>
                <a:lnTo>
                  <a:pt x="822" y="384"/>
                </a:lnTo>
                <a:lnTo>
                  <a:pt x="890" y="246"/>
                </a:lnTo>
                <a:lnTo>
                  <a:pt x="838" y="222"/>
                </a:lnTo>
                <a:lnTo>
                  <a:pt x="788" y="199"/>
                </a:lnTo>
                <a:lnTo>
                  <a:pt x="735" y="176"/>
                </a:lnTo>
                <a:lnTo>
                  <a:pt x="682" y="155"/>
                </a:lnTo>
                <a:lnTo>
                  <a:pt x="629" y="136"/>
                </a:lnTo>
                <a:lnTo>
                  <a:pt x="576" y="117"/>
                </a:lnTo>
                <a:lnTo>
                  <a:pt x="521" y="99"/>
                </a:lnTo>
                <a:lnTo>
                  <a:pt x="466" y="84"/>
                </a:lnTo>
                <a:lnTo>
                  <a:pt x="411" y="68"/>
                </a:lnTo>
                <a:lnTo>
                  <a:pt x="355" y="55"/>
                </a:lnTo>
                <a:lnTo>
                  <a:pt x="300" y="43"/>
                </a:lnTo>
                <a:lnTo>
                  <a:pt x="243" y="32"/>
                </a:lnTo>
                <a:lnTo>
                  <a:pt x="186" y="22"/>
                </a:lnTo>
                <a:lnTo>
                  <a:pt x="128" y="13"/>
                </a:lnTo>
                <a:lnTo>
                  <a:pt x="71" y="6"/>
                </a:lnTo>
                <a:lnTo>
                  <a:pt x="14" y="0"/>
                </a:lnTo>
                <a:lnTo>
                  <a:pt x="0" y="15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8" name="Freeform 26"/>
          <p:cNvSpPr>
            <a:spLocks/>
          </p:cNvSpPr>
          <p:nvPr/>
        </p:nvSpPr>
        <p:spPr bwMode="auto">
          <a:xfrm>
            <a:off x="4962525" y="2697163"/>
            <a:ext cx="215900" cy="153987"/>
          </a:xfrm>
          <a:custGeom>
            <a:avLst/>
            <a:gdLst/>
            <a:ahLst/>
            <a:cxnLst>
              <a:cxn ang="0">
                <a:pos x="239" y="145"/>
              </a:cxn>
              <a:cxn ang="0">
                <a:pos x="218" y="125"/>
              </a:cxn>
              <a:cxn ang="0">
                <a:pos x="199" y="106"/>
              </a:cxn>
              <a:cxn ang="0">
                <a:pos x="182" y="88"/>
              </a:cxn>
              <a:cxn ang="0">
                <a:pos x="165" y="71"/>
              </a:cxn>
              <a:cxn ang="0">
                <a:pos x="150" y="53"/>
              </a:cxn>
              <a:cxn ang="0">
                <a:pos x="134" y="36"/>
              </a:cxn>
              <a:cxn ang="0">
                <a:pos x="119" y="18"/>
              </a:cxn>
              <a:cxn ang="0">
                <a:pos x="102" y="0"/>
              </a:cxn>
              <a:cxn ang="0">
                <a:pos x="0" y="209"/>
              </a:cxn>
              <a:cxn ang="0">
                <a:pos x="12" y="209"/>
              </a:cxn>
              <a:cxn ang="0">
                <a:pos x="29" y="210"/>
              </a:cxn>
              <a:cxn ang="0">
                <a:pos x="51" y="212"/>
              </a:cxn>
              <a:cxn ang="0">
                <a:pos x="78" y="215"/>
              </a:cxn>
              <a:cxn ang="0">
                <a:pos x="107" y="218"/>
              </a:cxn>
              <a:cxn ang="0">
                <a:pos x="137" y="221"/>
              </a:cxn>
              <a:cxn ang="0">
                <a:pos x="167" y="226"/>
              </a:cxn>
              <a:cxn ang="0">
                <a:pos x="197" y="230"/>
              </a:cxn>
              <a:cxn ang="0">
                <a:pos x="228" y="236"/>
              </a:cxn>
              <a:cxn ang="0">
                <a:pos x="258" y="241"/>
              </a:cxn>
              <a:cxn ang="0">
                <a:pos x="287" y="247"/>
              </a:cxn>
              <a:cxn ang="0">
                <a:pos x="313" y="253"/>
              </a:cxn>
              <a:cxn ang="0">
                <a:pos x="339" y="259"/>
              </a:cxn>
              <a:cxn ang="0">
                <a:pos x="362" y="265"/>
              </a:cxn>
              <a:cxn ang="0">
                <a:pos x="383" y="271"/>
              </a:cxn>
              <a:cxn ang="0">
                <a:pos x="400" y="278"/>
              </a:cxn>
              <a:cxn ang="0">
                <a:pos x="385" y="266"/>
              </a:cxn>
              <a:cxn ang="0">
                <a:pos x="367" y="253"/>
              </a:cxn>
              <a:cxn ang="0">
                <a:pos x="349" y="239"/>
              </a:cxn>
              <a:cxn ang="0">
                <a:pos x="329" y="222"/>
              </a:cxn>
              <a:cxn ang="0">
                <a:pos x="308" y="206"/>
              </a:cxn>
              <a:cxn ang="0">
                <a:pos x="286" y="186"/>
              </a:cxn>
              <a:cxn ang="0">
                <a:pos x="262" y="166"/>
              </a:cxn>
              <a:cxn ang="0">
                <a:pos x="239" y="145"/>
              </a:cxn>
            </a:cxnLst>
            <a:rect l="0" t="0" r="r" b="b"/>
            <a:pathLst>
              <a:path w="400" h="278">
                <a:moveTo>
                  <a:pt x="239" y="145"/>
                </a:moveTo>
                <a:lnTo>
                  <a:pt x="218" y="125"/>
                </a:lnTo>
                <a:lnTo>
                  <a:pt x="199" y="106"/>
                </a:lnTo>
                <a:lnTo>
                  <a:pt x="182" y="88"/>
                </a:lnTo>
                <a:lnTo>
                  <a:pt x="165" y="71"/>
                </a:lnTo>
                <a:lnTo>
                  <a:pt x="150" y="53"/>
                </a:lnTo>
                <a:lnTo>
                  <a:pt x="134" y="36"/>
                </a:lnTo>
                <a:lnTo>
                  <a:pt x="119" y="18"/>
                </a:lnTo>
                <a:lnTo>
                  <a:pt x="102" y="0"/>
                </a:lnTo>
                <a:lnTo>
                  <a:pt x="0" y="209"/>
                </a:lnTo>
                <a:lnTo>
                  <a:pt x="12" y="209"/>
                </a:lnTo>
                <a:lnTo>
                  <a:pt x="29" y="210"/>
                </a:lnTo>
                <a:lnTo>
                  <a:pt x="51" y="212"/>
                </a:lnTo>
                <a:lnTo>
                  <a:pt x="78" y="215"/>
                </a:lnTo>
                <a:lnTo>
                  <a:pt x="107" y="218"/>
                </a:lnTo>
                <a:lnTo>
                  <a:pt x="137" y="221"/>
                </a:lnTo>
                <a:lnTo>
                  <a:pt x="167" y="226"/>
                </a:lnTo>
                <a:lnTo>
                  <a:pt x="197" y="230"/>
                </a:lnTo>
                <a:lnTo>
                  <a:pt x="228" y="236"/>
                </a:lnTo>
                <a:lnTo>
                  <a:pt x="258" y="241"/>
                </a:lnTo>
                <a:lnTo>
                  <a:pt x="287" y="247"/>
                </a:lnTo>
                <a:lnTo>
                  <a:pt x="313" y="253"/>
                </a:lnTo>
                <a:lnTo>
                  <a:pt x="339" y="259"/>
                </a:lnTo>
                <a:lnTo>
                  <a:pt x="362" y="265"/>
                </a:lnTo>
                <a:lnTo>
                  <a:pt x="383" y="271"/>
                </a:lnTo>
                <a:lnTo>
                  <a:pt x="400" y="278"/>
                </a:lnTo>
                <a:lnTo>
                  <a:pt x="385" y="266"/>
                </a:lnTo>
                <a:lnTo>
                  <a:pt x="367" y="253"/>
                </a:lnTo>
                <a:lnTo>
                  <a:pt x="349" y="239"/>
                </a:lnTo>
                <a:lnTo>
                  <a:pt x="329" y="222"/>
                </a:lnTo>
                <a:lnTo>
                  <a:pt x="308" y="206"/>
                </a:lnTo>
                <a:lnTo>
                  <a:pt x="286" y="186"/>
                </a:lnTo>
                <a:lnTo>
                  <a:pt x="262" y="166"/>
                </a:lnTo>
                <a:lnTo>
                  <a:pt x="239" y="14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9" name="Freeform 27"/>
          <p:cNvSpPr>
            <a:spLocks/>
          </p:cNvSpPr>
          <p:nvPr/>
        </p:nvSpPr>
        <p:spPr bwMode="auto">
          <a:xfrm>
            <a:off x="4819650" y="6210300"/>
            <a:ext cx="176213" cy="117475"/>
          </a:xfrm>
          <a:custGeom>
            <a:avLst/>
            <a:gdLst/>
            <a:ahLst/>
            <a:cxnLst>
              <a:cxn ang="0">
                <a:pos x="286" y="0"/>
              </a:cxn>
              <a:cxn ang="0">
                <a:pos x="250" y="9"/>
              </a:cxn>
              <a:cxn ang="0">
                <a:pos x="214" y="18"/>
              </a:cxn>
              <a:cxn ang="0">
                <a:pos x="179" y="26"/>
              </a:cxn>
              <a:cxn ang="0">
                <a:pos x="144" y="34"/>
              </a:cxn>
              <a:cxn ang="0">
                <a:pos x="108" y="41"/>
              </a:cxn>
              <a:cxn ang="0">
                <a:pos x="72" y="47"/>
              </a:cxn>
              <a:cxn ang="0">
                <a:pos x="36" y="53"/>
              </a:cxn>
              <a:cxn ang="0">
                <a:pos x="0" y="58"/>
              </a:cxn>
              <a:cxn ang="0">
                <a:pos x="22" y="211"/>
              </a:cxn>
              <a:cxn ang="0">
                <a:pos x="60" y="204"/>
              </a:cxn>
              <a:cxn ang="0">
                <a:pos x="98" y="199"/>
              </a:cxn>
              <a:cxn ang="0">
                <a:pos x="136" y="192"/>
              </a:cxn>
              <a:cxn ang="0">
                <a:pos x="174" y="184"/>
              </a:cxn>
              <a:cxn ang="0">
                <a:pos x="212" y="175"/>
              </a:cxn>
              <a:cxn ang="0">
                <a:pos x="250" y="168"/>
              </a:cxn>
              <a:cxn ang="0">
                <a:pos x="288" y="158"/>
              </a:cxn>
              <a:cxn ang="0">
                <a:pos x="326" y="148"/>
              </a:cxn>
              <a:cxn ang="0">
                <a:pos x="286" y="0"/>
              </a:cxn>
            </a:cxnLst>
            <a:rect l="0" t="0" r="r" b="b"/>
            <a:pathLst>
              <a:path w="326" h="211">
                <a:moveTo>
                  <a:pt x="286" y="0"/>
                </a:moveTo>
                <a:lnTo>
                  <a:pt x="250" y="9"/>
                </a:lnTo>
                <a:lnTo>
                  <a:pt x="214" y="18"/>
                </a:lnTo>
                <a:lnTo>
                  <a:pt x="179" y="26"/>
                </a:lnTo>
                <a:lnTo>
                  <a:pt x="144" y="34"/>
                </a:lnTo>
                <a:lnTo>
                  <a:pt x="108" y="41"/>
                </a:lnTo>
                <a:lnTo>
                  <a:pt x="72" y="47"/>
                </a:lnTo>
                <a:lnTo>
                  <a:pt x="36" y="53"/>
                </a:lnTo>
                <a:lnTo>
                  <a:pt x="0" y="58"/>
                </a:lnTo>
                <a:lnTo>
                  <a:pt x="22" y="211"/>
                </a:lnTo>
                <a:lnTo>
                  <a:pt x="60" y="204"/>
                </a:lnTo>
                <a:lnTo>
                  <a:pt x="98" y="199"/>
                </a:lnTo>
                <a:lnTo>
                  <a:pt x="136" y="192"/>
                </a:lnTo>
                <a:lnTo>
                  <a:pt x="174" y="184"/>
                </a:lnTo>
                <a:lnTo>
                  <a:pt x="212" y="175"/>
                </a:lnTo>
                <a:lnTo>
                  <a:pt x="250" y="168"/>
                </a:lnTo>
                <a:lnTo>
                  <a:pt x="288" y="158"/>
                </a:lnTo>
                <a:lnTo>
                  <a:pt x="326" y="148"/>
                </a:lnTo>
                <a:lnTo>
                  <a:pt x="286" y="0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0" name="Freeform 28"/>
          <p:cNvSpPr>
            <a:spLocks/>
          </p:cNvSpPr>
          <p:nvPr/>
        </p:nvSpPr>
        <p:spPr bwMode="auto">
          <a:xfrm>
            <a:off x="4659313" y="6215063"/>
            <a:ext cx="219075" cy="128587"/>
          </a:xfrm>
          <a:custGeom>
            <a:avLst/>
            <a:gdLst/>
            <a:ahLst/>
            <a:cxnLst>
              <a:cxn ang="0">
                <a:pos x="207" y="187"/>
              </a:cxn>
              <a:cxn ang="0">
                <a:pos x="236" y="192"/>
              </a:cxn>
              <a:cxn ang="0">
                <a:pos x="263" y="196"/>
              </a:cxn>
              <a:cxn ang="0">
                <a:pos x="287" y="202"/>
              </a:cxn>
              <a:cxn ang="0">
                <a:pos x="310" y="207"/>
              </a:cxn>
              <a:cxn ang="0">
                <a:pos x="333" y="213"/>
              </a:cxn>
              <a:cxn ang="0">
                <a:pos x="357" y="218"/>
              </a:cxn>
              <a:cxn ang="0">
                <a:pos x="379" y="224"/>
              </a:cxn>
              <a:cxn ang="0">
                <a:pos x="403" y="229"/>
              </a:cxn>
              <a:cxn ang="0">
                <a:pos x="370" y="0"/>
              </a:cxn>
              <a:cxn ang="0">
                <a:pos x="360" y="5"/>
              </a:cxn>
              <a:cxn ang="0">
                <a:pos x="344" y="15"/>
              </a:cxn>
              <a:cxn ang="0">
                <a:pos x="324" y="26"/>
              </a:cxn>
              <a:cxn ang="0">
                <a:pos x="302" y="38"/>
              </a:cxn>
              <a:cxn ang="0">
                <a:pos x="277" y="53"/>
              </a:cxn>
              <a:cxn ang="0">
                <a:pos x="249" y="66"/>
              </a:cxn>
              <a:cxn ang="0">
                <a:pos x="222" y="80"/>
              </a:cxn>
              <a:cxn ang="0">
                <a:pos x="194" y="94"/>
              </a:cxn>
              <a:cxn ang="0">
                <a:pos x="165" y="106"/>
              </a:cxn>
              <a:cxn ang="0">
                <a:pos x="138" y="118"/>
              </a:cxn>
              <a:cxn ang="0">
                <a:pos x="111" y="129"/>
              </a:cxn>
              <a:cxn ang="0">
                <a:pos x="86" y="140"/>
              </a:cxn>
              <a:cxn ang="0">
                <a:pos x="62" y="149"/>
              </a:cxn>
              <a:cxn ang="0">
                <a:pos x="38" y="156"/>
              </a:cxn>
              <a:cxn ang="0">
                <a:pos x="19" y="163"/>
              </a:cxn>
              <a:cxn ang="0">
                <a:pos x="0" y="169"/>
              </a:cxn>
              <a:cxn ang="0">
                <a:pos x="19" y="169"/>
              </a:cxn>
              <a:cxn ang="0">
                <a:pos x="41" y="170"/>
              </a:cxn>
              <a:cxn ang="0">
                <a:pos x="65" y="171"/>
              </a:cxn>
              <a:cxn ang="0">
                <a:pos x="90" y="173"/>
              </a:cxn>
              <a:cxn ang="0">
                <a:pos x="118" y="175"/>
              </a:cxn>
              <a:cxn ang="0">
                <a:pos x="147" y="179"/>
              </a:cxn>
              <a:cxn ang="0">
                <a:pos x="177" y="183"/>
              </a:cxn>
              <a:cxn ang="0">
                <a:pos x="207" y="187"/>
              </a:cxn>
            </a:cxnLst>
            <a:rect l="0" t="0" r="r" b="b"/>
            <a:pathLst>
              <a:path w="403" h="229">
                <a:moveTo>
                  <a:pt x="207" y="187"/>
                </a:moveTo>
                <a:lnTo>
                  <a:pt x="236" y="192"/>
                </a:lnTo>
                <a:lnTo>
                  <a:pt x="263" y="196"/>
                </a:lnTo>
                <a:lnTo>
                  <a:pt x="287" y="202"/>
                </a:lnTo>
                <a:lnTo>
                  <a:pt x="310" y="207"/>
                </a:lnTo>
                <a:lnTo>
                  <a:pt x="333" y="213"/>
                </a:lnTo>
                <a:lnTo>
                  <a:pt x="357" y="218"/>
                </a:lnTo>
                <a:lnTo>
                  <a:pt x="379" y="224"/>
                </a:lnTo>
                <a:lnTo>
                  <a:pt x="403" y="229"/>
                </a:lnTo>
                <a:lnTo>
                  <a:pt x="370" y="0"/>
                </a:lnTo>
                <a:lnTo>
                  <a:pt x="360" y="5"/>
                </a:lnTo>
                <a:lnTo>
                  <a:pt x="344" y="15"/>
                </a:lnTo>
                <a:lnTo>
                  <a:pt x="324" y="26"/>
                </a:lnTo>
                <a:lnTo>
                  <a:pt x="302" y="38"/>
                </a:lnTo>
                <a:lnTo>
                  <a:pt x="277" y="53"/>
                </a:lnTo>
                <a:lnTo>
                  <a:pt x="249" y="66"/>
                </a:lnTo>
                <a:lnTo>
                  <a:pt x="222" y="80"/>
                </a:lnTo>
                <a:lnTo>
                  <a:pt x="194" y="94"/>
                </a:lnTo>
                <a:lnTo>
                  <a:pt x="165" y="106"/>
                </a:lnTo>
                <a:lnTo>
                  <a:pt x="138" y="118"/>
                </a:lnTo>
                <a:lnTo>
                  <a:pt x="111" y="129"/>
                </a:lnTo>
                <a:lnTo>
                  <a:pt x="86" y="140"/>
                </a:lnTo>
                <a:lnTo>
                  <a:pt x="62" y="149"/>
                </a:lnTo>
                <a:lnTo>
                  <a:pt x="38" y="156"/>
                </a:lnTo>
                <a:lnTo>
                  <a:pt x="19" y="163"/>
                </a:lnTo>
                <a:lnTo>
                  <a:pt x="0" y="169"/>
                </a:lnTo>
                <a:lnTo>
                  <a:pt x="19" y="169"/>
                </a:lnTo>
                <a:lnTo>
                  <a:pt x="41" y="170"/>
                </a:lnTo>
                <a:lnTo>
                  <a:pt x="65" y="171"/>
                </a:lnTo>
                <a:lnTo>
                  <a:pt x="90" y="173"/>
                </a:lnTo>
                <a:lnTo>
                  <a:pt x="118" y="175"/>
                </a:lnTo>
                <a:lnTo>
                  <a:pt x="147" y="179"/>
                </a:lnTo>
                <a:lnTo>
                  <a:pt x="177" y="183"/>
                </a:lnTo>
                <a:lnTo>
                  <a:pt x="207" y="187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1" name="Freeform 29"/>
          <p:cNvSpPr>
            <a:spLocks/>
          </p:cNvSpPr>
          <p:nvPr/>
        </p:nvSpPr>
        <p:spPr bwMode="auto">
          <a:xfrm>
            <a:off x="6046788" y="5378450"/>
            <a:ext cx="168275" cy="182563"/>
          </a:xfrm>
          <a:custGeom>
            <a:avLst/>
            <a:gdLst/>
            <a:ahLst/>
            <a:cxnLst>
              <a:cxn ang="0">
                <a:pos x="111" y="328"/>
              </a:cxn>
              <a:cxn ang="0">
                <a:pos x="137" y="299"/>
              </a:cxn>
              <a:cxn ang="0">
                <a:pos x="164" y="270"/>
              </a:cxn>
              <a:cxn ang="0">
                <a:pos x="190" y="242"/>
              </a:cxn>
              <a:cxn ang="0">
                <a:pos x="215" y="212"/>
              </a:cxn>
              <a:cxn ang="0">
                <a:pos x="240" y="183"/>
              </a:cxn>
              <a:cxn ang="0">
                <a:pos x="264" y="152"/>
              </a:cxn>
              <a:cxn ang="0">
                <a:pos x="288" y="123"/>
              </a:cxn>
              <a:cxn ang="0">
                <a:pos x="312" y="92"/>
              </a:cxn>
              <a:cxn ang="0">
                <a:pos x="189" y="0"/>
              </a:cxn>
              <a:cxn ang="0">
                <a:pos x="167" y="29"/>
              </a:cxn>
              <a:cxn ang="0">
                <a:pos x="145" y="57"/>
              </a:cxn>
              <a:cxn ang="0">
                <a:pos x="122" y="85"/>
              </a:cxn>
              <a:cxn ang="0">
                <a:pos x="98" y="113"/>
              </a:cxn>
              <a:cxn ang="0">
                <a:pos x="74" y="140"/>
              </a:cxn>
              <a:cxn ang="0">
                <a:pos x="50" y="168"/>
              </a:cxn>
              <a:cxn ang="0">
                <a:pos x="26" y="194"/>
              </a:cxn>
              <a:cxn ang="0">
                <a:pos x="0" y="221"/>
              </a:cxn>
              <a:cxn ang="0">
                <a:pos x="111" y="328"/>
              </a:cxn>
            </a:cxnLst>
            <a:rect l="0" t="0" r="r" b="b"/>
            <a:pathLst>
              <a:path w="312" h="328">
                <a:moveTo>
                  <a:pt x="111" y="328"/>
                </a:moveTo>
                <a:lnTo>
                  <a:pt x="137" y="299"/>
                </a:lnTo>
                <a:lnTo>
                  <a:pt x="164" y="270"/>
                </a:lnTo>
                <a:lnTo>
                  <a:pt x="190" y="242"/>
                </a:lnTo>
                <a:lnTo>
                  <a:pt x="215" y="212"/>
                </a:lnTo>
                <a:lnTo>
                  <a:pt x="240" y="183"/>
                </a:lnTo>
                <a:lnTo>
                  <a:pt x="264" y="152"/>
                </a:lnTo>
                <a:lnTo>
                  <a:pt x="288" y="123"/>
                </a:lnTo>
                <a:lnTo>
                  <a:pt x="312" y="92"/>
                </a:lnTo>
                <a:lnTo>
                  <a:pt x="189" y="0"/>
                </a:lnTo>
                <a:lnTo>
                  <a:pt x="167" y="29"/>
                </a:lnTo>
                <a:lnTo>
                  <a:pt x="145" y="57"/>
                </a:lnTo>
                <a:lnTo>
                  <a:pt x="122" y="85"/>
                </a:lnTo>
                <a:lnTo>
                  <a:pt x="98" y="113"/>
                </a:lnTo>
                <a:lnTo>
                  <a:pt x="74" y="140"/>
                </a:lnTo>
                <a:lnTo>
                  <a:pt x="50" y="168"/>
                </a:lnTo>
                <a:lnTo>
                  <a:pt x="26" y="194"/>
                </a:lnTo>
                <a:lnTo>
                  <a:pt x="0" y="221"/>
                </a:lnTo>
                <a:lnTo>
                  <a:pt x="111" y="328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2" name="Freeform 30"/>
          <p:cNvSpPr>
            <a:spLocks/>
          </p:cNvSpPr>
          <p:nvPr/>
        </p:nvSpPr>
        <p:spPr bwMode="auto">
          <a:xfrm>
            <a:off x="6126163" y="5237163"/>
            <a:ext cx="174625" cy="209550"/>
          </a:xfrm>
          <a:custGeom>
            <a:avLst/>
            <a:gdLst/>
            <a:ahLst/>
            <a:cxnLst>
              <a:cxn ang="0">
                <a:pos x="242" y="191"/>
              </a:cxn>
              <a:cxn ang="0">
                <a:pos x="234" y="218"/>
              </a:cxn>
              <a:cxn ang="0">
                <a:pos x="225" y="244"/>
              </a:cxn>
              <a:cxn ang="0">
                <a:pos x="217" y="268"/>
              </a:cxn>
              <a:cxn ang="0">
                <a:pos x="210" y="291"/>
              </a:cxn>
              <a:cxn ang="0">
                <a:pos x="204" y="313"/>
              </a:cxn>
              <a:cxn ang="0">
                <a:pos x="198" y="335"/>
              </a:cxn>
              <a:cxn ang="0">
                <a:pos x="192" y="359"/>
              </a:cxn>
              <a:cxn ang="0">
                <a:pos x="185" y="382"/>
              </a:cxn>
              <a:cxn ang="0">
                <a:pos x="0" y="243"/>
              </a:cxn>
              <a:cxn ang="0">
                <a:pos x="11" y="236"/>
              </a:cxn>
              <a:cxn ang="0">
                <a:pos x="26" y="227"/>
              </a:cxn>
              <a:cxn ang="0">
                <a:pos x="45" y="215"/>
              </a:cxn>
              <a:cxn ang="0">
                <a:pos x="67" y="202"/>
              </a:cxn>
              <a:cxn ang="0">
                <a:pos x="91" y="186"/>
              </a:cxn>
              <a:cxn ang="0">
                <a:pos x="117" y="170"/>
              </a:cxn>
              <a:cxn ang="0">
                <a:pos x="142" y="152"/>
              </a:cxn>
              <a:cxn ang="0">
                <a:pos x="166" y="134"/>
              </a:cxn>
              <a:cxn ang="0">
                <a:pos x="192" y="116"/>
              </a:cxn>
              <a:cxn ang="0">
                <a:pos x="216" y="97"/>
              </a:cxn>
              <a:cxn ang="0">
                <a:pos x="239" y="78"/>
              </a:cxn>
              <a:cxn ang="0">
                <a:pos x="260" y="62"/>
              </a:cxn>
              <a:cxn ang="0">
                <a:pos x="280" y="44"/>
              </a:cxn>
              <a:cxn ang="0">
                <a:pos x="298" y="29"/>
              </a:cxn>
              <a:cxn ang="0">
                <a:pos x="313" y="14"/>
              </a:cxn>
              <a:cxn ang="0">
                <a:pos x="326" y="0"/>
              </a:cxn>
              <a:cxn ang="0">
                <a:pos x="318" y="17"/>
              </a:cxn>
              <a:cxn ang="0">
                <a:pos x="308" y="36"/>
              </a:cxn>
              <a:cxn ang="0">
                <a:pos x="298" y="58"/>
              </a:cxn>
              <a:cxn ang="0">
                <a:pos x="287" y="82"/>
              </a:cxn>
              <a:cxn ang="0">
                <a:pos x="276" y="107"/>
              </a:cxn>
              <a:cxn ang="0">
                <a:pos x="265" y="133"/>
              </a:cxn>
              <a:cxn ang="0">
                <a:pos x="254" y="162"/>
              </a:cxn>
              <a:cxn ang="0">
                <a:pos x="242" y="191"/>
              </a:cxn>
            </a:cxnLst>
            <a:rect l="0" t="0" r="r" b="b"/>
            <a:pathLst>
              <a:path w="326" h="382">
                <a:moveTo>
                  <a:pt x="242" y="191"/>
                </a:moveTo>
                <a:lnTo>
                  <a:pt x="234" y="218"/>
                </a:lnTo>
                <a:lnTo>
                  <a:pt x="225" y="244"/>
                </a:lnTo>
                <a:lnTo>
                  <a:pt x="217" y="268"/>
                </a:lnTo>
                <a:lnTo>
                  <a:pt x="210" y="291"/>
                </a:lnTo>
                <a:lnTo>
                  <a:pt x="204" y="313"/>
                </a:lnTo>
                <a:lnTo>
                  <a:pt x="198" y="335"/>
                </a:lnTo>
                <a:lnTo>
                  <a:pt x="192" y="359"/>
                </a:lnTo>
                <a:lnTo>
                  <a:pt x="185" y="382"/>
                </a:lnTo>
                <a:lnTo>
                  <a:pt x="0" y="243"/>
                </a:lnTo>
                <a:lnTo>
                  <a:pt x="11" y="236"/>
                </a:lnTo>
                <a:lnTo>
                  <a:pt x="26" y="227"/>
                </a:lnTo>
                <a:lnTo>
                  <a:pt x="45" y="215"/>
                </a:lnTo>
                <a:lnTo>
                  <a:pt x="67" y="202"/>
                </a:lnTo>
                <a:lnTo>
                  <a:pt x="91" y="186"/>
                </a:lnTo>
                <a:lnTo>
                  <a:pt x="117" y="170"/>
                </a:lnTo>
                <a:lnTo>
                  <a:pt x="142" y="152"/>
                </a:lnTo>
                <a:lnTo>
                  <a:pt x="166" y="134"/>
                </a:lnTo>
                <a:lnTo>
                  <a:pt x="192" y="116"/>
                </a:lnTo>
                <a:lnTo>
                  <a:pt x="216" y="97"/>
                </a:lnTo>
                <a:lnTo>
                  <a:pt x="239" y="78"/>
                </a:lnTo>
                <a:lnTo>
                  <a:pt x="260" y="62"/>
                </a:lnTo>
                <a:lnTo>
                  <a:pt x="280" y="44"/>
                </a:lnTo>
                <a:lnTo>
                  <a:pt x="298" y="29"/>
                </a:lnTo>
                <a:lnTo>
                  <a:pt x="313" y="14"/>
                </a:lnTo>
                <a:lnTo>
                  <a:pt x="326" y="0"/>
                </a:lnTo>
                <a:lnTo>
                  <a:pt x="318" y="17"/>
                </a:lnTo>
                <a:lnTo>
                  <a:pt x="308" y="36"/>
                </a:lnTo>
                <a:lnTo>
                  <a:pt x="298" y="58"/>
                </a:lnTo>
                <a:lnTo>
                  <a:pt x="287" y="82"/>
                </a:lnTo>
                <a:lnTo>
                  <a:pt x="276" y="107"/>
                </a:lnTo>
                <a:lnTo>
                  <a:pt x="265" y="133"/>
                </a:lnTo>
                <a:lnTo>
                  <a:pt x="254" y="162"/>
                </a:lnTo>
                <a:lnTo>
                  <a:pt x="242" y="191"/>
                </a:lnTo>
                <a:close/>
              </a:path>
            </a:pathLst>
          </a:custGeom>
          <a:solidFill>
            <a:srgbClr val="6666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3" name="Rectangle 31"/>
          <p:cNvSpPr>
            <a:spLocks noChangeArrowheads="1"/>
          </p:cNvSpPr>
          <p:nvPr/>
        </p:nvSpPr>
        <p:spPr bwMode="auto">
          <a:xfrm>
            <a:off x="3373438" y="1363663"/>
            <a:ext cx="7524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Customer </a:t>
            </a:r>
          </a:p>
        </p:txBody>
      </p:sp>
      <p:sp>
        <p:nvSpPr>
          <p:cNvPr id="622624" name="Rectangle 32"/>
          <p:cNvSpPr>
            <a:spLocks noChangeArrowheads="1"/>
          </p:cNvSpPr>
          <p:nvPr/>
        </p:nvSpPr>
        <p:spPr bwMode="auto">
          <a:xfrm>
            <a:off x="3421063" y="1514475"/>
            <a:ext cx="6175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turnover</a:t>
            </a:r>
          </a:p>
        </p:txBody>
      </p:sp>
      <p:sp>
        <p:nvSpPr>
          <p:cNvPr id="622625" name="Rectangle 33"/>
          <p:cNvSpPr>
            <a:spLocks noChangeArrowheads="1"/>
          </p:cNvSpPr>
          <p:nvPr/>
        </p:nvSpPr>
        <p:spPr bwMode="auto">
          <a:xfrm>
            <a:off x="1844675" y="2201863"/>
            <a:ext cx="13493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Failure to develop </a:t>
            </a:r>
          </a:p>
        </p:txBody>
      </p:sp>
      <p:sp>
        <p:nvSpPr>
          <p:cNvPr id="622626" name="Rectangle 34"/>
          <p:cNvSpPr>
            <a:spLocks noChangeArrowheads="1"/>
          </p:cNvSpPr>
          <p:nvPr/>
        </p:nvSpPr>
        <p:spPr bwMode="auto">
          <a:xfrm>
            <a:off x="1900238" y="2354263"/>
            <a:ext cx="1209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customer loyalty</a:t>
            </a:r>
          </a:p>
        </p:txBody>
      </p:sp>
      <p:sp>
        <p:nvSpPr>
          <p:cNvPr id="622627" name="Rectangle 35"/>
          <p:cNvSpPr>
            <a:spLocks noChangeArrowheads="1"/>
          </p:cNvSpPr>
          <p:nvPr/>
        </p:nvSpPr>
        <p:spPr bwMode="auto">
          <a:xfrm>
            <a:off x="914400" y="3629025"/>
            <a:ext cx="11985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No continuity in</a:t>
            </a:r>
            <a:r>
              <a:rPr lang="en-US" sz="1200">
                <a:solidFill>
                  <a:schemeClr val="tx2"/>
                </a:solidFill>
                <a:latin typeface="AvantGarde Bk BT" pitchFamily="34" charset="0"/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22628" name="Rectangle 36"/>
          <p:cNvSpPr>
            <a:spLocks noChangeArrowheads="1"/>
          </p:cNvSpPr>
          <p:nvPr/>
        </p:nvSpPr>
        <p:spPr bwMode="auto">
          <a:xfrm>
            <a:off x="914400" y="3779838"/>
            <a:ext cx="1111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relationship for</a:t>
            </a:r>
          </a:p>
        </p:txBody>
      </p:sp>
      <p:sp>
        <p:nvSpPr>
          <p:cNvPr id="622629" name="Rectangle 37"/>
          <p:cNvSpPr>
            <a:spLocks noChangeArrowheads="1"/>
          </p:cNvSpPr>
          <p:nvPr/>
        </p:nvSpPr>
        <p:spPr bwMode="auto">
          <a:xfrm>
            <a:off x="1241425" y="3929063"/>
            <a:ext cx="6842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customer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22630" name="Rectangle 38"/>
          <p:cNvSpPr>
            <a:spLocks noChangeArrowheads="1"/>
          </p:cNvSpPr>
          <p:nvPr/>
        </p:nvSpPr>
        <p:spPr bwMode="auto">
          <a:xfrm>
            <a:off x="1770063" y="5068888"/>
            <a:ext cx="752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Customer </a:t>
            </a:r>
          </a:p>
        </p:txBody>
      </p:sp>
      <p:sp>
        <p:nvSpPr>
          <p:cNvPr id="622631" name="Rectangle 39"/>
          <p:cNvSpPr>
            <a:spLocks noChangeArrowheads="1"/>
          </p:cNvSpPr>
          <p:nvPr/>
        </p:nvSpPr>
        <p:spPr bwMode="auto">
          <a:xfrm>
            <a:off x="1631950" y="5218113"/>
            <a:ext cx="1066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dissatisfaction</a:t>
            </a:r>
          </a:p>
        </p:txBody>
      </p:sp>
      <p:sp>
        <p:nvSpPr>
          <p:cNvPr id="622632" name="Rectangle 40"/>
          <p:cNvSpPr>
            <a:spLocks noChangeArrowheads="1"/>
          </p:cNvSpPr>
          <p:nvPr/>
        </p:nvSpPr>
        <p:spPr bwMode="auto">
          <a:xfrm>
            <a:off x="2860675" y="5491163"/>
            <a:ext cx="1244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Employees can’t </a:t>
            </a:r>
          </a:p>
        </p:txBody>
      </p:sp>
      <p:sp>
        <p:nvSpPr>
          <p:cNvPr id="622633" name="Rectangle 41"/>
          <p:cNvSpPr>
            <a:spLocks noChangeArrowheads="1"/>
          </p:cNvSpPr>
          <p:nvPr/>
        </p:nvSpPr>
        <p:spPr bwMode="auto">
          <a:xfrm>
            <a:off x="2767013" y="5641975"/>
            <a:ext cx="1558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respond to customer </a:t>
            </a:r>
          </a:p>
        </p:txBody>
      </p:sp>
      <p:sp>
        <p:nvSpPr>
          <p:cNvPr id="622634" name="Rectangle 42"/>
          <p:cNvSpPr>
            <a:spLocks noChangeArrowheads="1"/>
          </p:cNvSpPr>
          <p:nvPr/>
        </p:nvSpPr>
        <p:spPr bwMode="auto">
          <a:xfrm>
            <a:off x="3143250" y="5792788"/>
            <a:ext cx="685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problems</a:t>
            </a:r>
          </a:p>
        </p:txBody>
      </p:sp>
      <p:sp>
        <p:nvSpPr>
          <p:cNvPr id="622635" name="Rectangle 43"/>
          <p:cNvSpPr>
            <a:spLocks noChangeArrowheads="1"/>
          </p:cNvSpPr>
          <p:nvPr/>
        </p:nvSpPr>
        <p:spPr bwMode="auto">
          <a:xfrm>
            <a:off x="3089275" y="4787900"/>
            <a:ext cx="889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Employees  </a:t>
            </a:r>
          </a:p>
        </p:txBody>
      </p:sp>
      <p:sp>
        <p:nvSpPr>
          <p:cNvPr id="622636" name="Rectangle 44"/>
          <p:cNvSpPr>
            <a:spLocks noChangeArrowheads="1"/>
          </p:cNvSpPr>
          <p:nvPr/>
        </p:nvSpPr>
        <p:spPr bwMode="auto">
          <a:xfrm>
            <a:off x="2938463" y="4938713"/>
            <a:ext cx="1041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become bored</a:t>
            </a:r>
          </a:p>
        </p:txBody>
      </p:sp>
      <p:sp>
        <p:nvSpPr>
          <p:cNvPr id="622637" name="Rectangle 45"/>
          <p:cNvSpPr>
            <a:spLocks noChangeArrowheads="1"/>
          </p:cNvSpPr>
          <p:nvPr/>
        </p:nvSpPr>
        <p:spPr bwMode="auto">
          <a:xfrm>
            <a:off x="2228850" y="3919538"/>
            <a:ext cx="19224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Employee dissatisfaction; </a:t>
            </a:r>
          </a:p>
        </p:txBody>
      </p:sp>
      <p:sp>
        <p:nvSpPr>
          <p:cNvPr id="622638" name="Rectangle 46"/>
          <p:cNvSpPr>
            <a:spLocks noChangeArrowheads="1"/>
          </p:cNvSpPr>
          <p:nvPr/>
        </p:nvSpPr>
        <p:spPr bwMode="auto">
          <a:xfrm>
            <a:off x="2381250" y="4068763"/>
            <a:ext cx="149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poor service attitude</a:t>
            </a:r>
          </a:p>
        </p:txBody>
      </p:sp>
      <p:sp>
        <p:nvSpPr>
          <p:cNvPr id="622639" name="Rectangle 47"/>
          <p:cNvSpPr>
            <a:spLocks noChangeArrowheads="1"/>
          </p:cNvSpPr>
          <p:nvPr/>
        </p:nvSpPr>
        <p:spPr bwMode="auto">
          <a:xfrm>
            <a:off x="4900613" y="1562100"/>
            <a:ext cx="1524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Repeat emphasis on </a:t>
            </a:r>
          </a:p>
        </p:txBody>
      </p:sp>
      <p:sp>
        <p:nvSpPr>
          <p:cNvPr id="622640" name="Rectangle 48"/>
          <p:cNvSpPr>
            <a:spLocks noChangeArrowheads="1"/>
          </p:cNvSpPr>
          <p:nvPr/>
        </p:nvSpPr>
        <p:spPr bwMode="auto">
          <a:xfrm>
            <a:off x="4754563" y="1714500"/>
            <a:ext cx="1844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chemeClr val="tx1"/>
                </a:solidFill>
              </a:rPr>
              <a:t>attracting new customers</a:t>
            </a:r>
          </a:p>
        </p:txBody>
      </p:sp>
      <p:sp>
        <p:nvSpPr>
          <p:cNvPr id="622641" name="Rectangle 49"/>
          <p:cNvSpPr>
            <a:spLocks noChangeArrowheads="1"/>
          </p:cNvSpPr>
          <p:nvPr/>
        </p:nvSpPr>
        <p:spPr bwMode="auto">
          <a:xfrm>
            <a:off x="3867150" y="2476500"/>
            <a:ext cx="7826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Low profit </a:t>
            </a:r>
          </a:p>
        </p:txBody>
      </p:sp>
      <p:sp>
        <p:nvSpPr>
          <p:cNvPr id="622642" name="Rectangle 50"/>
          <p:cNvSpPr>
            <a:spLocks noChangeArrowheads="1"/>
          </p:cNvSpPr>
          <p:nvPr/>
        </p:nvSpPr>
        <p:spPr bwMode="auto">
          <a:xfrm>
            <a:off x="3913188" y="2625725"/>
            <a:ext cx="592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margins</a:t>
            </a:r>
          </a:p>
        </p:txBody>
      </p:sp>
      <p:sp>
        <p:nvSpPr>
          <p:cNvPr id="622643" name="Rectangle 51"/>
          <p:cNvSpPr>
            <a:spLocks noChangeArrowheads="1"/>
          </p:cNvSpPr>
          <p:nvPr/>
        </p:nvSpPr>
        <p:spPr bwMode="auto">
          <a:xfrm>
            <a:off x="5200650" y="2686050"/>
            <a:ext cx="12890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Narrow design of </a:t>
            </a:r>
          </a:p>
        </p:txBody>
      </p:sp>
      <p:sp>
        <p:nvSpPr>
          <p:cNvPr id="622644" name="Rectangle 52"/>
          <p:cNvSpPr>
            <a:spLocks noChangeArrowheads="1"/>
          </p:cNvSpPr>
          <p:nvPr/>
        </p:nvSpPr>
        <p:spPr bwMode="auto">
          <a:xfrm>
            <a:off x="4987925" y="2835275"/>
            <a:ext cx="1609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jobs to accommodate </a:t>
            </a:r>
          </a:p>
        </p:txBody>
      </p:sp>
      <p:sp>
        <p:nvSpPr>
          <p:cNvPr id="622645" name="Rectangle 53"/>
          <p:cNvSpPr>
            <a:spLocks noChangeArrowheads="1"/>
          </p:cNvSpPr>
          <p:nvPr/>
        </p:nvSpPr>
        <p:spPr bwMode="auto">
          <a:xfrm>
            <a:off x="5353050" y="2986088"/>
            <a:ext cx="9763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low skill level</a:t>
            </a:r>
          </a:p>
        </p:txBody>
      </p:sp>
      <p:sp>
        <p:nvSpPr>
          <p:cNvPr id="622646" name="Rectangle 54"/>
          <p:cNvSpPr>
            <a:spLocks noChangeArrowheads="1"/>
          </p:cNvSpPr>
          <p:nvPr/>
        </p:nvSpPr>
        <p:spPr bwMode="auto">
          <a:xfrm>
            <a:off x="4418013" y="3557588"/>
            <a:ext cx="1365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Use of technology </a:t>
            </a:r>
          </a:p>
        </p:txBody>
      </p:sp>
      <p:sp>
        <p:nvSpPr>
          <p:cNvPr id="622647" name="Rectangle 55"/>
          <p:cNvSpPr>
            <a:spLocks noChangeArrowheads="1"/>
          </p:cNvSpPr>
          <p:nvPr/>
        </p:nvSpPr>
        <p:spPr bwMode="auto">
          <a:xfrm>
            <a:off x="4500563" y="3762375"/>
            <a:ext cx="12398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to control quality</a:t>
            </a:r>
          </a:p>
        </p:txBody>
      </p:sp>
      <p:sp>
        <p:nvSpPr>
          <p:cNvPr id="622648" name="Rectangle 56"/>
          <p:cNvSpPr>
            <a:spLocks noChangeArrowheads="1"/>
          </p:cNvSpPr>
          <p:nvPr/>
        </p:nvSpPr>
        <p:spPr bwMode="auto">
          <a:xfrm>
            <a:off x="2295525" y="3119438"/>
            <a:ext cx="1838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High employee turnover; </a:t>
            </a:r>
          </a:p>
        </p:txBody>
      </p:sp>
      <p:sp>
        <p:nvSpPr>
          <p:cNvPr id="622649" name="Rectangle 57"/>
          <p:cNvSpPr>
            <a:spLocks noChangeArrowheads="1"/>
          </p:cNvSpPr>
          <p:nvPr/>
        </p:nvSpPr>
        <p:spPr bwMode="auto">
          <a:xfrm>
            <a:off x="2465388" y="3270250"/>
            <a:ext cx="14398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poor service quality</a:t>
            </a:r>
          </a:p>
        </p:txBody>
      </p:sp>
      <p:sp>
        <p:nvSpPr>
          <p:cNvPr id="622650" name="Rectangle 58"/>
          <p:cNvSpPr>
            <a:spLocks noChangeArrowheads="1"/>
          </p:cNvSpPr>
          <p:nvPr/>
        </p:nvSpPr>
        <p:spPr bwMode="auto">
          <a:xfrm>
            <a:off x="5418138" y="4205288"/>
            <a:ext cx="863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Payment of </a:t>
            </a:r>
          </a:p>
        </p:txBody>
      </p:sp>
      <p:sp>
        <p:nvSpPr>
          <p:cNvPr id="622651" name="Rectangle 59"/>
          <p:cNvSpPr>
            <a:spLocks noChangeArrowheads="1"/>
          </p:cNvSpPr>
          <p:nvPr/>
        </p:nvSpPr>
        <p:spPr bwMode="auto">
          <a:xfrm>
            <a:off x="5446713" y="4356100"/>
            <a:ext cx="7635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low wages</a:t>
            </a:r>
            <a:endParaRPr lang="en-US" sz="1200" b="1">
              <a:solidFill>
                <a:schemeClr val="tx2"/>
              </a:solidFill>
            </a:endParaRPr>
          </a:p>
        </p:txBody>
      </p:sp>
      <p:sp>
        <p:nvSpPr>
          <p:cNvPr id="622652" name="Rectangle 60"/>
          <p:cNvSpPr>
            <a:spLocks noChangeArrowheads="1"/>
          </p:cNvSpPr>
          <p:nvPr/>
        </p:nvSpPr>
        <p:spPr bwMode="auto">
          <a:xfrm>
            <a:off x="5113338" y="4865688"/>
            <a:ext cx="11557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Minimization of </a:t>
            </a:r>
          </a:p>
        </p:txBody>
      </p:sp>
      <p:sp>
        <p:nvSpPr>
          <p:cNvPr id="622653" name="Rectangle 61"/>
          <p:cNvSpPr>
            <a:spLocks noChangeArrowheads="1"/>
          </p:cNvSpPr>
          <p:nvPr/>
        </p:nvSpPr>
        <p:spPr bwMode="auto">
          <a:xfrm>
            <a:off x="5119688" y="5014913"/>
            <a:ext cx="1092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selection effort</a:t>
            </a:r>
          </a:p>
        </p:txBody>
      </p:sp>
      <p:sp>
        <p:nvSpPr>
          <p:cNvPr id="622654" name="Rectangle 62"/>
          <p:cNvSpPr>
            <a:spLocks noChangeArrowheads="1"/>
          </p:cNvSpPr>
          <p:nvPr/>
        </p:nvSpPr>
        <p:spPr bwMode="auto">
          <a:xfrm>
            <a:off x="4195763" y="5230813"/>
            <a:ext cx="9683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Minimization </a:t>
            </a:r>
          </a:p>
        </p:txBody>
      </p:sp>
      <p:sp>
        <p:nvSpPr>
          <p:cNvPr id="622655" name="Rectangle 63"/>
          <p:cNvSpPr>
            <a:spLocks noChangeArrowheads="1"/>
          </p:cNvSpPr>
          <p:nvPr/>
        </p:nvSpPr>
        <p:spPr bwMode="auto">
          <a:xfrm>
            <a:off x="4275138" y="5380038"/>
            <a:ext cx="746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of training</a:t>
            </a:r>
          </a:p>
        </p:txBody>
      </p:sp>
      <p:sp>
        <p:nvSpPr>
          <p:cNvPr id="622656" name="Rectangle 64"/>
          <p:cNvSpPr>
            <a:spLocks noChangeArrowheads="1"/>
          </p:cNvSpPr>
          <p:nvPr/>
        </p:nvSpPr>
        <p:spPr bwMode="auto">
          <a:xfrm>
            <a:off x="5883275" y="3629025"/>
            <a:ext cx="9921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Emphasis on </a:t>
            </a:r>
          </a:p>
        </p:txBody>
      </p:sp>
      <p:sp>
        <p:nvSpPr>
          <p:cNvPr id="622657" name="Rectangle 65"/>
          <p:cNvSpPr>
            <a:spLocks noChangeArrowheads="1"/>
          </p:cNvSpPr>
          <p:nvPr/>
        </p:nvSpPr>
        <p:spPr bwMode="auto">
          <a:xfrm>
            <a:off x="5965825" y="3795713"/>
            <a:ext cx="879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rules rather </a:t>
            </a:r>
          </a:p>
        </p:txBody>
      </p:sp>
      <p:sp>
        <p:nvSpPr>
          <p:cNvPr id="622658" name="Rectangle 66"/>
          <p:cNvSpPr>
            <a:spLocks noChangeArrowheads="1"/>
          </p:cNvSpPr>
          <p:nvPr/>
        </p:nvSpPr>
        <p:spPr bwMode="auto">
          <a:xfrm>
            <a:off x="5965825" y="3962400"/>
            <a:ext cx="887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413470"/>
                </a:solidFill>
              </a:rPr>
              <a:t>than service</a:t>
            </a:r>
          </a:p>
        </p:txBody>
      </p:sp>
      <p:sp>
        <p:nvSpPr>
          <p:cNvPr id="622667" name="Rectangle 75"/>
          <p:cNvSpPr>
            <a:spLocks noChangeArrowheads="1"/>
          </p:cNvSpPr>
          <p:nvPr/>
        </p:nvSpPr>
        <p:spPr bwMode="auto">
          <a:xfrm rot="18360000">
            <a:off x="5056188" y="4675188"/>
            <a:ext cx="42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chemeClr val="tx2"/>
                </a:solidFill>
                <a:latin typeface="AvantGarde Bk BT" pitchFamily="34" charset="0"/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22687" name="Rectangle 95"/>
          <p:cNvSpPr>
            <a:spLocks noChangeArrowheads="1"/>
          </p:cNvSpPr>
          <p:nvPr/>
        </p:nvSpPr>
        <p:spPr bwMode="auto">
          <a:xfrm rot="18480000">
            <a:off x="6111876" y="5307012"/>
            <a:ext cx="428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chemeClr val="tx2"/>
                </a:solidFill>
                <a:latin typeface="AvantGarde Bk BT" pitchFamily="34" charset="0"/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22688" name="Freeform 96"/>
          <p:cNvSpPr>
            <a:spLocks/>
          </p:cNvSpPr>
          <p:nvPr/>
        </p:nvSpPr>
        <p:spPr bwMode="auto">
          <a:xfrm>
            <a:off x="2557463" y="1660525"/>
            <a:ext cx="615950" cy="531813"/>
          </a:xfrm>
          <a:custGeom>
            <a:avLst/>
            <a:gdLst/>
            <a:ahLst/>
            <a:cxnLst>
              <a:cxn ang="0">
                <a:pos x="111" y="964"/>
              </a:cxn>
              <a:cxn ang="0">
                <a:pos x="169" y="903"/>
              </a:cxn>
              <a:cxn ang="0">
                <a:pos x="226" y="844"/>
              </a:cxn>
              <a:cxn ang="0">
                <a:pos x="286" y="786"/>
              </a:cxn>
              <a:cxn ang="0">
                <a:pos x="346" y="728"/>
              </a:cxn>
              <a:cxn ang="0">
                <a:pos x="407" y="673"/>
              </a:cxn>
              <a:cxn ang="0">
                <a:pos x="469" y="618"/>
              </a:cxn>
              <a:cxn ang="0">
                <a:pos x="532" y="564"/>
              </a:cxn>
              <a:cxn ang="0">
                <a:pos x="596" y="512"/>
              </a:cxn>
              <a:cxn ang="0">
                <a:pos x="661" y="460"/>
              </a:cxn>
              <a:cxn ang="0">
                <a:pos x="727" y="409"/>
              </a:cxn>
              <a:cxn ang="0">
                <a:pos x="794" y="361"/>
              </a:cxn>
              <a:cxn ang="0">
                <a:pos x="862" y="312"/>
              </a:cxn>
              <a:cxn ang="0">
                <a:pos x="931" y="266"/>
              </a:cxn>
              <a:cxn ang="0">
                <a:pos x="1000" y="220"/>
              </a:cxn>
              <a:cxn ang="0">
                <a:pos x="1070" y="175"/>
              </a:cxn>
              <a:cxn ang="0">
                <a:pos x="1142" y="132"/>
              </a:cxn>
              <a:cxn ang="0">
                <a:pos x="1063" y="0"/>
              </a:cxn>
              <a:cxn ang="0">
                <a:pos x="990" y="45"/>
              </a:cxn>
              <a:cxn ang="0">
                <a:pos x="918" y="90"/>
              </a:cxn>
              <a:cxn ang="0">
                <a:pos x="846" y="138"/>
              </a:cxn>
              <a:cxn ang="0">
                <a:pos x="774" y="186"/>
              </a:cxn>
              <a:cxn ang="0">
                <a:pos x="704" y="236"/>
              </a:cxn>
              <a:cxn ang="0">
                <a:pos x="635" y="287"/>
              </a:cxn>
              <a:cxn ang="0">
                <a:pos x="568" y="339"/>
              </a:cxn>
              <a:cxn ang="0">
                <a:pos x="500" y="392"/>
              </a:cxn>
              <a:cxn ang="0">
                <a:pos x="434" y="447"/>
              </a:cxn>
              <a:cxn ang="0">
                <a:pos x="369" y="502"/>
              </a:cxn>
              <a:cxn ang="0">
                <a:pos x="305" y="558"/>
              </a:cxn>
              <a:cxn ang="0">
                <a:pos x="242" y="617"/>
              </a:cxn>
              <a:cxn ang="0">
                <a:pos x="179" y="675"/>
              </a:cxn>
              <a:cxn ang="0">
                <a:pos x="118" y="736"/>
              </a:cxn>
              <a:cxn ang="0">
                <a:pos x="58" y="797"/>
              </a:cxn>
              <a:cxn ang="0">
                <a:pos x="0" y="859"/>
              </a:cxn>
              <a:cxn ang="0">
                <a:pos x="111" y="964"/>
              </a:cxn>
            </a:cxnLst>
            <a:rect l="0" t="0" r="r" b="b"/>
            <a:pathLst>
              <a:path w="1142" h="964">
                <a:moveTo>
                  <a:pt x="111" y="964"/>
                </a:moveTo>
                <a:lnTo>
                  <a:pt x="169" y="903"/>
                </a:lnTo>
                <a:lnTo>
                  <a:pt x="226" y="844"/>
                </a:lnTo>
                <a:lnTo>
                  <a:pt x="286" y="786"/>
                </a:lnTo>
                <a:lnTo>
                  <a:pt x="346" y="728"/>
                </a:lnTo>
                <a:lnTo>
                  <a:pt x="407" y="673"/>
                </a:lnTo>
                <a:lnTo>
                  <a:pt x="469" y="618"/>
                </a:lnTo>
                <a:lnTo>
                  <a:pt x="532" y="564"/>
                </a:lnTo>
                <a:lnTo>
                  <a:pt x="596" y="512"/>
                </a:lnTo>
                <a:lnTo>
                  <a:pt x="661" y="460"/>
                </a:lnTo>
                <a:lnTo>
                  <a:pt x="727" y="409"/>
                </a:lnTo>
                <a:lnTo>
                  <a:pt x="794" y="361"/>
                </a:lnTo>
                <a:lnTo>
                  <a:pt x="862" y="312"/>
                </a:lnTo>
                <a:lnTo>
                  <a:pt x="931" y="266"/>
                </a:lnTo>
                <a:lnTo>
                  <a:pt x="1000" y="220"/>
                </a:lnTo>
                <a:lnTo>
                  <a:pt x="1070" y="175"/>
                </a:lnTo>
                <a:lnTo>
                  <a:pt x="1142" y="132"/>
                </a:lnTo>
                <a:lnTo>
                  <a:pt x="1063" y="0"/>
                </a:lnTo>
                <a:lnTo>
                  <a:pt x="990" y="45"/>
                </a:lnTo>
                <a:lnTo>
                  <a:pt x="918" y="90"/>
                </a:lnTo>
                <a:lnTo>
                  <a:pt x="846" y="138"/>
                </a:lnTo>
                <a:lnTo>
                  <a:pt x="774" y="186"/>
                </a:lnTo>
                <a:lnTo>
                  <a:pt x="704" y="236"/>
                </a:lnTo>
                <a:lnTo>
                  <a:pt x="635" y="287"/>
                </a:lnTo>
                <a:lnTo>
                  <a:pt x="568" y="339"/>
                </a:lnTo>
                <a:lnTo>
                  <a:pt x="500" y="392"/>
                </a:lnTo>
                <a:lnTo>
                  <a:pt x="434" y="447"/>
                </a:lnTo>
                <a:lnTo>
                  <a:pt x="369" y="502"/>
                </a:lnTo>
                <a:lnTo>
                  <a:pt x="305" y="558"/>
                </a:lnTo>
                <a:lnTo>
                  <a:pt x="242" y="617"/>
                </a:lnTo>
                <a:lnTo>
                  <a:pt x="179" y="675"/>
                </a:lnTo>
                <a:lnTo>
                  <a:pt x="118" y="736"/>
                </a:lnTo>
                <a:lnTo>
                  <a:pt x="58" y="797"/>
                </a:lnTo>
                <a:lnTo>
                  <a:pt x="0" y="859"/>
                </a:lnTo>
                <a:lnTo>
                  <a:pt x="111" y="964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89" name="Freeform 97"/>
          <p:cNvSpPr>
            <a:spLocks/>
          </p:cNvSpPr>
          <p:nvPr/>
        </p:nvSpPr>
        <p:spPr bwMode="auto">
          <a:xfrm>
            <a:off x="3084513" y="1609725"/>
            <a:ext cx="212725" cy="165100"/>
          </a:xfrm>
          <a:custGeom>
            <a:avLst/>
            <a:gdLst/>
            <a:ahLst/>
            <a:cxnLst>
              <a:cxn ang="0">
                <a:pos x="197" y="63"/>
              </a:cxn>
              <a:cxn ang="0">
                <a:pos x="168" y="70"/>
              </a:cxn>
              <a:cxn ang="0">
                <a:pos x="143" y="75"/>
              </a:cxn>
              <a:cxn ang="0">
                <a:pos x="117" y="81"/>
              </a:cxn>
              <a:cxn ang="0">
                <a:pos x="94" y="85"/>
              </a:cxn>
              <a:cxn ang="0">
                <a:pos x="71" y="89"/>
              </a:cxn>
              <a:cxn ang="0">
                <a:pos x="48" y="92"/>
              </a:cxn>
              <a:cxn ang="0">
                <a:pos x="24" y="96"/>
              </a:cxn>
              <a:cxn ang="0">
                <a:pos x="0" y="100"/>
              </a:cxn>
              <a:cxn ang="0">
                <a:pos x="119" y="299"/>
              </a:cxn>
              <a:cxn ang="0">
                <a:pos x="126" y="289"/>
              </a:cxn>
              <a:cxn ang="0">
                <a:pos x="137" y="275"/>
              </a:cxn>
              <a:cxn ang="0">
                <a:pos x="150" y="257"/>
              </a:cxn>
              <a:cxn ang="0">
                <a:pos x="167" y="236"/>
              </a:cxn>
              <a:cxn ang="0">
                <a:pos x="185" y="214"/>
              </a:cxn>
              <a:cxn ang="0">
                <a:pos x="204" y="191"/>
              </a:cxn>
              <a:cxn ang="0">
                <a:pos x="224" y="168"/>
              </a:cxn>
              <a:cxn ang="0">
                <a:pos x="245" y="145"/>
              </a:cxn>
              <a:cxn ang="0">
                <a:pos x="266" y="122"/>
              </a:cxn>
              <a:cxn ang="0">
                <a:pos x="287" y="101"/>
              </a:cxn>
              <a:cxn ang="0">
                <a:pos x="308" y="80"/>
              </a:cxn>
              <a:cxn ang="0">
                <a:pos x="327" y="60"/>
              </a:cxn>
              <a:cxn ang="0">
                <a:pos x="346" y="42"/>
              </a:cxn>
              <a:cxn ang="0">
                <a:pos x="363" y="27"/>
              </a:cxn>
              <a:cxn ang="0">
                <a:pos x="380" y="12"/>
              </a:cxn>
              <a:cxn ang="0">
                <a:pos x="395" y="0"/>
              </a:cxn>
              <a:cxn ang="0">
                <a:pos x="378" y="8"/>
              </a:cxn>
              <a:cxn ang="0">
                <a:pos x="357" y="16"/>
              </a:cxn>
              <a:cxn ang="0">
                <a:pos x="335" y="23"/>
              </a:cxn>
              <a:cxn ang="0">
                <a:pos x="310" y="31"/>
              </a:cxn>
              <a:cxn ang="0">
                <a:pos x="284" y="40"/>
              </a:cxn>
              <a:cxn ang="0">
                <a:pos x="256" y="48"/>
              </a:cxn>
              <a:cxn ang="0">
                <a:pos x="226" y="55"/>
              </a:cxn>
              <a:cxn ang="0">
                <a:pos x="197" y="63"/>
              </a:cxn>
            </a:cxnLst>
            <a:rect l="0" t="0" r="r" b="b"/>
            <a:pathLst>
              <a:path w="395" h="299">
                <a:moveTo>
                  <a:pt x="197" y="63"/>
                </a:moveTo>
                <a:lnTo>
                  <a:pt x="168" y="70"/>
                </a:lnTo>
                <a:lnTo>
                  <a:pt x="143" y="75"/>
                </a:lnTo>
                <a:lnTo>
                  <a:pt x="117" y="81"/>
                </a:lnTo>
                <a:lnTo>
                  <a:pt x="94" y="85"/>
                </a:lnTo>
                <a:lnTo>
                  <a:pt x="71" y="89"/>
                </a:lnTo>
                <a:lnTo>
                  <a:pt x="48" y="92"/>
                </a:lnTo>
                <a:lnTo>
                  <a:pt x="24" y="96"/>
                </a:lnTo>
                <a:lnTo>
                  <a:pt x="0" y="100"/>
                </a:lnTo>
                <a:lnTo>
                  <a:pt x="119" y="299"/>
                </a:lnTo>
                <a:lnTo>
                  <a:pt x="126" y="289"/>
                </a:lnTo>
                <a:lnTo>
                  <a:pt x="137" y="275"/>
                </a:lnTo>
                <a:lnTo>
                  <a:pt x="150" y="257"/>
                </a:lnTo>
                <a:lnTo>
                  <a:pt x="167" y="236"/>
                </a:lnTo>
                <a:lnTo>
                  <a:pt x="185" y="214"/>
                </a:lnTo>
                <a:lnTo>
                  <a:pt x="204" y="191"/>
                </a:lnTo>
                <a:lnTo>
                  <a:pt x="224" y="168"/>
                </a:lnTo>
                <a:lnTo>
                  <a:pt x="245" y="145"/>
                </a:lnTo>
                <a:lnTo>
                  <a:pt x="266" y="122"/>
                </a:lnTo>
                <a:lnTo>
                  <a:pt x="287" y="101"/>
                </a:lnTo>
                <a:lnTo>
                  <a:pt x="308" y="80"/>
                </a:lnTo>
                <a:lnTo>
                  <a:pt x="327" y="60"/>
                </a:lnTo>
                <a:lnTo>
                  <a:pt x="346" y="42"/>
                </a:lnTo>
                <a:lnTo>
                  <a:pt x="363" y="27"/>
                </a:lnTo>
                <a:lnTo>
                  <a:pt x="380" y="12"/>
                </a:lnTo>
                <a:lnTo>
                  <a:pt x="395" y="0"/>
                </a:lnTo>
                <a:lnTo>
                  <a:pt x="378" y="8"/>
                </a:lnTo>
                <a:lnTo>
                  <a:pt x="357" y="16"/>
                </a:lnTo>
                <a:lnTo>
                  <a:pt x="335" y="23"/>
                </a:lnTo>
                <a:lnTo>
                  <a:pt x="310" y="31"/>
                </a:lnTo>
                <a:lnTo>
                  <a:pt x="284" y="40"/>
                </a:lnTo>
                <a:lnTo>
                  <a:pt x="256" y="48"/>
                </a:lnTo>
                <a:lnTo>
                  <a:pt x="226" y="55"/>
                </a:lnTo>
                <a:lnTo>
                  <a:pt x="197" y="63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0" name="Freeform 98"/>
          <p:cNvSpPr>
            <a:spLocks/>
          </p:cNvSpPr>
          <p:nvPr/>
        </p:nvSpPr>
        <p:spPr bwMode="auto">
          <a:xfrm>
            <a:off x="1897063" y="2663825"/>
            <a:ext cx="360362" cy="890588"/>
          </a:xfrm>
          <a:custGeom>
            <a:avLst/>
            <a:gdLst/>
            <a:ahLst/>
            <a:cxnLst>
              <a:cxn ang="0">
                <a:pos x="152" y="1614"/>
              </a:cxn>
              <a:cxn ang="0">
                <a:pos x="160" y="1562"/>
              </a:cxn>
              <a:cxn ang="0">
                <a:pos x="167" y="1512"/>
              </a:cxn>
              <a:cxn ang="0">
                <a:pos x="176" y="1460"/>
              </a:cxn>
              <a:cxn ang="0">
                <a:pos x="186" y="1410"/>
              </a:cxn>
              <a:cxn ang="0">
                <a:pos x="207" y="1308"/>
              </a:cxn>
              <a:cxn ang="0">
                <a:pos x="230" y="1207"/>
              </a:cxn>
              <a:cxn ang="0">
                <a:pos x="255" y="1108"/>
              </a:cxn>
              <a:cxn ang="0">
                <a:pos x="282" y="1008"/>
              </a:cxn>
              <a:cxn ang="0">
                <a:pos x="312" y="911"/>
              </a:cxn>
              <a:cxn ang="0">
                <a:pos x="343" y="814"/>
              </a:cxn>
              <a:cxn ang="0">
                <a:pos x="376" y="718"/>
              </a:cxn>
              <a:cxn ang="0">
                <a:pos x="413" y="623"/>
              </a:cxn>
              <a:cxn ang="0">
                <a:pos x="450" y="529"/>
              </a:cxn>
              <a:cxn ang="0">
                <a:pos x="490" y="435"/>
              </a:cxn>
              <a:cxn ang="0">
                <a:pos x="531" y="344"/>
              </a:cxn>
              <a:cxn ang="0">
                <a:pos x="575" y="253"/>
              </a:cxn>
              <a:cxn ang="0">
                <a:pos x="620" y="164"/>
              </a:cxn>
              <a:cxn ang="0">
                <a:pos x="668" y="74"/>
              </a:cxn>
              <a:cxn ang="0">
                <a:pos x="533" y="0"/>
              </a:cxn>
              <a:cxn ang="0">
                <a:pos x="484" y="92"/>
              </a:cxn>
              <a:cxn ang="0">
                <a:pos x="437" y="185"/>
              </a:cxn>
              <a:cxn ang="0">
                <a:pos x="392" y="279"/>
              </a:cxn>
              <a:cxn ang="0">
                <a:pos x="350" y="375"/>
              </a:cxn>
              <a:cxn ang="0">
                <a:pos x="309" y="471"/>
              </a:cxn>
              <a:cxn ang="0">
                <a:pos x="269" y="568"/>
              </a:cxn>
              <a:cxn ang="0">
                <a:pos x="233" y="666"/>
              </a:cxn>
              <a:cxn ang="0">
                <a:pos x="198" y="765"/>
              </a:cxn>
              <a:cxn ang="0">
                <a:pos x="165" y="866"/>
              </a:cxn>
              <a:cxn ang="0">
                <a:pos x="134" y="966"/>
              </a:cxn>
              <a:cxn ang="0">
                <a:pos x="107" y="1069"/>
              </a:cxn>
              <a:cxn ang="0">
                <a:pos x="81" y="1172"/>
              </a:cxn>
              <a:cxn ang="0">
                <a:pos x="57" y="1275"/>
              </a:cxn>
              <a:cxn ang="0">
                <a:pos x="36" y="1380"/>
              </a:cxn>
              <a:cxn ang="0">
                <a:pos x="26" y="1433"/>
              </a:cxn>
              <a:cxn ang="0">
                <a:pos x="16" y="1486"/>
              </a:cxn>
              <a:cxn ang="0">
                <a:pos x="8" y="1539"/>
              </a:cxn>
              <a:cxn ang="0">
                <a:pos x="0" y="1592"/>
              </a:cxn>
              <a:cxn ang="0">
                <a:pos x="152" y="1614"/>
              </a:cxn>
            </a:cxnLst>
            <a:rect l="0" t="0" r="r" b="b"/>
            <a:pathLst>
              <a:path w="668" h="1614">
                <a:moveTo>
                  <a:pt x="152" y="1614"/>
                </a:moveTo>
                <a:lnTo>
                  <a:pt x="160" y="1562"/>
                </a:lnTo>
                <a:lnTo>
                  <a:pt x="167" y="1512"/>
                </a:lnTo>
                <a:lnTo>
                  <a:pt x="176" y="1460"/>
                </a:lnTo>
                <a:lnTo>
                  <a:pt x="186" y="1410"/>
                </a:lnTo>
                <a:lnTo>
                  <a:pt x="207" y="1308"/>
                </a:lnTo>
                <a:lnTo>
                  <a:pt x="230" y="1207"/>
                </a:lnTo>
                <a:lnTo>
                  <a:pt x="255" y="1108"/>
                </a:lnTo>
                <a:lnTo>
                  <a:pt x="282" y="1008"/>
                </a:lnTo>
                <a:lnTo>
                  <a:pt x="312" y="911"/>
                </a:lnTo>
                <a:lnTo>
                  <a:pt x="343" y="814"/>
                </a:lnTo>
                <a:lnTo>
                  <a:pt x="376" y="718"/>
                </a:lnTo>
                <a:lnTo>
                  <a:pt x="413" y="623"/>
                </a:lnTo>
                <a:lnTo>
                  <a:pt x="450" y="529"/>
                </a:lnTo>
                <a:lnTo>
                  <a:pt x="490" y="435"/>
                </a:lnTo>
                <a:lnTo>
                  <a:pt x="531" y="344"/>
                </a:lnTo>
                <a:lnTo>
                  <a:pt x="575" y="253"/>
                </a:lnTo>
                <a:lnTo>
                  <a:pt x="620" y="164"/>
                </a:lnTo>
                <a:lnTo>
                  <a:pt x="668" y="74"/>
                </a:lnTo>
                <a:lnTo>
                  <a:pt x="533" y="0"/>
                </a:lnTo>
                <a:lnTo>
                  <a:pt x="484" y="92"/>
                </a:lnTo>
                <a:lnTo>
                  <a:pt x="437" y="185"/>
                </a:lnTo>
                <a:lnTo>
                  <a:pt x="392" y="279"/>
                </a:lnTo>
                <a:lnTo>
                  <a:pt x="350" y="375"/>
                </a:lnTo>
                <a:lnTo>
                  <a:pt x="309" y="471"/>
                </a:lnTo>
                <a:lnTo>
                  <a:pt x="269" y="568"/>
                </a:lnTo>
                <a:lnTo>
                  <a:pt x="233" y="666"/>
                </a:lnTo>
                <a:lnTo>
                  <a:pt x="198" y="765"/>
                </a:lnTo>
                <a:lnTo>
                  <a:pt x="165" y="866"/>
                </a:lnTo>
                <a:lnTo>
                  <a:pt x="134" y="966"/>
                </a:lnTo>
                <a:lnTo>
                  <a:pt x="107" y="1069"/>
                </a:lnTo>
                <a:lnTo>
                  <a:pt x="81" y="1172"/>
                </a:lnTo>
                <a:lnTo>
                  <a:pt x="57" y="1275"/>
                </a:lnTo>
                <a:lnTo>
                  <a:pt x="36" y="1380"/>
                </a:lnTo>
                <a:lnTo>
                  <a:pt x="26" y="1433"/>
                </a:lnTo>
                <a:lnTo>
                  <a:pt x="16" y="1486"/>
                </a:lnTo>
                <a:lnTo>
                  <a:pt x="8" y="1539"/>
                </a:lnTo>
                <a:lnTo>
                  <a:pt x="0" y="1592"/>
                </a:lnTo>
                <a:lnTo>
                  <a:pt x="152" y="1614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1" name="Freeform 99"/>
          <p:cNvSpPr>
            <a:spLocks/>
          </p:cNvSpPr>
          <p:nvPr/>
        </p:nvSpPr>
        <p:spPr bwMode="auto">
          <a:xfrm>
            <a:off x="2146300" y="2533650"/>
            <a:ext cx="157163" cy="217488"/>
          </a:xfrm>
          <a:custGeom>
            <a:avLst/>
            <a:gdLst/>
            <a:ahLst/>
            <a:cxnLst>
              <a:cxn ang="0">
                <a:pos x="150" y="156"/>
              </a:cxn>
              <a:cxn ang="0">
                <a:pos x="129" y="176"/>
              </a:cxn>
              <a:cxn ang="0">
                <a:pos x="109" y="193"/>
              </a:cxn>
              <a:cxn ang="0">
                <a:pos x="91" y="210"/>
              </a:cxn>
              <a:cxn ang="0">
                <a:pos x="73" y="226"/>
              </a:cxn>
              <a:cxn ang="0">
                <a:pos x="55" y="241"/>
              </a:cxn>
              <a:cxn ang="0">
                <a:pos x="37" y="256"/>
              </a:cxn>
              <a:cxn ang="0">
                <a:pos x="19" y="271"/>
              </a:cxn>
              <a:cxn ang="0">
                <a:pos x="0" y="286"/>
              </a:cxn>
              <a:cxn ang="0">
                <a:pos x="204" y="398"/>
              </a:cxn>
              <a:cxn ang="0">
                <a:pos x="206" y="385"/>
              </a:cxn>
              <a:cxn ang="0">
                <a:pos x="207" y="368"/>
              </a:cxn>
              <a:cxn ang="0">
                <a:pos x="210" y="346"/>
              </a:cxn>
              <a:cxn ang="0">
                <a:pos x="213" y="320"/>
              </a:cxn>
              <a:cxn ang="0">
                <a:pos x="218" y="292"/>
              </a:cxn>
              <a:cxn ang="0">
                <a:pos x="222" y="262"/>
              </a:cxn>
              <a:cxn ang="0">
                <a:pos x="228" y="231"/>
              </a:cxn>
              <a:cxn ang="0">
                <a:pos x="233" y="201"/>
              </a:cxn>
              <a:cxn ang="0">
                <a:pos x="240" y="170"/>
              </a:cxn>
              <a:cxn ang="0">
                <a:pos x="247" y="141"/>
              </a:cxn>
              <a:cxn ang="0">
                <a:pos x="254" y="113"/>
              </a:cxn>
              <a:cxn ang="0">
                <a:pos x="262" y="86"/>
              </a:cxn>
              <a:cxn ang="0">
                <a:pos x="268" y="62"/>
              </a:cxn>
              <a:cxn ang="0">
                <a:pos x="276" y="39"/>
              </a:cxn>
              <a:cxn ang="0">
                <a:pos x="283" y="18"/>
              </a:cxn>
              <a:cxn ang="0">
                <a:pos x="289" y="0"/>
              </a:cxn>
              <a:cxn ang="0">
                <a:pos x="278" y="16"/>
              </a:cxn>
              <a:cxn ang="0">
                <a:pos x="264" y="32"/>
              </a:cxn>
              <a:cxn ang="0">
                <a:pos x="249" y="51"/>
              </a:cxn>
              <a:cxn ang="0">
                <a:pos x="232" y="70"/>
              </a:cxn>
              <a:cxn ang="0">
                <a:pos x="213" y="91"/>
              </a:cxn>
              <a:cxn ang="0">
                <a:pos x="193" y="112"/>
              </a:cxn>
              <a:cxn ang="0">
                <a:pos x="172" y="134"/>
              </a:cxn>
              <a:cxn ang="0">
                <a:pos x="150" y="156"/>
              </a:cxn>
            </a:cxnLst>
            <a:rect l="0" t="0" r="r" b="b"/>
            <a:pathLst>
              <a:path w="289" h="398">
                <a:moveTo>
                  <a:pt x="150" y="156"/>
                </a:moveTo>
                <a:lnTo>
                  <a:pt x="129" y="176"/>
                </a:lnTo>
                <a:lnTo>
                  <a:pt x="109" y="193"/>
                </a:lnTo>
                <a:lnTo>
                  <a:pt x="91" y="210"/>
                </a:lnTo>
                <a:lnTo>
                  <a:pt x="73" y="226"/>
                </a:lnTo>
                <a:lnTo>
                  <a:pt x="55" y="241"/>
                </a:lnTo>
                <a:lnTo>
                  <a:pt x="37" y="256"/>
                </a:lnTo>
                <a:lnTo>
                  <a:pt x="19" y="271"/>
                </a:lnTo>
                <a:lnTo>
                  <a:pt x="0" y="286"/>
                </a:lnTo>
                <a:lnTo>
                  <a:pt x="204" y="398"/>
                </a:lnTo>
                <a:lnTo>
                  <a:pt x="206" y="385"/>
                </a:lnTo>
                <a:lnTo>
                  <a:pt x="207" y="368"/>
                </a:lnTo>
                <a:lnTo>
                  <a:pt x="210" y="346"/>
                </a:lnTo>
                <a:lnTo>
                  <a:pt x="213" y="320"/>
                </a:lnTo>
                <a:lnTo>
                  <a:pt x="218" y="292"/>
                </a:lnTo>
                <a:lnTo>
                  <a:pt x="222" y="262"/>
                </a:lnTo>
                <a:lnTo>
                  <a:pt x="228" y="231"/>
                </a:lnTo>
                <a:lnTo>
                  <a:pt x="233" y="201"/>
                </a:lnTo>
                <a:lnTo>
                  <a:pt x="240" y="170"/>
                </a:lnTo>
                <a:lnTo>
                  <a:pt x="247" y="141"/>
                </a:lnTo>
                <a:lnTo>
                  <a:pt x="254" y="113"/>
                </a:lnTo>
                <a:lnTo>
                  <a:pt x="262" y="86"/>
                </a:lnTo>
                <a:lnTo>
                  <a:pt x="268" y="62"/>
                </a:lnTo>
                <a:lnTo>
                  <a:pt x="276" y="39"/>
                </a:lnTo>
                <a:lnTo>
                  <a:pt x="283" y="18"/>
                </a:lnTo>
                <a:lnTo>
                  <a:pt x="289" y="0"/>
                </a:lnTo>
                <a:lnTo>
                  <a:pt x="278" y="16"/>
                </a:lnTo>
                <a:lnTo>
                  <a:pt x="264" y="32"/>
                </a:lnTo>
                <a:lnTo>
                  <a:pt x="249" y="51"/>
                </a:lnTo>
                <a:lnTo>
                  <a:pt x="232" y="70"/>
                </a:lnTo>
                <a:lnTo>
                  <a:pt x="213" y="91"/>
                </a:lnTo>
                <a:lnTo>
                  <a:pt x="193" y="112"/>
                </a:lnTo>
                <a:lnTo>
                  <a:pt x="172" y="134"/>
                </a:lnTo>
                <a:lnTo>
                  <a:pt x="150" y="156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2" name="Freeform 100"/>
          <p:cNvSpPr>
            <a:spLocks/>
          </p:cNvSpPr>
          <p:nvPr/>
        </p:nvSpPr>
        <p:spPr bwMode="auto">
          <a:xfrm>
            <a:off x="1900238" y="4319588"/>
            <a:ext cx="277812" cy="701675"/>
          </a:xfrm>
          <a:custGeom>
            <a:avLst/>
            <a:gdLst/>
            <a:ahLst/>
            <a:cxnLst>
              <a:cxn ang="0">
                <a:pos x="516" y="1206"/>
              </a:cxn>
              <a:cxn ang="0">
                <a:pos x="484" y="1134"/>
              </a:cxn>
              <a:cxn ang="0">
                <a:pos x="453" y="1063"/>
              </a:cxn>
              <a:cxn ang="0">
                <a:pos x="423" y="991"/>
              </a:cxn>
              <a:cxn ang="0">
                <a:pos x="395" y="918"/>
              </a:cxn>
              <a:cxn ang="0">
                <a:pos x="368" y="844"/>
              </a:cxn>
              <a:cxn ang="0">
                <a:pos x="342" y="770"/>
              </a:cxn>
              <a:cxn ang="0">
                <a:pos x="317" y="695"/>
              </a:cxn>
              <a:cxn ang="0">
                <a:pos x="294" y="620"/>
              </a:cxn>
              <a:cxn ang="0">
                <a:pos x="272" y="544"/>
              </a:cxn>
              <a:cxn ang="0">
                <a:pos x="251" y="468"/>
              </a:cxn>
              <a:cxn ang="0">
                <a:pos x="231" y="390"/>
              </a:cxn>
              <a:cxn ang="0">
                <a:pos x="212" y="314"/>
              </a:cxn>
              <a:cxn ang="0">
                <a:pos x="196" y="236"/>
              </a:cxn>
              <a:cxn ang="0">
                <a:pos x="180" y="158"/>
              </a:cxn>
              <a:cxn ang="0">
                <a:pos x="166" y="79"/>
              </a:cxn>
              <a:cxn ang="0">
                <a:pos x="153" y="0"/>
              </a:cxn>
              <a:cxn ang="0">
                <a:pos x="0" y="23"/>
              </a:cxn>
              <a:cxn ang="0">
                <a:pos x="15" y="105"/>
              </a:cxn>
              <a:cxn ang="0">
                <a:pos x="29" y="186"/>
              </a:cxn>
              <a:cxn ang="0">
                <a:pos x="45" y="267"/>
              </a:cxn>
              <a:cxn ang="0">
                <a:pos x="63" y="347"/>
              </a:cxn>
              <a:cxn ang="0">
                <a:pos x="82" y="428"/>
              </a:cxn>
              <a:cxn ang="0">
                <a:pos x="102" y="507"/>
              </a:cxn>
              <a:cxn ang="0">
                <a:pos x="124" y="586"/>
              </a:cxn>
              <a:cxn ang="0">
                <a:pos x="147" y="664"/>
              </a:cxn>
              <a:cxn ang="0">
                <a:pos x="171" y="743"/>
              </a:cxn>
              <a:cxn ang="0">
                <a:pos x="197" y="819"/>
              </a:cxn>
              <a:cxn ang="0">
                <a:pos x="223" y="896"/>
              </a:cxn>
              <a:cxn ang="0">
                <a:pos x="252" y="972"/>
              </a:cxn>
              <a:cxn ang="0">
                <a:pos x="281" y="1047"/>
              </a:cxn>
              <a:cxn ang="0">
                <a:pos x="312" y="1122"/>
              </a:cxn>
              <a:cxn ang="0">
                <a:pos x="344" y="1196"/>
              </a:cxn>
              <a:cxn ang="0">
                <a:pos x="377" y="1269"/>
              </a:cxn>
              <a:cxn ang="0">
                <a:pos x="516" y="1206"/>
              </a:cxn>
            </a:cxnLst>
            <a:rect l="0" t="0" r="r" b="b"/>
            <a:pathLst>
              <a:path w="516" h="1269">
                <a:moveTo>
                  <a:pt x="516" y="1206"/>
                </a:moveTo>
                <a:lnTo>
                  <a:pt x="484" y="1134"/>
                </a:lnTo>
                <a:lnTo>
                  <a:pt x="453" y="1063"/>
                </a:lnTo>
                <a:lnTo>
                  <a:pt x="423" y="991"/>
                </a:lnTo>
                <a:lnTo>
                  <a:pt x="395" y="918"/>
                </a:lnTo>
                <a:lnTo>
                  <a:pt x="368" y="844"/>
                </a:lnTo>
                <a:lnTo>
                  <a:pt x="342" y="770"/>
                </a:lnTo>
                <a:lnTo>
                  <a:pt x="317" y="695"/>
                </a:lnTo>
                <a:lnTo>
                  <a:pt x="294" y="620"/>
                </a:lnTo>
                <a:lnTo>
                  <a:pt x="272" y="544"/>
                </a:lnTo>
                <a:lnTo>
                  <a:pt x="251" y="468"/>
                </a:lnTo>
                <a:lnTo>
                  <a:pt x="231" y="390"/>
                </a:lnTo>
                <a:lnTo>
                  <a:pt x="212" y="314"/>
                </a:lnTo>
                <a:lnTo>
                  <a:pt x="196" y="236"/>
                </a:lnTo>
                <a:lnTo>
                  <a:pt x="180" y="158"/>
                </a:lnTo>
                <a:lnTo>
                  <a:pt x="166" y="79"/>
                </a:lnTo>
                <a:lnTo>
                  <a:pt x="153" y="0"/>
                </a:lnTo>
                <a:lnTo>
                  <a:pt x="0" y="23"/>
                </a:lnTo>
                <a:lnTo>
                  <a:pt x="15" y="105"/>
                </a:lnTo>
                <a:lnTo>
                  <a:pt x="29" y="186"/>
                </a:lnTo>
                <a:lnTo>
                  <a:pt x="45" y="267"/>
                </a:lnTo>
                <a:lnTo>
                  <a:pt x="63" y="347"/>
                </a:lnTo>
                <a:lnTo>
                  <a:pt x="82" y="428"/>
                </a:lnTo>
                <a:lnTo>
                  <a:pt x="102" y="507"/>
                </a:lnTo>
                <a:lnTo>
                  <a:pt x="124" y="586"/>
                </a:lnTo>
                <a:lnTo>
                  <a:pt x="147" y="664"/>
                </a:lnTo>
                <a:lnTo>
                  <a:pt x="171" y="743"/>
                </a:lnTo>
                <a:lnTo>
                  <a:pt x="197" y="819"/>
                </a:lnTo>
                <a:lnTo>
                  <a:pt x="223" y="896"/>
                </a:lnTo>
                <a:lnTo>
                  <a:pt x="252" y="972"/>
                </a:lnTo>
                <a:lnTo>
                  <a:pt x="281" y="1047"/>
                </a:lnTo>
                <a:lnTo>
                  <a:pt x="312" y="1122"/>
                </a:lnTo>
                <a:lnTo>
                  <a:pt x="344" y="1196"/>
                </a:lnTo>
                <a:lnTo>
                  <a:pt x="377" y="1269"/>
                </a:lnTo>
                <a:lnTo>
                  <a:pt x="516" y="1206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3" name="Freeform 101"/>
          <p:cNvSpPr>
            <a:spLocks/>
          </p:cNvSpPr>
          <p:nvPr/>
        </p:nvSpPr>
        <p:spPr bwMode="auto">
          <a:xfrm>
            <a:off x="1885950" y="4154488"/>
            <a:ext cx="123825" cy="222250"/>
          </a:xfrm>
          <a:custGeom>
            <a:avLst/>
            <a:gdLst/>
            <a:ahLst/>
            <a:cxnLst>
              <a:cxn ang="0">
                <a:pos x="39" y="207"/>
              </a:cxn>
              <a:cxn ang="0">
                <a:pos x="35" y="236"/>
              </a:cxn>
              <a:cxn ang="0">
                <a:pos x="31" y="262"/>
              </a:cxn>
              <a:cxn ang="0">
                <a:pos x="26" y="287"/>
              </a:cxn>
              <a:cxn ang="0">
                <a:pos x="21" y="311"/>
              </a:cxn>
              <a:cxn ang="0">
                <a:pos x="16" y="334"/>
              </a:cxn>
              <a:cxn ang="0">
                <a:pos x="11" y="356"/>
              </a:cxn>
              <a:cxn ang="0">
                <a:pos x="5" y="379"/>
              </a:cxn>
              <a:cxn ang="0">
                <a:pos x="0" y="403"/>
              </a:cxn>
              <a:cxn ang="0">
                <a:pos x="229" y="367"/>
              </a:cxn>
              <a:cxn ang="0">
                <a:pos x="223" y="356"/>
              </a:cxn>
              <a:cxn ang="0">
                <a:pos x="214" y="342"/>
              </a:cxn>
              <a:cxn ang="0">
                <a:pos x="202" y="322"/>
              </a:cxn>
              <a:cxn ang="0">
                <a:pos x="190" y="300"/>
              </a:cxn>
              <a:cxn ang="0">
                <a:pos x="175" y="275"/>
              </a:cxn>
              <a:cxn ang="0">
                <a:pos x="161" y="248"/>
              </a:cxn>
              <a:cxn ang="0">
                <a:pos x="147" y="220"/>
              </a:cxn>
              <a:cxn ang="0">
                <a:pos x="133" y="193"/>
              </a:cxn>
              <a:cxn ang="0">
                <a:pos x="120" y="164"/>
              </a:cxn>
              <a:cxn ang="0">
                <a:pos x="107" y="137"/>
              </a:cxn>
              <a:cxn ang="0">
                <a:pos x="96" y="110"/>
              </a:cxn>
              <a:cxn ang="0">
                <a:pos x="85" y="85"/>
              </a:cxn>
              <a:cxn ang="0">
                <a:pos x="76" y="60"/>
              </a:cxn>
              <a:cxn ang="0">
                <a:pos x="67" y="38"/>
              </a:cxn>
              <a:cxn ang="0">
                <a:pos x="60" y="17"/>
              </a:cxn>
              <a:cxn ang="0">
                <a:pos x="55" y="0"/>
              </a:cxn>
              <a:cxn ang="0">
                <a:pos x="55" y="18"/>
              </a:cxn>
              <a:cxn ang="0">
                <a:pos x="55" y="41"/>
              </a:cxn>
              <a:cxn ang="0">
                <a:pos x="54" y="64"/>
              </a:cxn>
              <a:cxn ang="0">
                <a:pos x="52" y="90"/>
              </a:cxn>
              <a:cxn ang="0">
                <a:pos x="49" y="118"/>
              </a:cxn>
              <a:cxn ang="0">
                <a:pos x="47" y="147"/>
              </a:cxn>
              <a:cxn ang="0">
                <a:pos x="43" y="176"/>
              </a:cxn>
              <a:cxn ang="0">
                <a:pos x="39" y="207"/>
              </a:cxn>
            </a:cxnLst>
            <a:rect l="0" t="0" r="r" b="b"/>
            <a:pathLst>
              <a:path w="229" h="403">
                <a:moveTo>
                  <a:pt x="39" y="207"/>
                </a:moveTo>
                <a:lnTo>
                  <a:pt x="35" y="236"/>
                </a:lnTo>
                <a:lnTo>
                  <a:pt x="31" y="262"/>
                </a:lnTo>
                <a:lnTo>
                  <a:pt x="26" y="287"/>
                </a:lnTo>
                <a:lnTo>
                  <a:pt x="21" y="311"/>
                </a:lnTo>
                <a:lnTo>
                  <a:pt x="16" y="334"/>
                </a:lnTo>
                <a:lnTo>
                  <a:pt x="11" y="356"/>
                </a:lnTo>
                <a:lnTo>
                  <a:pt x="5" y="379"/>
                </a:lnTo>
                <a:lnTo>
                  <a:pt x="0" y="403"/>
                </a:lnTo>
                <a:lnTo>
                  <a:pt x="229" y="367"/>
                </a:lnTo>
                <a:lnTo>
                  <a:pt x="223" y="356"/>
                </a:lnTo>
                <a:lnTo>
                  <a:pt x="214" y="342"/>
                </a:lnTo>
                <a:lnTo>
                  <a:pt x="202" y="322"/>
                </a:lnTo>
                <a:lnTo>
                  <a:pt x="190" y="300"/>
                </a:lnTo>
                <a:lnTo>
                  <a:pt x="175" y="275"/>
                </a:lnTo>
                <a:lnTo>
                  <a:pt x="161" y="248"/>
                </a:lnTo>
                <a:lnTo>
                  <a:pt x="147" y="220"/>
                </a:lnTo>
                <a:lnTo>
                  <a:pt x="133" y="193"/>
                </a:lnTo>
                <a:lnTo>
                  <a:pt x="120" y="164"/>
                </a:lnTo>
                <a:lnTo>
                  <a:pt x="107" y="137"/>
                </a:lnTo>
                <a:lnTo>
                  <a:pt x="96" y="110"/>
                </a:lnTo>
                <a:lnTo>
                  <a:pt x="85" y="85"/>
                </a:lnTo>
                <a:lnTo>
                  <a:pt x="76" y="60"/>
                </a:lnTo>
                <a:lnTo>
                  <a:pt x="67" y="38"/>
                </a:lnTo>
                <a:lnTo>
                  <a:pt x="60" y="17"/>
                </a:lnTo>
                <a:lnTo>
                  <a:pt x="55" y="0"/>
                </a:lnTo>
                <a:lnTo>
                  <a:pt x="55" y="18"/>
                </a:lnTo>
                <a:lnTo>
                  <a:pt x="55" y="41"/>
                </a:lnTo>
                <a:lnTo>
                  <a:pt x="54" y="64"/>
                </a:lnTo>
                <a:lnTo>
                  <a:pt x="52" y="90"/>
                </a:lnTo>
                <a:lnTo>
                  <a:pt x="49" y="118"/>
                </a:lnTo>
                <a:lnTo>
                  <a:pt x="47" y="147"/>
                </a:lnTo>
                <a:lnTo>
                  <a:pt x="43" y="176"/>
                </a:lnTo>
                <a:lnTo>
                  <a:pt x="39" y="207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4" name="Freeform 102"/>
          <p:cNvSpPr>
            <a:spLocks/>
          </p:cNvSpPr>
          <p:nvPr/>
        </p:nvSpPr>
        <p:spPr bwMode="auto">
          <a:xfrm>
            <a:off x="2447925" y="5532438"/>
            <a:ext cx="1992313" cy="1020762"/>
          </a:xfrm>
          <a:custGeom>
            <a:avLst/>
            <a:gdLst/>
            <a:ahLst/>
            <a:cxnLst>
              <a:cxn ang="0">
                <a:pos x="3555" y="1694"/>
              </a:cxn>
              <a:cxn ang="0">
                <a:pos x="3355" y="1683"/>
              </a:cxn>
              <a:cxn ang="0">
                <a:pos x="3157" y="1665"/>
              </a:cxn>
              <a:cxn ang="0">
                <a:pos x="2962" y="1638"/>
              </a:cxn>
              <a:cxn ang="0">
                <a:pos x="2770" y="1603"/>
              </a:cxn>
              <a:cxn ang="0">
                <a:pos x="2580" y="1561"/>
              </a:cxn>
              <a:cxn ang="0">
                <a:pos x="2393" y="1510"/>
              </a:cxn>
              <a:cxn ang="0">
                <a:pos x="2210" y="1453"/>
              </a:cxn>
              <a:cxn ang="0">
                <a:pos x="2030" y="1388"/>
              </a:cxn>
              <a:cxn ang="0">
                <a:pos x="1854" y="1315"/>
              </a:cxn>
              <a:cxn ang="0">
                <a:pos x="1681" y="1235"/>
              </a:cxn>
              <a:cxn ang="0">
                <a:pos x="1512" y="1149"/>
              </a:cxn>
              <a:cxn ang="0">
                <a:pos x="1347" y="1057"/>
              </a:cxn>
              <a:cxn ang="0">
                <a:pos x="1187" y="957"/>
              </a:cxn>
              <a:cxn ang="0">
                <a:pos x="1031" y="852"/>
              </a:cxn>
              <a:cxn ang="0">
                <a:pos x="880" y="741"/>
              </a:cxn>
              <a:cxn ang="0">
                <a:pos x="733" y="623"/>
              </a:cxn>
              <a:cxn ang="0">
                <a:pos x="592" y="499"/>
              </a:cxn>
              <a:cxn ang="0">
                <a:pos x="455" y="370"/>
              </a:cxn>
              <a:cxn ang="0">
                <a:pos x="325" y="237"/>
              </a:cxn>
              <a:cxn ang="0">
                <a:pos x="199" y="96"/>
              </a:cxn>
              <a:cxn ang="0">
                <a:pos x="0" y="97"/>
              </a:cxn>
              <a:cxn ang="0">
                <a:pos x="126" y="245"/>
              </a:cxn>
              <a:cxn ang="0">
                <a:pos x="257" y="388"/>
              </a:cxn>
              <a:cxn ang="0">
                <a:pos x="394" y="525"/>
              </a:cxn>
              <a:cxn ang="0">
                <a:pos x="537" y="656"/>
              </a:cxn>
              <a:cxn ang="0">
                <a:pos x="685" y="782"/>
              </a:cxn>
              <a:cxn ang="0">
                <a:pos x="838" y="901"/>
              </a:cxn>
              <a:cxn ang="0">
                <a:pos x="996" y="1014"/>
              </a:cxn>
              <a:cxn ang="0">
                <a:pos x="1158" y="1121"/>
              </a:cxn>
              <a:cxn ang="0">
                <a:pos x="1326" y="1221"/>
              </a:cxn>
              <a:cxn ang="0">
                <a:pos x="1497" y="1315"/>
              </a:cxn>
              <a:cxn ang="0">
                <a:pos x="1673" y="1402"/>
              </a:cxn>
              <a:cxn ang="0">
                <a:pos x="1853" y="1482"/>
              </a:cxn>
              <a:cxn ang="0">
                <a:pos x="2036" y="1553"/>
              </a:cxn>
              <a:cxn ang="0">
                <a:pos x="2224" y="1619"/>
              </a:cxn>
              <a:cxn ang="0">
                <a:pos x="2414" y="1676"/>
              </a:cxn>
              <a:cxn ang="0">
                <a:pos x="2608" y="1726"/>
              </a:cxn>
              <a:cxn ang="0">
                <a:pos x="2805" y="1766"/>
              </a:cxn>
              <a:cxn ang="0">
                <a:pos x="3005" y="1800"/>
              </a:cxn>
              <a:cxn ang="0">
                <a:pos x="3208" y="1824"/>
              </a:cxn>
              <a:cxn ang="0">
                <a:pos x="3412" y="1840"/>
              </a:cxn>
              <a:cxn ang="0">
                <a:pos x="3620" y="1848"/>
              </a:cxn>
            </a:cxnLst>
            <a:rect l="0" t="0" r="r" b="b"/>
            <a:pathLst>
              <a:path w="3689" h="1848">
                <a:moveTo>
                  <a:pt x="3689" y="1695"/>
                </a:moveTo>
                <a:lnTo>
                  <a:pt x="3622" y="1695"/>
                </a:lnTo>
                <a:lnTo>
                  <a:pt x="3555" y="1694"/>
                </a:lnTo>
                <a:lnTo>
                  <a:pt x="3487" y="1690"/>
                </a:lnTo>
                <a:lnTo>
                  <a:pt x="3421" y="1687"/>
                </a:lnTo>
                <a:lnTo>
                  <a:pt x="3355" y="1683"/>
                </a:lnTo>
                <a:lnTo>
                  <a:pt x="3289" y="1678"/>
                </a:lnTo>
                <a:lnTo>
                  <a:pt x="3222" y="1672"/>
                </a:lnTo>
                <a:lnTo>
                  <a:pt x="3157" y="1665"/>
                </a:lnTo>
                <a:lnTo>
                  <a:pt x="3092" y="1657"/>
                </a:lnTo>
                <a:lnTo>
                  <a:pt x="3027" y="1647"/>
                </a:lnTo>
                <a:lnTo>
                  <a:pt x="2962" y="1638"/>
                </a:lnTo>
                <a:lnTo>
                  <a:pt x="2898" y="1627"/>
                </a:lnTo>
                <a:lnTo>
                  <a:pt x="2834" y="1616"/>
                </a:lnTo>
                <a:lnTo>
                  <a:pt x="2770" y="1603"/>
                </a:lnTo>
                <a:lnTo>
                  <a:pt x="2705" y="1590"/>
                </a:lnTo>
                <a:lnTo>
                  <a:pt x="2643" y="1575"/>
                </a:lnTo>
                <a:lnTo>
                  <a:pt x="2580" y="1561"/>
                </a:lnTo>
                <a:lnTo>
                  <a:pt x="2517" y="1545"/>
                </a:lnTo>
                <a:lnTo>
                  <a:pt x="2455" y="1528"/>
                </a:lnTo>
                <a:lnTo>
                  <a:pt x="2393" y="1510"/>
                </a:lnTo>
                <a:lnTo>
                  <a:pt x="2332" y="1492"/>
                </a:lnTo>
                <a:lnTo>
                  <a:pt x="2270" y="1473"/>
                </a:lnTo>
                <a:lnTo>
                  <a:pt x="2210" y="1453"/>
                </a:lnTo>
                <a:lnTo>
                  <a:pt x="2149" y="1432"/>
                </a:lnTo>
                <a:lnTo>
                  <a:pt x="2089" y="1410"/>
                </a:lnTo>
                <a:lnTo>
                  <a:pt x="2030" y="1388"/>
                </a:lnTo>
                <a:lnTo>
                  <a:pt x="1971" y="1365"/>
                </a:lnTo>
                <a:lnTo>
                  <a:pt x="1912" y="1340"/>
                </a:lnTo>
                <a:lnTo>
                  <a:pt x="1854" y="1315"/>
                </a:lnTo>
                <a:lnTo>
                  <a:pt x="1796" y="1290"/>
                </a:lnTo>
                <a:lnTo>
                  <a:pt x="1738" y="1263"/>
                </a:lnTo>
                <a:lnTo>
                  <a:pt x="1681" y="1235"/>
                </a:lnTo>
                <a:lnTo>
                  <a:pt x="1624" y="1208"/>
                </a:lnTo>
                <a:lnTo>
                  <a:pt x="1568" y="1179"/>
                </a:lnTo>
                <a:lnTo>
                  <a:pt x="1512" y="1149"/>
                </a:lnTo>
                <a:lnTo>
                  <a:pt x="1457" y="1120"/>
                </a:lnTo>
                <a:lnTo>
                  <a:pt x="1402" y="1089"/>
                </a:lnTo>
                <a:lnTo>
                  <a:pt x="1347" y="1057"/>
                </a:lnTo>
                <a:lnTo>
                  <a:pt x="1293" y="1025"/>
                </a:lnTo>
                <a:lnTo>
                  <a:pt x="1240" y="992"/>
                </a:lnTo>
                <a:lnTo>
                  <a:pt x="1187" y="957"/>
                </a:lnTo>
                <a:lnTo>
                  <a:pt x="1135" y="923"/>
                </a:lnTo>
                <a:lnTo>
                  <a:pt x="1082" y="888"/>
                </a:lnTo>
                <a:lnTo>
                  <a:pt x="1031" y="852"/>
                </a:lnTo>
                <a:lnTo>
                  <a:pt x="981" y="816"/>
                </a:lnTo>
                <a:lnTo>
                  <a:pt x="930" y="779"/>
                </a:lnTo>
                <a:lnTo>
                  <a:pt x="880" y="741"/>
                </a:lnTo>
                <a:lnTo>
                  <a:pt x="830" y="702"/>
                </a:lnTo>
                <a:lnTo>
                  <a:pt x="782" y="663"/>
                </a:lnTo>
                <a:lnTo>
                  <a:pt x="733" y="623"/>
                </a:lnTo>
                <a:lnTo>
                  <a:pt x="686" y="582"/>
                </a:lnTo>
                <a:lnTo>
                  <a:pt x="638" y="541"/>
                </a:lnTo>
                <a:lnTo>
                  <a:pt x="592" y="499"/>
                </a:lnTo>
                <a:lnTo>
                  <a:pt x="546" y="457"/>
                </a:lnTo>
                <a:lnTo>
                  <a:pt x="500" y="414"/>
                </a:lnTo>
                <a:lnTo>
                  <a:pt x="455" y="370"/>
                </a:lnTo>
                <a:lnTo>
                  <a:pt x="412" y="326"/>
                </a:lnTo>
                <a:lnTo>
                  <a:pt x="368" y="282"/>
                </a:lnTo>
                <a:lnTo>
                  <a:pt x="325" y="237"/>
                </a:lnTo>
                <a:lnTo>
                  <a:pt x="283" y="190"/>
                </a:lnTo>
                <a:lnTo>
                  <a:pt x="241" y="144"/>
                </a:lnTo>
                <a:lnTo>
                  <a:pt x="199" y="96"/>
                </a:lnTo>
                <a:lnTo>
                  <a:pt x="159" y="49"/>
                </a:lnTo>
                <a:lnTo>
                  <a:pt x="118" y="0"/>
                </a:lnTo>
                <a:lnTo>
                  <a:pt x="0" y="97"/>
                </a:lnTo>
                <a:lnTo>
                  <a:pt x="41" y="147"/>
                </a:lnTo>
                <a:lnTo>
                  <a:pt x="83" y="197"/>
                </a:lnTo>
                <a:lnTo>
                  <a:pt x="126" y="245"/>
                </a:lnTo>
                <a:lnTo>
                  <a:pt x="169" y="293"/>
                </a:lnTo>
                <a:lnTo>
                  <a:pt x="213" y="340"/>
                </a:lnTo>
                <a:lnTo>
                  <a:pt x="257" y="388"/>
                </a:lnTo>
                <a:lnTo>
                  <a:pt x="303" y="434"/>
                </a:lnTo>
                <a:lnTo>
                  <a:pt x="348" y="479"/>
                </a:lnTo>
                <a:lnTo>
                  <a:pt x="394" y="525"/>
                </a:lnTo>
                <a:lnTo>
                  <a:pt x="442" y="569"/>
                </a:lnTo>
                <a:lnTo>
                  <a:pt x="489" y="613"/>
                </a:lnTo>
                <a:lnTo>
                  <a:pt x="537" y="656"/>
                </a:lnTo>
                <a:lnTo>
                  <a:pt x="586" y="699"/>
                </a:lnTo>
                <a:lnTo>
                  <a:pt x="635" y="740"/>
                </a:lnTo>
                <a:lnTo>
                  <a:pt x="685" y="782"/>
                </a:lnTo>
                <a:lnTo>
                  <a:pt x="736" y="822"/>
                </a:lnTo>
                <a:lnTo>
                  <a:pt x="786" y="861"/>
                </a:lnTo>
                <a:lnTo>
                  <a:pt x="838" y="901"/>
                </a:lnTo>
                <a:lnTo>
                  <a:pt x="890" y="940"/>
                </a:lnTo>
                <a:lnTo>
                  <a:pt x="943" y="977"/>
                </a:lnTo>
                <a:lnTo>
                  <a:pt x="996" y="1014"/>
                </a:lnTo>
                <a:lnTo>
                  <a:pt x="1049" y="1050"/>
                </a:lnTo>
                <a:lnTo>
                  <a:pt x="1104" y="1086"/>
                </a:lnTo>
                <a:lnTo>
                  <a:pt x="1158" y="1121"/>
                </a:lnTo>
                <a:lnTo>
                  <a:pt x="1214" y="1155"/>
                </a:lnTo>
                <a:lnTo>
                  <a:pt x="1270" y="1189"/>
                </a:lnTo>
                <a:lnTo>
                  <a:pt x="1326" y="1221"/>
                </a:lnTo>
                <a:lnTo>
                  <a:pt x="1383" y="1253"/>
                </a:lnTo>
                <a:lnTo>
                  <a:pt x="1440" y="1284"/>
                </a:lnTo>
                <a:lnTo>
                  <a:pt x="1497" y="1315"/>
                </a:lnTo>
                <a:lnTo>
                  <a:pt x="1556" y="1345"/>
                </a:lnTo>
                <a:lnTo>
                  <a:pt x="1614" y="1373"/>
                </a:lnTo>
                <a:lnTo>
                  <a:pt x="1673" y="1402"/>
                </a:lnTo>
                <a:lnTo>
                  <a:pt x="1733" y="1429"/>
                </a:lnTo>
                <a:lnTo>
                  <a:pt x="1792" y="1455"/>
                </a:lnTo>
                <a:lnTo>
                  <a:pt x="1853" y="1482"/>
                </a:lnTo>
                <a:lnTo>
                  <a:pt x="1914" y="1506"/>
                </a:lnTo>
                <a:lnTo>
                  <a:pt x="1974" y="1530"/>
                </a:lnTo>
                <a:lnTo>
                  <a:pt x="2036" y="1553"/>
                </a:lnTo>
                <a:lnTo>
                  <a:pt x="2098" y="1577"/>
                </a:lnTo>
                <a:lnTo>
                  <a:pt x="2161" y="1598"/>
                </a:lnTo>
                <a:lnTo>
                  <a:pt x="2224" y="1619"/>
                </a:lnTo>
                <a:lnTo>
                  <a:pt x="2287" y="1638"/>
                </a:lnTo>
                <a:lnTo>
                  <a:pt x="2350" y="1657"/>
                </a:lnTo>
                <a:lnTo>
                  <a:pt x="2414" y="1676"/>
                </a:lnTo>
                <a:lnTo>
                  <a:pt x="2479" y="1692"/>
                </a:lnTo>
                <a:lnTo>
                  <a:pt x="2543" y="1709"/>
                </a:lnTo>
                <a:lnTo>
                  <a:pt x="2608" y="1726"/>
                </a:lnTo>
                <a:lnTo>
                  <a:pt x="2673" y="1740"/>
                </a:lnTo>
                <a:lnTo>
                  <a:pt x="2740" y="1753"/>
                </a:lnTo>
                <a:lnTo>
                  <a:pt x="2805" y="1766"/>
                </a:lnTo>
                <a:lnTo>
                  <a:pt x="2871" y="1779"/>
                </a:lnTo>
                <a:lnTo>
                  <a:pt x="2937" y="1790"/>
                </a:lnTo>
                <a:lnTo>
                  <a:pt x="3005" y="1800"/>
                </a:lnTo>
                <a:lnTo>
                  <a:pt x="3072" y="1808"/>
                </a:lnTo>
                <a:lnTo>
                  <a:pt x="3139" y="1817"/>
                </a:lnTo>
                <a:lnTo>
                  <a:pt x="3208" y="1824"/>
                </a:lnTo>
                <a:lnTo>
                  <a:pt x="3275" y="1830"/>
                </a:lnTo>
                <a:lnTo>
                  <a:pt x="3344" y="1836"/>
                </a:lnTo>
                <a:lnTo>
                  <a:pt x="3412" y="1840"/>
                </a:lnTo>
                <a:lnTo>
                  <a:pt x="3481" y="1844"/>
                </a:lnTo>
                <a:lnTo>
                  <a:pt x="3550" y="1846"/>
                </a:lnTo>
                <a:lnTo>
                  <a:pt x="3620" y="1848"/>
                </a:lnTo>
                <a:lnTo>
                  <a:pt x="3689" y="1848"/>
                </a:lnTo>
                <a:lnTo>
                  <a:pt x="3689" y="1695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5" name="Freeform 103"/>
          <p:cNvSpPr>
            <a:spLocks/>
          </p:cNvSpPr>
          <p:nvPr/>
        </p:nvSpPr>
        <p:spPr bwMode="auto">
          <a:xfrm>
            <a:off x="4440238" y="3925888"/>
            <a:ext cx="2570162" cy="2627312"/>
          </a:xfrm>
          <a:custGeom>
            <a:avLst/>
            <a:gdLst/>
            <a:ahLst/>
            <a:cxnLst>
              <a:cxn ang="0">
                <a:pos x="4603" y="238"/>
              </a:cxn>
              <a:cxn ang="0">
                <a:pos x="4579" y="529"/>
              </a:cxn>
              <a:cxn ang="0">
                <a:pos x="4537" y="816"/>
              </a:cxn>
              <a:cxn ang="0">
                <a:pos x="4477" y="1096"/>
              </a:cxn>
              <a:cxn ang="0">
                <a:pos x="4402" y="1370"/>
              </a:cxn>
              <a:cxn ang="0">
                <a:pos x="4309" y="1637"/>
              </a:cxn>
              <a:cxn ang="0">
                <a:pos x="4201" y="1897"/>
              </a:cxn>
              <a:cxn ang="0">
                <a:pos x="4078" y="2147"/>
              </a:cxn>
              <a:cxn ang="0">
                <a:pos x="3941" y="2389"/>
              </a:cxn>
              <a:cxn ang="0">
                <a:pos x="3790" y="2622"/>
              </a:cxn>
              <a:cxn ang="0">
                <a:pos x="3626" y="2844"/>
              </a:cxn>
              <a:cxn ang="0">
                <a:pos x="3449" y="3057"/>
              </a:cxn>
              <a:cxn ang="0">
                <a:pos x="3259" y="3258"/>
              </a:cxn>
              <a:cxn ang="0">
                <a:pos x="3058" y="3448"/>
              </a:cxn>
              <a:cxn ang="0">
                <a:pos x="2845" y="3624"/>
              </a:cxn>
              <a:cxn ang="0">
                <a:pos x="2623" y="3789"/>
              </a:cxn>
              <a:cxn ang="0">
                <a:pos x="2390" y="3940"/>
              </a:cxn>
              <a:cxn ang="0">
                <a:pos x="2148" y="4078"/>
              </a:cxn>
              <a:cxn ang="0">
                <a:pos x="1896" y="4200"/>
              </a:cxn>
              <a:cxn ang="0">
                <a:pos x="1638" y="4308"/>
              </a:cxn>
              <a:cxn ang="0">
                <a:pos x="1371" y="4400"/>
              </a:cxn>
              <a:cxn ang="0">
                <a:pos x="1097" y="4476"/>
              </a:cxn>
              <a:cxn ang="0">
                <a:pos x="816" y="4535"/>
              </a:cxn>
              <a:cxn ang="0">
                <a:pos x="529" y="4577"/>
              </a:cxn>
              <a:cxn ang="0">
                <a:pos x="238" y="4601"/>
              </a:cxn>
              <a:cxn ang="0">
                <a:pos x="0" y="4760"/>
              </a:cxn>
              <a:cxn ang="0">
                <a:pos x="306" y="4750"/>
              </a:cxn>
              <a:cxn ang="0">
                <a:pos x="607" y="4721"/>
              </a:cxn>
              <a:cxn ang="0">
                <a:pos x="901" y="4675"/>
              </a:cxn>
              <a:cxn ang="0">
                <a:pos x="1190" y="4610"/>
              </a:cxn>
              <a:cxn ang="0">
                <a:pos x="1472" y="4528"/>
              </a:cxn>
              <a:cxn ang="0">
                <a:pos x="1746" y="4430"/>
              </a:cxn>
              <a:cxn ang="0">
                <a:pos x="2012" y="4315"/>
              </a:cxn>
              <a:cxn ang="0">
                <a:pos x="2270" y="4186"/>
              </a:cxn>
              <a:cxn ang="0">
                <a:pos x="2518" y="4042"/>
              </a:cxn>
              <a:cxn ang="0">
                <a:pos x="2757" y="3883"/>
              </a:cxn>
              <a:cxn ang="0">
                <a:pos x="2985" y="3709"/>
              </a:cxn>
              <a:cxn ang="0">
                <a:pos x="3202" y="3524"/>
              </a:cxn>
              <a:cxn ang="0">
                <a:pos x="3407" y="3325"/>
              </a:cxn>
              <a:cxn ang="0">
                <a:pos x="3600" y="3115"/>
              </a:cxn>
              <a:cxn ang="0">
                <a:pos x="3781" y="2894"/>
              </a:cxn>
              <a:cxn ang="0">
                <a:pos x="3949" y="2662"/>
              </a:cxn>
              <a:cxn ang="0">
                <a:pos x="4102" y="2419"/>
              </a:cxn>
              <a:cxn ang="0">
                <a:pos x="4241" y="2167"/>
              </a:cxn>
              <a:cxn ang="0">
                <a:pos x="4364" y="1907"/>
              </a:cxn>
              <a:cxn ang="0">
                <a:pos x="4473" y="1637"/>
              </a:cxn>
              <a:cxn ang="0">
                <a:pos x="4565" y="1359"/>
              </a:cxn>
              <a:cxn ang="0">
                <a:pos x="4640" y="1076"/>
              </a:cxn>
              <a:cxn ang="0">
                <a:pos x="4698" y="784"/>
              </a:cxn>
              <a:cxn ang="0">
                <a:pos x="4738" y="487"/>
              </a:cxn>
              <a:cxn ang="0">
                <a:pos x="4759" y="184"/>
              </a:cxn>
            </a:cxnLst>
            <a:rect l="0" t="0" r="r" b="b"/>
            <a:pathLst>
              <a:path w="4762" h="4760">
                <a:moveTo>
                  <a:pt x="4608" y="0"/>
                </a:moveTo>
                <a:lnTo>
                  <a:pt x="4608" y="60"/>
                </a:lnTo>
                <a:lnTo>
                  <a:pt x="4607" y="120"/>
                </a:lnTo>
                <a:lnTo>
                  <a:pt x="4605" y="179"/>
                </a:lnTo>
                <a:lnTo>
                  <a:pt x="4603" y="238"/>
                </a:lnTo>
                <a:lnTo>
                  <a:pt x="4600" y="296"/>
                </a:lnTo>
                <a:lnTo>
                  <a:pt x="4595" y="355"/>
                </a:lnTo>
                <a:lnTo>
                  <a:pt x="4590" y="413"/>
                </a:lnTo>
                <a:lnTo>
                  <a:pt x="4585" y="472"/>
                </a:lnTo>
                <a:lnTo>
                  <a:pt x="4579" y="529"/>
                </a:lnTo>
                <a:lnTo>
                  <a:pt x="4572" y="588"/>
                </a:lnTo>
                <a:lnTo>
                  <a:pt x="4564" y="645"/>
                </a:lnTo>
                <a:lnTo>
                  <a:pt x="4555" y="702"/>
                </a:lnTo>
                <a:lnTo>
                  <a:pt x="4547" y="760"/>
                </a:lnTo>
                <a:lnTo>
                  <a:pt x="4537" y="816"/>
                </a:lnTo>
                <a:lnTo>
                  <a:pt x="4526" y="872"/>
                </a:lnTo>
                <a:lnTo>
                  <a:pt x="4515" y="929"/>
                </a:lnTo>
                <a:lnTo>
                  <a:pt x="4504" y="985"/>
                </a:lnTo>
                <a:lnTo>
                  <a:pt x="4490" y="1041"/>
                </a:lnTo>
                <a:lnTo>
                  <a:pt x="4477" y="1096"/>
                </a:lnTo>
                <a:lnTo>
                  <a:pt x="4464" y="1152"/>
                </a:lnTo>
                <a:lnTo>
                  <a:pt x="4449" y="1207"/>
                </a:lnTo>
                <a:lnTo>
                  <a:pt x="4434" y="1262"/>
                </a:lnTo>
                <a:lnTo>
                  <a:pt x="4417" y="1316"/>
                </a:lnTo>
                <a:lnTo>
                  <a:pt x="4402" y="1370"/>
                </a:lnTo>
                <a:lnTo>
                  <a:pt x="4384" y="1424"/>
                </a:lnTo>
                <a:lnTo>
                  <a:pt x="4367" y="1477"/>
                </a:lnTo>
                <a:lnTo>
                  <a:pt x="4348" y="1531"/>
                </a:lnTo>
                <a:lnTo>
                  <a:pt x="4329" y="1584"/>
                </a:lnTo>
                <a:lnTo>
                  <a:pt x="4309" y="1637"/>
                </a:lnTo>
                <a:lnTo>
                  <a:pt x="4289" y="1689"/>
                </a:lnTo>
                <a:lnTo>
                  <a:pt x="4268" y="1742"/>
                </a:lnTo>
                <a:lnTo>
                  <a:pt x="4246" y="1794"/>
                </a:lnTo>
                <a:lnTo>
                  <a:pt x="4224" y="1845"/>
                </a:lnTo>
                <a:lnTo>
                  <a:pt x="4201" y="1897"/>
                </a:lnTo>
                <a:lnTo>
                  <a:pt x="4178" y="1948"/>
                </a:lnTo>
                <a:lnTo>
                  <a:pt x="4155" y="1997"/>
                </a:lnTo>
                <a:lnTo>
                  <a:pt x="4129" y="2048"/>
                </a:lnTo>
                <a:lnTo>
                  <a:pt x="4105" y="2098"/>
                </a:lnTo>
                <a:lnTo>
                  <a:pt x="4078" y="2147"/>
                </a:lnTo>
                <a:lnTo>
                  <a:pt x="4053" y="2196"/>
                </a:lnTo>
                <a:lnTo>
                  <a:pt x="4025" y="2246"/>
                </a:lnTo>
                <a:lnTo>
                  <a:pt x="3998" y="2293"/>
                </a:lnTo>
                <a:lnTo>
                  <a:pt x="3970" y="2342"/>
                </a:lnTo>
                <a:lnTo>
                  <a:pt x="3941" y="2389"/>
                </a:lnTo>
                <a:lnTo>
                  <a:pt x="3913" y="2437"/>
                </a:lnTo>
                <a:lnTo>
                  <a:pt x="3883" y="2483"/>
                </a:lnTo>
                <a:lnTo>
                  <a:pt x="3852" y="2530"/>
                </a:lnTo>
                <a:lnTo>
                  <a:pt x="3821" y="2576"/>
                </a:lnTo>
                <a:lnTo>
                  <a:pt x="3790" y="2622"/>
                </a:lnTo>
                <a:lnTo>
                  <a:pt x="3758" y="2667"/>
                </a:lnTo>
                <a:lnTo>
                  <a:pt x="3726" y="2713"/>
                </a:lnTo>
                <a:lnTo>
                  <a:pt x="3693" y="2757"/>
                </a:lnTo>
                <a:lnTo>
                  <a:pt x="3660" y="2801"/>
                </a:lnTo>
                <a:lnTo>
                  <a:pt x="3626" y="2844"/>
                </a:lnTo>
                <a:lnTo>
                  <a:pt x="3591" y="2888"/>
                </a:lnTo>
                <a:lnTo>
                  <a:pt x="3556" y="2931"/>
                </a:lnTo>
                <a:lnTo>
                  <a:pt x="3521" y="2973"/>
                </a:lnTo>
                <a:lnTo>
                  <a:pt x="3485" y="3015"/>
                </a:lnTo>
                <a:lnTo>
                  <a:pt x="3449" y="3057"/>
                </a:lnTo>
                <a:lnTo>
                  <a:pt x="3411" y="3098"/>
                </a:lnTo>
                <a:lnTo>
                  <a:pt x="3374" y="3139"/>
                </a:lnTo>
                <a:lnTo>
                  <a:pt x="3336" y="3178"/>
                </a:lnTo>
                <a:lnTo>
                  <a:pt x="3298" y="3219"/>
                </a:lnTo>
                <a:lnTo>
                  <a:pt x="3259" y="3258"/>
                </a:lnTo>
                <a:lnTo>
                  <a:pt x="3219" y="3296"/>
                </a:lnTo>
                <a:lnTo>
                  <a:pt x="3180" y="3335"/>
                </a:lnTo>
                <a:lnTo>
                  <a:pt x="3140" y="3373"/>
                </a:lnTo>
                <a:lnTo>
                  <a:pt x="3099" y="3410"/>
                </a:lnTo>
                <a:lnTo>
                  <a:pt x="3058" y="3448"/>
                </a:lnTo>
                <a:lnTo>
                  <a:pt x="3016" y="3484"/>
                </a:lnTo>
                <a:lnTo>
                  <a:pt x="2974" y="3519"/>
                </a:lnTo>
                <a:lnTo>
                  <a:pt x="2932" y="3555"/>
                </a:lnTo>
                <a:lnTo>
                  <a:pt x="2889" y="3590"/>
                </a:lnTo>
                <a:lnTo>
                  <a:pt x="2845" y="3624"/>
                </a:lnTo>
                <a:lnTo>
                  <a:pt x="2802" y="3658"/>
                </a:lnTo>
                <a:lnTo>
                  <a:pt x="2758" y="3692"/>
                </a:lnTo>
                <a:lnTo>
                  <a:pt x="2714" y="3725"/>
                </a:lnTo>
                <a:lnTo>
                  <a:pt x="2668" y="3757"/>
                </a:lnTo>
                <a:lnTo>
                  <a:pt x="2623" y="3789"/>
                </a:lnTo>
                <a:lnTo>
                  <a:pt x="2577" y="3821"/>
                </a:lnTo>
                <a:lnTo>
                  <a:pt x="2530" y="3852"/>
                </a:lnTo>
                <a:lnTo>
                  <a:pt x="2484" y="3881"/>
                </a:lnTo>
                <a:lnTo>
                  <a:pt x="2437" y="3911"/>
                </a:lnTo>
                <a:lnTo>
                  <a:pt x="2390" y="3940"/>
                </a:lnTo>
                <a:lnTo>
                  <a:pt x="2342" y="3969"/>
                </a:lnTo>
                <a:lnTo>
                  <a:pt x="2294" y="3997"/>
                </a:lnTo>
                <a:lnTo>
                  <a:pt x="2245" y="4024"/>
                </a:lnTo>
                <a:lnTo>
                  <a:pt x="2197" y="4051"/>
                </a:lnTo>
                <a:lnTo>
                  <a:pt x="2148" y="4078"/>
                </a:lnTo>
                <a:lnTo>
                  <a:pt x="2098" y="4103"/>
                </a:lnTo>
                <a:lnTo>
                  <a:pt x="2049" y="4129"/>
                </a:lnTo>
                <a:lnTo>
                  <a:pt x="1998" y="4153"/>
                </a:lnTo>
                <a:lnTo>
                  <a:pt x="1947" y="4177"/>
                </a:lnTo>
                <a:lnTo>
                  <a:pt x="1896" y="4200"/>
                </a:lnTo>
                <a:lnTo>
                  <a:pt x="1846" y="4223"/>
                </a:lnTo>
                <a:lnTo>
                  <a:pt x="1794" y="4245"/>
                </a:lnTo>
                <a:lnTo>
                  <a:pt x="1743" y="4267"/>
                </a:lnTo>
                <a:lnTo>
                  <a:pt x="1690" y="4288"/>
                </a:lnTo>
                <a:lnTo>
                  <a:pt x="1638" y="4308"/>
                </a:lnTo>
                <a:lnTo>
                  <a:pt x="1585" y="4327"/>
                </a:lnTo>
                <a:lnTo>
                  <a:pt x="1532" y="4346"/>
                </a:lnTo>
                <a:lnTo>
                  <a:pt x="1478" y="4365"/>
                </a:lnTo>
                <a:lnTo>
                  <a:pt x="1425" y="4383"/>
                </a:lnTo>
                <a:lnTo>
                  <a:pt x="1371" y="4400"/>
                </a:lnTo>
                <a:lnTo>
                  <a:pt x="1317" y="4417"/>
                </a:lnTo>
                <a:lnTo>
                  <a:pt x="1263" y="4432"/>
                </a:lnTo>
                <a:lnTo>
                  <a:pt x="1207" y="4448"/>
                </a:lnTo>
                <a:lnTo>
                  <a:pt x="1152" y="4462"/>
                </a:lnTo>
                <a:lnTo>
                  <a:pt x="1097" y="4476"/>
                </a:lnTo>
                <a:lnTo>
                  <a:pt x="1042" y="4489"/>
                </a:lnTo>
                <a:lnTo>
                  <a:pt x="985" y="4502"/>
                </a:lnTo>
                <a:lnTo>
                  <a:pt x="929" y="4514"/>
                </a:lnTo>
                <a:lnTo>
                  <a:pt x="873" y="4525"/>
                </a:lnTo>
                <a:lnTo>
                  <a:pt x="816" y="4535"/>
                </a:lnTo>
                <a:lnTo>
                  <a:pt x="759" y="4545"/>
                </a:lnTo>
                <a:lnTo>
                  <a:pt x="703" y="4554"/>
                </a:lnTo>
                <a:lnTo>
                  <a:pt x="645" y="4563"/>
                </a:lnTo>
                <a:lnTo>
                  <a:pt x="588" y="4570"/>
                </a:lnTo>
                <a:lnTo>
                  <a:pt x="529" y="4577"/>
                </a:lnTo>
                <a:lnTo>
                  <a:pt x="472" y="4584"/>
                </a:lnTo>
                <a:lnTo>
                  <a:pt x="413" y="4589"/>
                </a:lnTo>
                <a:lnTo>
                  <a:pt x="355" y="4593"/>
                </a:lnTo>
                <a:lnTo>
                  <a:pt x="296" y="4598"/>
                </a:lnTo>
                <a:lnTo>
                  <a:pt x="238" y="4601"/>
                </a:lnTo>
                <a:lnTo>
                  <a:pt x="178" y="4603"/>
                </a:lnTo>
                <a:lnTo>
                  <a:pt x="120" y="4606"/>
                </a:lnTo>
                <a:lnTo>
                  <a:pt x="60" y="4607"/>
                </a:lnTo>
                <a:lnTo>
                  <a:pt x="0" y="4607"/>
                </a:lnTo>
                <a:lnTo>
                  <a:pt x="0" y="4760"/>
                </a:lnTo>
                <a:lnTo>
                  <a:pt x="62" y="4760"/>
                </a:lnTo>
                <a:lnTo>
                  <a:pt x="123" y="4759"/>
                </a:lnTo>
                <a:lnTo>
                  <a:pt x="184" y="4757"/>
                </a:lnTo>
                <a:lnTo>
                  <a:pt x="246" y="4755"/>
                </a:lnTo>
                <a:lnTo>
                  <a:pt x="306" y="4750"/>
                </a:lnTo>
                <a:lnTo>
                  <a:pt x="367" y="4747"/>
                </a:lnTo>
                <a:lnTo>
                  <a:pt x="427" y="4741"/>
                </a:lnTo>
                <a:lnTo>
                  <a:pt x="487" y="4736"/>
                </a:lnTo>
                <a:lnTo>
                  <a:pt x="547" y="4729"/>
                </a:lnTo>
                <a:lnTo>
                  <a:pt x="607" y="4721"/>
                </a:lnTo>
                <a:lnTo>
                  <a:pt x="666" y="4714"/>
                </a:lnTo>
                <a:lnTo>
                  <a:pt x="725" y="4706"/>
                </a:lnTo>
                <a:lnTo>
                  <a:pt x="784" y="4696"/>
                </a:lnTo>
                <a:lnTo>
                  <a:pt x="843" y="4686"/>
                </a:lnTo>
                <a:lnTo>
                  <a:pt x="901" y="4675"/>
                </a:lnTo>
                <a:lnTo>
                  <a:pt x="960" y="4663"/>
                </a:lnTo>
                <a:lnTo>
                  <a:pt x="1017" y="4652"/>
                </a:lnTo>
                <a:lnTo>
                  <a:pt x="1076" y="4639"/>
                </a:lnTo>
                <a:lnTo>
                  <a:pt x="1133" y="4624"/>
                </a:lnTo>
                <a:lnTo>
                  <a:pt x="1190" y="4610"/>
                </a:lnTo>
                <a:lnTo>
                  <a:pt x="1247" y="4596"/>
                </a:lnTo>
                <a:lnTo>
                  <a:pt x="1303" y="4580"/>
                </a:lnTo>
                <a:lnTo>
                  <a:pt x="1360" y="4564"/>
                </a:lnTo>
                <a:lnTo>
                  <a:pt x="1416" y="4546"/>
                </a:lnTo>
                <a:lnTo>
                  <a:pt x="1472" y="4528"/>
                </a:lnTo>
                <a:lnTo>
                  <a:pt x="1528" y="4511"/>
                </a:lnTo>
                <a:lnTo>
                  <a:pt x="1583" y="4491"/>
                </a:lnTo>
                <a:lnTo>
                  <a:pt x="1638" y="4472"/>
                </a:lnTo>
                <a:lnTo>
                  <a:pt x="1692" y="4451"/>
                </a:lnTo>
                <a:lnTo>
                  <a:pt x="1746" y="4430"/>
                </a:lnTo>
                <a:lnTo>
                  <a:pt x="1800" y="4408"/>
                </a:lnTo>
                <a:lnTo>
                  <a:pt x="1853" y="4386"/>
                </a:lnTo>
                <a:lnTo>
                  <a:pt x="1907" y="4364"/>
                </a:lnTo>
                <a:lnTo>
                  <a:pt x="1959" y="4340"/>
                </a:lnTo>
                <a:lnTo>
                  <a:pt x="2012" y="4315"/>
                </a:lnTo>
                <a:lnTo>
                  <a:pt x="2064" y="4291"/>
                </a:lnTo>
                <a:lnTo>
                  <a:pt x="2116" y="4266"/>
                </a:lnTo>
                <a:lnTo>
                  <a:pt x="2168" y="4239"/>
                </a:lnTo>
                <a:lnTo>
                  <a:pt x="2219" y="4213"/>
                </a:lnTo>
                <a:lnTo>
                  <a:pt x="2270" y="4186"/>
                </a:lnTo>
                <a:lnTo>
                  <a:pt x="2320" y="4159"/>
                </a:lnTo>
                <a:lnTo>
                  <a:pt x="2370" y="4130"/>
                </a:lnTo>
                <a:lnTo>
                  <a:pt x="2420" y="4101"/>
                </a:lnTo>
                <a:lnTo>
                  <a:pt x="2469" y="4071"/>
                </a:lnTo>
                <a:lnTo>
                  <a:pt x="2518" y="4042"/>
                </a:lnTo>
                <a:lnTo>
                  <a:pt x="2567" y="4011"/>
                </a:lnTo>
                <a:lnTo>
                  <a:pt x="2615" y="3979"/>
                </a:lnTo>
                <a:lnTo>
                  <a:pt x="2663" y="3948"/>
                </a:lnTo>
                <a:lnTo>
                  <a:pt x="2710" y="3915"/>
                </a:lnTo>
                <a:lnTo>
                  <a:pt x="2757" y="3883"/>
                </a:lnTo>
                <a:lnTo>
                  <a:pt x="2803" y="3848"/>
                </a:lnTo>
                <a:lnTo>
                  <a:pt x="2849" y="3815"/>
                </a:lnTo>
                <a:lnTo>
                  <a:pt x="2895" y="3780"/>
                </a:lnTo>
                <a:lnTo>
                  <a:pt x="2940" y="3745"/>
                </a:lnTo>
                <a:lnTo>
                  <a:pt x="2985" y="3709"/>
                </a:lnTo>
                <a:lnTo>
                  <a:pt x="3029" y="3673"/>
                </a:lnTo>
                <a:lnTo>
                  <a:pt x="3074" y="3636"/>
                </a:lnTo>
                <a:lnTo>
                  <a:pt x="3117" y="3600"/>
                </a:lnTo>
                <a:lnTo>
                  <a:pt x="3160" y="3561"/>
                </a:lnTo>
                <a:lnTo>
                  <a:pt x="3202" y="3524"/>
                </a:lnTo>
                <a:lnTo>
                  <a:pt x="3244" y="3485"/>
                </a:lnTo>
                <a:lnTo>
                  <a:pt x="3286" y="3445"/>
                </a:lnTo>
                <a:lnTo>
                  <a:pt x="3326" y="3407"/>
                </a:lnTo>
                <a:lnTo>
                  <a:pt x="3367" y="3366"/>
                </a:lnTo>
                <a:lnTo>
                  <a:pt x="3407" y="3325"/>
                </a:lnTo>
                <a:lnTo>
                  <a:pt x="3447" y="3284"/>
                </a:lnTo>
                <a:lnTo>
                  <a:pt x="3486" y="3242"/>
                </a:lnTo>
                <a:lnTo>
                  <a:pt x="3525" y="3200"/>
                </a:lnTo>
                <a:lnTo>
                  <a:pt x="3563" y="3158"/>
                </a:lnTo>
                <a:lnTo>
                  <a:pt x="3600" y="3115"/>
                </a:lnTo>
                <a:lnTo>
                  <a:pt x="3638" y="3072"/>
                </a:lnTo>
                <a:lnTo>
                  <a:pt x="3674" y="3028"/>
                </a:lnTo>
                <a:lnTo>
                  <a:pt x="3711" y="2984"/>
                </a:lnTo>
                <a:lnTo>
                  <a:pt x="3746" y="2939"/>
                </a:lnTo>
                <a:lnTo>
                  <a:pt x="3781" y="2894"/>
                </a:lnTo>
                <a:lnTo>
                  <a:pt x="3816" y="2848"/>
                </a:lnTo>
                <a:lnTo>
                  <a:pt x="3850" y="2802"/>
                </a:lnTo>
                <a:lnTo>
                  <a:pt x="3883" y="2756"/>
                </a:lnTo>
                <a:lnTo>
                  <a:pt x="3916" y="2709"/>
                </a:lnTo>
                <a:lnTo>
                  <a:pt x="3949" y="2662"/>
                </a:lnTo>
                <a:lnTo>
                  <a:pt x="3980" y="2614"/>
                </a:lnTo>
                <a:lnTo>
                  <a:pt x="4012" y="2566"/>
                </a:lnTo>
                <a:lnTo>
                  <a:pt x="4042" y="2517"/>
                </a:lnTo>
                <a:lnTo>
                  <a:pt x="4073" y="2469"/>
                </a:lnTo>
                <a:lnTo>
                  <a:pt x="4102" y="2419"/>
                </a:lnTo>
                <a:lnTo>
                  <a:pt x="4131" y="2369"/>
                </a:lnTo>
                <a:lnTo>
                  <a:pt x="4159" y="2320"/>
                </a:lnTo>
                <a:lnTo>
                  <a:pt x="4187" y="2269"/>
                </a:lnTo>
                <a:lnTo>
                  <a:pt x="4214" y="2218"/>
                </a:lnTo>
                <a:lnTo>
                  <a:pt x="4241" y="2167"/>
                </a:lnTo>
                <a:lnTo>
                  <a:pt x="4267" y="2115"/>
                </a:lnTo>
                <a:lnTo>
                  <a:pt x="4293" y="2065"/>
                </a:lnTo>
                <a:lnTo>
                  <a:pt x="4317" y="2012"/>
                </a:lnTo>
                <a:lnTo>
                  <a:pt x="4341" y="1960"/>
                </a:lnTo>
                <a:lnTo>
                  <a:pt x="4364" y="1907"/>
                </a:lnTo>
                <a:lnTo>
                  <a:pt x="4388" y="1853"/>
                </a:lnTo>
                <a:lnTo>
                  <a:pt x="4410" y="1800"/>
                </a:lnTo>
                <a:lnTo>
                  <a:pt x="4432" y="1746"/>
                </a:lnTo>
                <a:lnTo>
                  <a:pt x="4453" y="1691"/>
                </a:lnTo>
                <a:lnTo>
                  <a:pt x="4473" y="1637"/>
                </a:lnTo>
                <a:lnTo>
                  <a:pt x="4492" y="1582"/>
                </a:lnTo>
                <a:lnTo>
                  <a:pt x="4511" y="1527"/>
                </a:lnTo>
                <a:lnTo>
                  <a:pt x="4530" y="1472"/>
                </a:lnTo>
                <a:lnTo>
                  <a:pt x="4548" y="1415"/>
                </a:lnTo>
                <a:lnTo>
                  <a:pt x="4565" y="1359"/>
                </a:lnTo>
                <a:lnTo>
                  <a:pt x="4581" y="1303"/>
                </a:lnTo>
                <a:lnTo>
                  <a:pt x="4597" y="1247"/>
                </a:lnTo>
                <a:lnTo>
                  <a:pt x="4612" y="1189"/>
                </a:lnTo>
                <a:lnTo>
                  <a:pt x="4626" y="1133"/>
                </a:lnTo>
                <a:lnTo>
                  <a:pt x="4640" y="1076"/>
                </a:lnTo>
                <a:lnTo>
                  <a:pt x="4653" y="1017"/>
                </a:lnTo>
                <a:lnTo>
                  <a:pt x="4665" y="960"/>
                </a:lnTo>
                <a:lnTo>
                  <a:pt x="4677" y="901"/>
                </a:lnTo>
                <a:lnTo>
                  <a:pt x="4688" y="843"/>
                </a:lnTo>
                <a:lnTo>
                  <a:pt x="4698" y="784"/>
                </a:lnTo>
                <a:lnTo>
                  <a:pt x="4707" y="724"/>
                </a:lnTo>
                <a:lnTo>
                  <a:pt x="4716" y="666"/>
                </a:lnTo>
                <a:lnTo>
                  <a:pt x="4723" y="606"/>
                </a:lnTo>
                <a:lnTo>
                  <a:pt x="4731" y="547"/>
                </a:lnTo>
                <a:lnTo>
                  <a:pt x="4738" y="487"/>
                </a:lnTo>
                <a:lnTo>
                  <a:pt x="4743" y="426"/>
                </a:lnTo>
                <a:lnTo>
                  <a:pt x="4749" y="367"/>
                </a:lnTo>
                <a:lnTo>
                  <a:pt x="4752" y="306"/>
                </a:lnTo>
                <a:lnTo>
                  <a:pt x="4755" y="245"/>
                </a:lnTo>
                <a:lnTo>
                  <a:pt x="4759" y="184"/>
                </a:lnTo>
                <a:lnTo>
                  <a:pt x="4760" y="123"/>
                </a:lnTo>
                <a:lnTo>
                  <a:pt x="4762" y="62"/>
                </a:lnTo>
                <a:lnTo>
                  <a:pt x="4762" y="0"/>
                </a:lnTo>
                <a:lnTo>
                  <a:pt x="4608" y="0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6" name="Freeform 104"/>
          <p:cNvSpPr>
            <a:spLocks/>
          </p:cNvSpPr>
          <p:nvPr/>
        </p:nvSpPr>
        <p:spPr bwMode="auto">
          <a:xfrm>
            <a:off x="6072188" y="1941513"/>
            <a:ext cx="938212" cy="1984375"/>
          </a:xfrm>
          <a:custGeom>
            <a:avLst/>
            <a:gdLst/>
            <a:ahLst/>
            <a:cxnLst>
              <a:cxn ang="0">
                <a:pos x="90" y="197"/>
              </a:cxn>
              <a:cxn ang="0">
                <a:pos x="222" y="322"/>
              </a:cxn>
              <a:cxn ang="0">
                <a:pos x="348" y="451"/>
              </a:cxn>
              <a:cxn ang="0">
                <a:pos x="468" y="587"/>
              </a:cxn>
              <a:cxn ang="0">
                <a:pos x="584" y="726"/>
              </a:cxn>
              <a:cxn ang="0">
                <a:pos x="694" y="869"/>
              </a:cxn>
              <a:cxn ang="0">
                <a:pos x="798" y="1017"/>
              </a:cxn>
              <a:cxn ang="0">
                <a:pos x="897" y="1169"/>
              </a:cxn>
              <a:cxn ang="0">
                <a:pos x="990" y="1326"/>
              </a:cxn>
              <a:cxn ang="0">
                <a:pos x="1076" y="1487"/>
              </a:cxn>
              <a:cxn ang="0">
                <a:pos x="1157" y="1651"/>
              </a:cxn>
              <a:cxn ang="0">
                <a:pos x="1231" y="1818"/>
              </a:cxn>
              <a:cxn ang="0">
                <a:pos x="1298" y="1991"/>
              </a:cxn>
              <a:cxn ang="0">
                <a:pos x="1359" y="2164"/>
              </a:cxn>
              <a:cxn ang="0">
                <a:pos x="1413" y="2342"/>
              </a:cxn>
              <a:cxn ang="0">
                <a:pos x="1461" y="2523"/>
              </a:cxn>
              <a:cxn ang="0">
                <a:pos x="1500" y="2706"/>
              </a:cxn>
              <a:cxn ang="0">
                <a:pos x="1532" y="2891"/>
              </a:cxn>
              <a:cxn ang="0">
                <a:pos x="1558" y="3080"/>
              </a:cxn>
              <a:cxn ang="0">
                <a:pos x="1574" y="3271"/>
              </a:cxn>
              <a:cxn ang="0">
                <a:pos x="1584" y="3463"/>
              </a:cxn>
              <a:cxn ang="0">
                <a:pos x="1739" y="3593"/>
              </a:cxn>
              <a:cxn ang="0">
                <a:pos x="1734" y="3392"/>
              </a:cxn>
              <a:cxn ang="0">
                <a:pos x="1722" y="3194"/>
              </a:cxn>
              <a:cxn ang="0">
                <a:pos x="1702" y="2998"/>
              </a:cxn>
              <a:cxn ang="0">
                <a:pos x="1674" y="2804"/>
              </a:cxn>
              <a:cxn ang="0">
                <a:pos x="1637" y="2613"/>
              </a:cxn>
              <a:cxn ang="0">
                <a:pos x="1594" y="2424"/>
              </a:cxn>
              <a:cxn ang="0">
                <a:pos x="1543" y="2239"/>
              </a:cxn>
              <a:cxn ang="0">
                <a:pos x="1485" y="2057"/>
              </a:cxn>
              <a:cxn ang="0">
                <a:pos x="1420" y="1877"/>
              </a:cxn>
              <a:cxn ang="0">
                <a:pos x="1348" y="1701"/>
              </a:cxn>
              <a:cxn ang="0">
                <a:pos x="1270" y="1529"/>
              </a:cxn>
              <a:cxn ang="0">
                <a:pos x="1183" y="1361"/>
              </a:cxn>
              <a:cxn ang="0">
                <a:pos x="1092" y="1197"/>
              </a:cxn>
              <a:cxn ang="0">
                <a:pos x="994" y="1037"/>
              </a:cxn>
              <a:cxn ang="0">
                <a:pos x="890" y="880"/>
              </a:cxn>
              <a:cxn ang="0">
                <a:pos x="780" y="729"/>
              </a:cxn>
              <a:cxn ang="0">
                <a:pos x="664" y="581"/>
              </a:cxn>
              <a:cxn ang="0">
                <a:pos x="543" y="439"/>
              </a:cxn>
              <a:cxn ang="0">
                <a:pos x="416" y="302"/>
              </a:cxn>
              <a:cxn ang="0">
                <a:pos x="285" y="169"/>
              </a:cxn>
              <a:cxn ang="0">
                <a:pos x="148" y="42"/>
              </a:cxn>
            </a:cxnLst>
            <a:rect l="0" t="0" r="r" b="b"/>
            <a:pathLst>
              <a:path w="1739" h="3593">
                <a:moveTo>
                  <a:pt x="0" y="116"/>
                </a:moveTo>
                <a:lnTo>
                  <a:pt x="46" y="156"/>
                </a:lnTo>
                <a:lnTo>
                  <a:pt x="90" y="197"/>
                </a:lnTo>
                <a:lnTo>
                  <a:pt x="134" y="238"/>
                </a:lnTo>
                <a:lnTo>
                  <a:pt x="179" y="280"/>
                </a:lnTo>
                <a:lnTo>
                  <a:pt x="222" y="322"/>
                </a:lnTo>
                <a:lnTo>
                  <a:pt x="264" y="365"/>
                </a:lnTo>
                <a:lnTo>
                  <a:pt x="306" y="408"/>
                </a:lnTo>
                <a:lnTo>
                  <a:pt x="348" y="451"/>
                </a:lnTo>
                <a:lnTo>
                  <a:pt x="388" y="496"/>
                </a:lnTo>
                <a:lnTo>
                  <a:pt x="428" y="540"/>
                </a:lnTo>
                <a:lnTo>
                  <a:pt x="468" y="587"/>
                </a:lnTo>
                <a:lnTo>
                  <a:pt x="508" y="632"/>
                </a:lnTo>
                <a:lnTo>
                  <a:pt x="545" y="678"/>
                </a:lnTo>
                <a:lnTo>
                  <a:pt x="584" y="726"/>
                </a:lnTo>
                <a:lnTo>
                  <a:pt x="621" y="773"/>
                </a:lnTo>
                <a:lnTo>
                  <a:pt x="658" y="821"/>
                </a:lnTo>
                <a:lnTo>
                  <a:pt x="694" y="869"/>
                </a:lnTo>
                <a:lnTo>
                  <a:pt x="730" y="918"/>
                </a:lnTo>
                <a:lnTo>
                  <a:pt x="764" y="967"/>
                </a:lnTo>
                <a:lnTo>
                  <a:pt x="798" y="1017"/>
                </a:lnTo>
                <a:lnTo>
                  <a:pt x="832" y="1068"/>
                </a:lnTo>
                <a:lnTo>
                  <a:pt x="865" y="1119"/>
                </a:lnTo>
                <a:lnTo>
                  <a:pt x="897" y="1169"/>
                </a:lnTo>
                <a:lnTo>
                  <a:pt x="928" y="1221"/>
                </a:lnTo>
                <a:lnTo>
                  <a:pt x="959" y="1274"/>
                </a:lnTo>
                <a:lnTo>
                  <a:pt x="990" y="1326"/>
                </a:lnTo>
                <a:lnTo>
                  <a:pt x="1020" y="1379"/>
                </a:lnTo>
                <a:lnTo>
                  <a:pt x="1049" y="1433"/>
                </a:lnTo>
                <a:lnTo>
                  <a:pt x="1076" y="1487"/>
                </a:lnTo>
                <a:lnTo>
                  <a:pt x="1104" y="1541"/>
                </a:lnTo>
                <a:lnTo>
                  <a:pt x="1132" y="1597"/>
                </a:lnTo>
                <a:lnTo>
                  <a:pt x="1157" y="1651"/>
                </a:lnTo>
                <a:lnTo>
                  <a:pt x="1182" y="1707"/>
                </a:lnTo>
                <a:lnTo>
                  <a:pt x="1208" y="1762"/>
                </a:lnTo>
                <a:lnTo>
                  <a:pt x="1231" y="1818"/>
                </a:lnTo>
                <a:lnTo>
                  <a:pt x="1254" y="1876"/>
                </a:lnTo>
                <a:lnTo>
                  <a:pt x="1277" y="1932"/>
                </a:lnTo>
                <a:lnTo>
                  <a:pt x="1298" y="1991"/>
                </a:lnTo>
                <a:lnTo>
                  <a:pt x="1319" y="2048"/>
                </a:lnTo>
                <a:lnTo>
                  <a:pt x="1340" y="2105"/>
                </a:lnTo>
                <a:lnTo>
                  <a:pt x="1359" y="2164"/>
                </a:lnTo>
                <a:lnTo>
                  <a:pt x="1378" y="2224"/>
                </a:lnTo>
                <a:lnTo>
                  <a:pt x="1397" y="2282"/>
                </a:lnTo>
                <a:lnTo>
                  <a:pt x="1413" y="2342"/>
                </a:lnTo>
                <a:lnTo>
                  <a:pt x="1430" y="2402"/>
                </a:lnTo>
                <a:lnTo>
                  <a:pt x="1445" y="2462"/>
                </a:lnTo>
                <a:lnTo>
                  <a:pt x="1461" y="2523"/>
                </a:lnTo>
                <a:lnTo>
                  <a:pt x="1475" y="2583"/>
                </a:lnTo>
                <a:lnTo>
                  <a:pt x="1488" y="2644"/>
                </a:lnTo>
                <a:lnTo>
                  <a:pt x="1500" y="2706"/>
                </a:lnTo>
                <a:lnTo>
                  <a:pt x="1511" y="2768"/>
                </a:lnTo>
                <a:lnTo>
                  <a:pt x="1522" y="2830"/>
                </a:lnTo>
                <a:lnTo>
                  <a:pt x="1532" y="2891"/>
                </a:lnTo>
                <a:lnTo>
                  <a:pt x="1541" y="2954"/>
                </a:lnTo>
                <a:lnTo>
                  <a:pt x="1550" y="3017"/>
                </a:lnTo>
                <a:lnTo>
                  <a:pt x="1558" y="3080"/>
                </a:lnTo>
                <a:lnTo>
                  <a:pt x="1564" y="3143"/>
                </a:lnTo>
                <a:lnTo>
                  <a:pt x="1570" y="3207"/>
                </a:lnTo>
                <a:lnTo>
                  <a:pt x="1574" y="3271"/>
                </a:lnTo>
                <a:lnTo>
                  <a:pt x="1579" y="3335"/>
                </a:lnTo>
                <a:lnTo>
                  <a:pt x="1582" y="3399"/>
                </a:lnTo>
                <a:lnTo>
                  <a:pt x="1584" y="3463"/>
                </a:lnTo>
                <a:lnTo>
                  <a:pt x="1585" y="3528"/>
                </a:lnTo>
                <a:lnTo>
                  <a:pt x="1585" y="3593"/>
                </a:lnTo>
                <a:lnTo>
                  <a:pt x="1739" y="3593"/>
                </a:lnTo>
                <a:lnTo>
                  <a:pt x="1738" y="3526"/>
                </a:lnTo>
                <a:lnTo>
                  <a:pt x="1737" y="3460"/>
                </a:lnTo>
                <a:lnTo>
                  <a:pt x="1734" y="3392"/>
                </a:lnTo>
                <a:lnTo>
                  <a:pt x="1731" y="3326"/>
                </a:lnTo>
                <a:lnTo>
                  <a:pt x="1728" y="3260"/>
                </a:lnTo>
                <a:lnTo>
                  <a:pt x="1722" y="3194"/>
                </a:lnTo>
                <a:lnTo>
                  <a:pt x="1717" y="3129"/>
                </a:lnTo>
                <a:lnTo>
                  <a:pt x="1710" y="3064"/>
                </a:lnTo>
                <a:lnTo>
                  <a:pt x="1702" y="2998"/>
                </a:lnTo>
                <a:lnTo>
                  <a:pt x="1694" y="2933"/>
                </a:lnTo>
                <a:lnTo>
                  <a:pt x="1684" y="2868"/>
                </a:lnTo>
                <a:lnTo>
                  <a:pt x="1674" y="2804"/>
                </a:lnTo>
                <a:lnTo>
                  <a:pt x="1663" y="2740"/>
                </a:lnTo>
                <a:lnTo>
                  <a:pt x="1651" y="2676"/>
                </a:lnTo>
                <a:lnTo>
                  <a:pt x="1637" y="2613"/>
                </a:lnTo>
                <a:lnTo>
                  <a:pt x="1624" y="2550"/>
                </a:lnTo>
                <a:lnTo>
                  <a:pt x="1610" y="2487"/>
                </a:lnTo>
                <a:lnTo>
                  <a:pt x="1594" y="2424"/>
                </a:lnTo>
                <a:lnTo>
                  <a:pt x="1578" y="2363"/>
                </a:lnTo>
                <a:lnTo>
                  <a:pt x="1561" y="2301"/>
                </a:lnTo>
                <a:lnTo>
                  <a:pt x="1543" y="2239"/>
                </a:lnTo>
                <a:lnTo>
                  <a:pt x="1525" y="2178"/>
                </a:lnTo>
                <a:lnTo>
                  <a:pt x="1506" y="2118"/>
                </a:lnTo>
                <a:lnTo>
                  <a:pt x="1485" y="2057"/>
                </a:lnTo>
                <a:lnTo>
                  <a:pt x="1464" y="1996"/>
                </a:lnTo>
                <a:lnTo>
                  <a:pt x="1443" y="1937"/>
                </a:lnTo>
                <a:lnTo>
                  <a:pt x="1420" y="1877"/>
                </a:lnTo>
                <a:lnTo>
                  <a:pt x="1397" y="1818"/>
                </a:lnTo>
                <a:lnTo>
                  <a:pt x="1373" y="1760"/>
                </a:lnTo>
                <a:lnTo>
                  <a:pt x="1348" y="1701"/>
                </a:lnTo>
                <a:lnTo>
                  <a:pt x="1323" y="1644"/>
                </a:lnTo>
                <a:lnTo>
                  <a:pt x="1296" y="1587"/>
                </a:lnTo>
                <a:lnTo>
                  <a:pt x="1270" y="1529"/>
                </a:lnTo>
                <a:lnTo>
                  <a:pt x="1242" y="1473"/>
                </a:lnTo>
                <a:lnTo>
                  <a:pt x="1213" y="1417"/>
                </a:lnTo>
                <a:lnTo>
                  <a:pt x="1183" y="1361"/>
                </a:lnTo>
                <a:lnTo>
                  <a:pt x="1154" y="1306"/>
                </a:lnTo>
                <a:lnTo>
                  <a:pt x="1124" y="1251"/>
                </a:lnTo>
                <a:lnTo>
                  <a:pt x="1092" y="1197"/>
                </a:lnTo>
                <a:lnTo>
                  <a:pt x="1060" y="1143"/>
                </a:lnTo>
                <a:lnTo>
                  <a:pt x="1028" y="1090"/>
                </a:lnTo>
                <a:lnTo>
                  <a:pt x="994" y="1037"/>
                </a:lnTo>
                <a:lnTo>
                  <a:pt x="960" y="984"/>
                </a:lnTo>
                <a:lnTo>
                  <a:pt x="925" y="932"/>
                </a:lnTo>
                <a:lnTo>
                  <a:pt x="890" y="880"/>
                </a:lnTo>
                <a:lnTo>
                  <a:pt x="854" y="829"/>
                </a:lnTo>
                <a:lnTo>
                  <a:pt x="818" y="779"/>
                </a:lnTo>
                <a:lnTo>
                  <a:pt x="780" y="729"/>
                </a:lnTo>
                <a:lnTo>
                  <a:pt x="742" y="679"/>
                </a:lnTo>
                <a:lnTo>
                  <a:pt x="704" y="630"/>
                </a:lnTo>
                <a:lnTo>
                  <a:pt x="664" y="581"/>
                </a:lnTo>
                <a:lnTo>
                  <a:pt x="625" y="534"/>
                </a:lnTo>
                <a:lnTo>
                  <a:pt x="584" y="486"/>
                </a:lnTo>
                <a:lnTo>
                  <a:pt x="543" y="439"/>
                </a:lnTo>
                <a:lnTo>
                  <a:pt x="501" y="392"/>
                </a:lnTo>
                <a:lnTo>
                  <a:pt x="459" y="347"/>
                </a:lnTo>
                <a:lnTo>
                  <a:pt x="416" y="302"/>
                </a:lnTo>
                <a:lnTo>
                  <a:pt x="373" y="256"/>
                </a:lnTo>
                <a:lnTo>
                  <a:pt x="329" y="212"/>
                </a:lnTo>
                <a:lnTo>
                  <a:pt x="285" y="169"/>
                </a:lnTo>
                <a:lnTo>
                  <a:pt x="239" y="126"/>
                </a:lnTo>
                <a:lnTo>
                  <a:pt x="194" y="84"/>
                </a:lnTo>
                <a:lnTo>
                  <a:pt x="148" y="42"/>
                </a:lnTo>
                <a:lnTo>
                  <a:pt x="101" y="0"/>
                </a:lnTo>
                <a:lnTo>
                  <a:pt x="0" y="116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7" name="Freeform 105"/>
          <p:cNvSpPr>
            <a:spLocks/>
          </p:cNvSpPr>
          <p:nvPr/>
        </p:nvSpPr>
        <p:spPr bwMode="auto">
          <a:xfrm>
            <a:off x="2374900" y="5426075"/>
            <a:ext cx="180975" cy="204788"/>
          </a:xfrm>
          <a:custGeom>
            <a:avLst/>
            <a:gdLst/>
            <a:ahLst/>
            <a:cxnLst>
              <a:cxn ang="0">
                <a:pos x="92" y="188"/>
              </a:cxn>
              <a:cxn ang="0">
                <a:pos x="103" y="214"/>
              </a:cxn>
              <a:cxn ang="0">
                <a:pos x="112" y="240"/>
              </a:cxn>
              <a:cxn ang="0">
                <a:pos x="120" y="263"/>
              </a:cxn>
              <a:cxn ang="0">
                <a:pos x="128" y="286"/>
              </a:cxn>
              <a:cxn ang="0">
                <a:pos x="136" y="308"/>
              </a:cxn>
              <a:cxn ang="0">
                <a:pos x="142" y="330"/>
              </a:cxn>
              <a:cxn ang="0">
                <a:pos x="149" y="352"/>
              </a:cxn>
              <a:cxn ang="0">
                <a:pos x="157" y="375"/>
              </a:cxn>
              <a:cxn ang="0">
                <a:pos x="337" y="229"/>
              </a:cxn>
              <a:cxn ang="0">
                <a:pos x="326" y="223"/>
              </a:cxn>
              <a:cxn ang="0">
                <a:pos x="310" y="215"/>
              </a:cxn>
              <a:cxn ang="0">
                <a:pos x="290" y="204"/>
              </a:cxn>
              <a:cxn ang="0">
                <a:pos x="267" y="191"/>
              </a:cxn>
              <a:cxn ang="0">
                <a:pos x="243" y="177"/>
              </a:cxn>
              <a:cxn ang="0">
                <a:pos x="216" y="160"/>
              </a:cxn>
              <a:cxn ang="0">
                <a:pos x="191" y="145"/>
              </a:cxn>
              <a:cxn ang="0">
                <a:pos x="166" y="127"/>
              </a:cxn>
              <a:cxn ang="0">
                <a:pos x="139" y="109"/>
              </a:cxn>
              <a:cxn ang="0">
                <a:pos x="115" y="93"/>
              </a:cxn>
              <a:cxn ang="0">
                <a:pos x="91" y="75"/>
              </a:cxn>
              <a:cxn ang="0">
                <a:pos x="70" y="59"/>
              </a:cxn>
              <a:cxn ang="0">
                <a:pos x="49" y="42"/>
              </a:cxn>
              <a:cxn ang="0">
                <a:pos x="31" y="28"/>
              </a:cxn>
              <a:cxn ang="0">
                <a:pos x="14" y="13"/>
              </a:cxn>
              <a:cxn ang="0">
                <a:pos x="0" y="0"/>
              </a:cxn>
              <a:cxn ang="0">
                <a:pos x="10" y="17"/>
              </a:cxn>
              <a:cxn ang="0">
                <a:pos x="20" y="35"/>
              </a:cxn>
              <a:cxn ang="0">
                <a:pos x="32" y="56"/>
              </a:cxn>
              <a:cxn ang="0">
                <a:pos x="43" y="80"/>
              </a:cxn>
              <a:cxn ang="0">
                <a:pos x="55" y="105"/>
              </a:cxn>
              <a:cxn ang="0">
                <a:pos x="67" y="130"/>
              </a:cxn>
              <a:cxn ang="0">
                <a:pos x="80" y="159"/>
              </a:cxn>
              <a:cxn ang="0">
                <a:pos x="92" y="188"/>
              </a:cxn>
            </a:cxnLst>
            <a:rect l="0" t="0" r="r" b="b"/>
            <a:pathLst>
              <a:path w="337" h="375">
                <a:moveTo>
                  <a:pt x="92" y="188"/>
                </a:moveTo>
                <a:lnTo>
                  <a:pt x="103" y="214"/>
                </a:lnTo>
                <a:lnTo>
                  <a:pt x="112" y="240"/>
                </a:lnTo>
                <a:lnTo>
                  <a:pt x="120" y="263"/>
                </a:lnTo>
                <a:lnTo>
                  <a:pt x="128" y="286"/>
                </a:lnTo>
                <a:lnTo>
                  <a:pt x="136" y="308"/>
                </a:lnTo>
                <a:lnTo>
                  <a:pt x="142" y="330"/>
                </a:lnTo>
                <a:lnTo>
                  <a:pt x="149" y="352"/>
                </a:lnTo>
                <a:lnTo>
                  <a:pt x="157" y="375"/>
                </a:lnTo>
                <a:lnTo>
                  <a:pt x="337" y="229"/>
                </a:lnTo>
                <a:lnTo>
                  <a:pt x="326" y="223"/>
                </a:lnTo>
                <a:lnTo>
                  <a:pt x="310" y="215"/>
                </a:lnTo>
                <a:lnTo>
                  <a:pt x="290" y="204"/>
                </a:lnTo>
                <a:lnTo>
                  <a:pt x="267" y="191"/>
                </a:lnTo>
                <a:lnTo>
                  <a:pt x="243" y="177"/>
                </a:lnTo>
                <a:lnTo>
                  <a:pt x="216" y="160"/>
                </a:lnTo>
                <a:lnTo>
                  <a:pt x="191" y="145"/>
                </a:lnTo>
                <a:lnTo>
                  <a:pt x="166" y="127"/>
                </a:lnTo>
                <a:lnTo>
                  <a:pt x="139" y="109"/>
                </a:lnTo>
                <a:lnTo>
                  <a:pt x="115" y="93"/>
                </a:lnTo>
                <a:lnTo>
                  <a:pt x="91" y="75"/>
                </a:lnTo>
                <a:lnTo>
                  <a:pt x="70" y="59"/>
                </a:lnTo>
                <a:lnTo>
                  <a:pt x="49" y="42"/>
                </a:lnTo>
                <a:lnTo>
                  <a:pt x="31" y="28"/>
                </a:lnTo>
                <a:lnTo>
                  <a:pt x="14" y="13"/>
                </a:lnTo>
                <a:lnTo>
                  <a:pt x="0" y="0"/>
                </a:lnTo>
                <a:lnTo>
                  <a:pt x="10" y="17"/>
                </a:lnTo>
                <a:lnTo>
                  <a:pt x="20" y="35"/>
                </a:lnTo>
                <a:lnTo>
                  <a:pt x="32" y="56"/>
                </a:lnTo>
                <a:lnTo>
                  <a:pt x="43" y="80"/>
                </a:lnTo>
                <a:lnTo>
                  <a:pt x="55" y="105"/>
                </a:lnTo>
                <a:lnTo>
                  <a:pt x="67" y="130"/>
                </a:lnTo>
                <a:lnTo>
                  <a:pt x="80" y="159"/>
                </a:lnTo>
                <a:lnTo>
                  <a:pt x="92" y="188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8" name="Freeform 106"/>
          <p:cNvSpPr>
            <a:spLocks/>
          </p:cNvSpPr>
          <p:nvPr/>
        </p:nvSpPr>
        <p:spPr bwMode="auto">
          <a:xfrm>
            <a:off x="4440238" y="1295400"/>
            <a:ext cx="822325" cy="217488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96" y="153"/>
              </a:cxn>
              <a:cxn ang="0">
                <a:pos x="193" y="156"/>
              </a:cxn>
              <a:cxn ang="0">
                <a:pos x="289" y="162"/>
              </a:cxn>
              <a:cxn ang="0">
                <a:pos x="384" y="169"/>
              </a:cxn>
              <a:cxn ang="0">
                <a:pos x="477" y="177"/>
              </a:cxn>
              <a:cxn ang="0">
                <a:pos x="572" y="188"/>
              </a:cxn>
              <a:cxn ang="0">
                <a:pos x="665" y="201"/>
              </a:cxn>
              <a:cxn ang="0">
                <a:pos x="758" y="215"/>
              </a:cxn>
              <a:cxn ang="0">
                <a:pos x="850" y="230"/>
              </a:cxn>
              <a:cxn ang="0">
                <a:pos x="941" y="249"/>
              </a:cxn>
              <a:cxn ang="0">
                <a:pos x="1032" y="269"/>
              </a:cxn>
              <a:cxn ang="0">
                <a:pos x="1122" y="290"/>
              </a:cxn>
              <a:cxn ang="0">
                <a:pos x="1212" y="313"/>
              </a:cxn>
              <a:cxn ang="0">
                <a:pos x="1300" y="338"/>
              </a:cxn>
              <a:cxn ang="0">
                <a:pos x="1388" y="365"/>
              </a:cxn>
              <a:cxn ang="0">
                <a:pos x="1476" y="394"/>
              </a:cxn>
              <a:cxn ang="0">
                <a:pos x="1524" y="248"/>
              </a:cxn>
              <a:cxn ang="0">
                <a:pos x="1434" y="219"/>
              </a:cxn>
              <a:cxn ang="0">
                <a:pos x="1343" y="192"/>
              </a:cxn>
              <a:cxn ang="0">
                <a:pos x="1251" y="165"/>
              </a:cxn>
              <a:cxn ang="0">
                <a:pos x="1160" y="141"/>
              </a:cxn>
              <a:cxn ang="0">
                <a:pos x="1066" y="119"/>
              </a:cxn>
              <a:cxn ang="0">
                <a:pos x="972" y="99"/>
              </a:cxn>
              <a:cxn ang="0">
                <a:pos x="877" y="80"/>
              </a:cxn>
              <a:cxn ang="0">
                <a:pos x="782" y="64"/>
              </a:cxn>
              <a:cxn ang="0">
                <a:pos x="687" y="48"/>
              </a:cxn>
              <a:cxn ang="0">
                <a:pos x="590" y="35"/>
              </a:cxn>
              <a:cxn ang="0">
                <a:pos x="494" y="25"/>
              </a:cxn>
              <a:cxn ang="0">
                <a:pos x="396" y="15"/>
              </a:cxn>
              <a:cxn ang="0">
                <a:pos x="297" y="8"/>
              </a:cxn>
              <a:cxn ang="0">
                <a:pos x="199" y="4"/>
              </a:cxn>
              <a:cxn ang="0">
                <a:pos x="100" y="1"/>
              </a:cxn>
              <a:cxn ang="0">
                <a:pos x="0" y="0"/>
              </a:cxn>
              <a:cxn ang="0">
                <a:pos x="0" y="153"/>
              </a:cxn>
            </a:cxnLst>
            <a:rect l="0" t="0" r="r" b="b"/>
            <a:pathLst>
              <a:path w="1524" h="394">
                <a:moveTo>
                  <a:pt x="0" y="153"/>
                </a:moveTo>
                <a:lnTo>
                  <a:pt x="96" y="153"/>
                </a:lnTo>
                <a:lnTo>
                  <a:pt x="193" y="156"/>
                </a:lnTo>
                <a:lnTo>
                  <a:pt x="289" y="162"/>
                </a:lnTo>
                <a:lnTo>
                  <a:pt x="384" y="169"/>
                </a:lnTo>
                <a:lnTo>
                  <a:pt x="477" y="177"/>
                </a:lnTo>
                <a:lnTo>
                  <a:pt x="572" y="188"/>
                </a:lnTo>
                <a:lnTo>
                  <a:pt x="665" y="201"/>
                </a:lnTo>
                <a:lnTo>
                  <a:pt x="758" y="215"/>
                </a:lnTo>
                <a:lnTo>
                  <a:pt x="850" y="230"/>
                </a:lnTo>
                <a:lnTo>
                  <a:pt x="941" y="249"/>
                </a:lnTo>
                <a:lnTo>
                  <a:pt x="1032" y="269"/>
                </a:lnTo>
                <a:lnTo>
                  <a:pt x="1122" y="290"/>
                </a:lnTo>
                <a:lnTo>
                  <a:pt x="1212" y="313"/>
                </a:lnTo>
                <a:lnTo>
                  <a:pt x="1300" y="338"/>
                </a:lnTo>
                <a:lnTo>
                  <a:pt x="1388" y="365"/>
                </a:lnTo>
                <a:lnTo>
                  <a:pt x="1476" y="394"/>
                </a:lnTo>
                <a:lnTo>
                  <a:pt x="1524" y="248"/>
                </a:lnTo>
                <a:lnTo>
                  <a:pt x="1434" y="219"/>
                </a:lnTo>
                <a:lnTo>
                  <a:pt x="1343" y="192"/>
                </a:lnTo>
                <a:lnTo>
                  <a:pt x="1251" y="165"/>
                </a:lnTo>
                <a:lnTo>
                  <a:pt x="1160" y="141"/>
                </a:lnTo>
                <a:lnTo>
                  <a:pt x="1066" y="119"/>
                </a:lnTo>
                <a:lnTo>
                  <a:pt x="972" y="99"/>
                </a:lnTo>
                <a:lnTo>
                  <a:pt x="877" y="80"/>
                </a:lnTo>
                <a:lnTo>
                  <a:pt x="782" y="64"/>
                </a:lnTo>
                <a:lnTo>
                  <a:pt x="687" y="48"/>
                </a:lnTo>
                <a:lnTo>
                  <a:pt x="590" y="35"/>
                </a:lnTo>
                <a:lnTo>
                  <a:pt x="494" y="25"/>
                </a:lnTo>
                <a:lnTo>
                  <a:pt x="396" y="15"/>
                </a:lnTo>
                <a:lnTo>
                  <a:pt x="297" y="8"/>
                </a:lnTo>
                <a:lnTo>
                  <a:pt x="199" y="4"/>
                </a:lnTo>
                <a:lnTo>
                  <a:pt x="100" y="1"/>
                </a:lnTo>
                <a:lnTo>
                  <a:pt x="0" y="0"/>
                </a:lnTo>
                <a:lnTo>
                  <a:pt x="0" y="153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99" name="Freeform 107"/>
          <p:cNvSpPr>
            <a:spLocks/>
          </p:cNvSpPr>
          <p:nvPr/>
        </p:nvSpPr>
        <p:spPr bwMode="auto">
          <a:xfrm>
            <a:off x="4140200" y="1295400"/>
            <a:ext cx="300038" cy="103188"/>
          </a:xfrm>
          <a:custGeom>
            <a:avLst/>
            <a:gdLst/>
            <a:ahLst/>
            <a:cxnLst>
              <a:cxn ang="0">
                <a:pos x="16" y="184"/>
              </a:cxn>
              <a:cxn ang="0">
                <a:pos x="84" y="176"/>
              </a:cxn>
              <a:cxn ang="0">
                <a:pos x="150" y="171"/>
              </a:cxn>
              <a:cxn ang="0">
                <a:pos x="217" y="165"/>
              </a:cxn>
              <a:cxn ang="0">
                <a:pos x="285" y="161"/>
              </a:cxn>
              <a:cxn ang="0">
                <a:pos x="353" y="157"/>
              </a:cxn>
              <a:cxn ang="0">
                <a:pos x="420" y="154"/>
              </a:cxn>
              <a:cxn ang="0">
                <a:pos x="489" y="153"/>
              </a:cxn>
              <a:cxn ang="0">
                <a:pos x="557" y="153"/>
              </a:cxn>
              <a:cxn ang="0">
                <a:pos x="557" y="0"/>
              </a:cxn>
              <a:cxn ang="0">
                <a:pos x="487" y="0"/>
              </a:cxn>
              <a:cxn ang="0">
                <a:pos x="416" y="2"/>
              </a:cxn>
              <a:cxn ang="0">
                <a:pos x="346" y="4"/>
              </a:cxn>
              <a:cxn ang="0">
                <a:pos x="277" y="7"/>
              </a:cxn>
              <a:cxn ang="0">
                <a:pos x="206" y="12"/>
              </a:cxn>
              <a:cxn ang="0">
                <a:pos x="137" y="17"/>
              </a:cxn>
              <a:cxn ang="0">
                <a:pos x="68" y="24"/>
              </a:cxn>
              <a:cxn ang="0">
                <a:pos x="0" y="32"/>
              </a:cxn>
              <a:cxn ang="0">
                <a:pos x="16" y="184"/>
              </a:cxn>
            </a:cxnLst>
            <a:rect l="0" t="0" r="r" b="b"/>
            <a:pathLst>
              <a:path w="557" h="184">
                <a:moveTo>
                  <a:pt x="16" y="184"/>
                </a:moveTo>
                <a:lnTo>
                  <a:pt x="84" y="176"/>
                </a:lnTo>
                <a:lnTo>
                  <a:pt x="150" y="171"/>
                </a:lnTo>
                <a:lnTo>
                  <a:pt x="217" y="165"/>
                </a:lnTo>
                <a:lnTo>
                  <a:pt x="285" y="161"/>
                </a:lnTo>
                <a:lnTo>
                  <a:pt x="353" y="157"/>
                </a:lnTo>
                <a:lnTo>
                  <a:pt x="420" y="154"/>
                </a:lnTo>
                <a:lnTo>
                  <a:pt x="489" y="153"/>
                </a:lnTo>
                <a:lnTo>
                  <a:pt x="557" y="153"/>
                </a:lnTo>
                <a:lnTo>
                  <a:pt x="557" y="0"/>
                </a:lnTo>
                <a:lnTo>
                  <a:pt x="487" y="0"/>
                </a:lnTo>
                <a:lnTo>
                  <a:pt x="416" y="2"/>
                </a:lnTo>
                <a:lnTo>
                  <a:pt x="346" y="4"/>
                </a:lnTo>
                <a:lnTo>
                  <a:pt x="277" y="7"/>
                </a:lnTo>
                <a:lnTo>
                  <a:pt x="206" y="12"/>
                </a:lnTo>
                <a:lnTo>
                  <a:pt x="137" y="17"/>
                </a:lnTo>
                <a:lnTo>
                  <a:pt x="68" y="24"/>
                </a:lnTo>
                <a:lnTo>
                  <a:pt x="0" y="32"/>
                </a:lnTo>
                <a:lnTo>
                  <a:pt x="16" y="184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0" name="Freeform 108"/>
          <p:cNvSpPr>
            <a:spLocks/>
          </p:cNvSpPr>
          <p:nvPr/>
        </p:nvSpPr>
        <p:spPr bwMode="auto">
          <a:xfrm>
            <a:off x="5189538" y="1400175"/>
            <a:ext cx="219075" cy="128588"/>
          </a:xfrm>
          <a:custGeom>
            <a:avLst/>
            <a:gdLst/>
            <a:ahLst/>
            <a:cxnLst>
              <a:cxn ang="0">
                <a:pos x="230" y="125"/>
              </a:cxn>
              <a:cxn ang="0">
                <a:pos x="207" y="108"/>
              </a:cxn>
              <a:cxn ang="0">
                <a:pos x="186" y="92"/>
              </a:cxn>
              <a:cxn ang="0">
                <a:pos x="166" y="76"/>
              </a:cxn>
              <a:cxn ang="0">
                <a:pos x="147" y="61"/>
              </a:cxn>
              <a:cxn ang="0">
                <a:pos x="130" y="47"/>
              </a:cxn>
              <a:cxn ang="0">
                <a:pos x="111" y="31"/>
              </a:cxn>
              <a:cxn ang="0">
                <a:pos x="93" y="16"/>
              </a:cxn>
              <a:cxn ang="0">
                <a:pos x="76" y="0"/>
              </a:cxn>
              <a:cxn ang="0">
                <a:pos x="0" y="220"/>
              </a:cxn>
              <a:cxn ang="0">
                <a:pos x="13" y="219"/>
              </a:cxn>
              <a:cxn ang="0">
                <a:pos x="31" y="218"/>
              </a:cxn>
              <a:cxn ang="0">
                <a:pos x="53" y="217"/>
              </a:cxn>
              <a:cxn ang="0">
                <a:pos x="80" y="215"/>
              </a:cxn>
              <a:cxn ang="0">
                <a:pos x="109" y="214"/>
              </a:cxn>
              <a:cxn ang="0">
                <a:pos x="138" y="214"/>
              </a:cxn>
              <a:cxn ang="0">
                <a:pos x="169" y="214"/>
              </a:cxn>
              <a:cxn ang="0">
                <a:pos x="200" y="215"/>
              </a:cxn>
              <a:cxn ang="0">
                <a:pos x="231" y="217"/>
              </a:cxn>
              <a:cxn ang="0">
                <a:pos x="261" y="218"/>
              </a:cxn>
              <a:cxn ang="0">
                <a:pos x="291" y="220"/>
              </a:cxn>
              <a:cxn ang="0">
                <a:pos x="318" y="222"/>
              </a:cxn>
              <a:cxn ang="0">
                <a:pos x="344" y="225"/>
              </a:cxn>
              <a:cxn ang="0">
                <a:pos x="367" y="229"/>
              </a:cxn>
              <a:cxn ang="0">
                <a:pos x="389" y="232"/>
              </a:cxn>
              <a:cxn ang="0">
                <a:pos x="408" y="235"/>
              </a:cxn>
              <a:cxn ang="0">
                <a:pos x="390" y="226"/>
              </a:cxn>
              <a:cxn ang="0">
                <a:pos x="371" y="217"/>
              </a:cxn>
              <a:cxn ang="0">
                <a:pos x="350" y="204"/>
              </a:cxn>
              <a:cxn ang="0">
                <a:pos x="328" y="191"/>
              </a:cxn>
              <a:cxn ang="0">
                <a:pos x="305" y="176"/>
              </a:cxn>
              <a:cxn ang="0">
                <a:pos x="281" y="160"/>
              </a:cxn>
              <a:cxn ang="0">
                <a:pos x="256" y="144"/>
              </a:cxn>
              <a:cxn ang="0">
                <a:pos x="230" y="125"/>
              </a:cxn>
            </a:cxnLst>
            <a:rect l="0" t="0" r="r" b="b"/>
            <a:pathLst>
              <a:path w="408" h="235">
                <a:moveTo>
                  <a:pt x="230" y="125"/>
                </a:moveTo>
                <a:lnTo>
                  <a:pt x="207" y="108"/>
                </a:lnTo>
                <a:lnTo>
                  <a:pt x="186" y="92"/>
                </a:lnTo>
                <a:lnTo>
                  <a:pt x="166" y="76"/>
                </a:lnTo>
                <a:lnTo>
                  <a:pt x="147" y="61"/>
                </a:lnTo>
                <a:lnTo>
                  <a:pt x="130" y="47"/>
                </a:lnTo>
                <a:lnTo>
                  <a:pt x="111" y="31"/>
                </a:lnTo>
                <a:lnTo>
                  <a:pt x="93" y="16"/>
                </a:lnTo>
                <a:lnTo>
                  <a:pt x="76" y="0"/>
                </a:lnTo>
                <a:lnTo>
                  <a:pt x="0" y="220"/>
                </a:lnTo>
                <a:lnTo>
                  <a:pt x="13" y="219"/>
                </a:lnTo>
                <a:lnTo>
                  <a:pt x="31" y="218"/>
                </a:lnTo>
                <a:lnTo>
                  <a:pt x="53" y="217"/>
                </a:lnTo>
                <a:lnTo>
                  <a:pt x="80" y="215"/>
                </a:lnTo>
                <a:lnTo>
                  <a:pt x="109" y="214"/>
                </a:lnTo>
                <a:lnTo>
                  <a:pt x="138" y="214"/>
                </a:lnTo>
                <a:lnTo>
                  <a:pt x="169" y="214"/>
                </a:lnTo>
                <a:lnTo>
                  <a:pt x="200" y="215"/>
                </a:lnTo>
                <a:lnTo>
                  <a:pt x="231" y="217"/>
                </a:lnTo>
                <a:lnTo>
                  <a:pt x="261" y="218"/>
                </a:lnTo>
                <a:lnTo>
                  <a:pt x="291" y="220"/>
                </a:lnTo>
                <a:lnTo>
                  <a:pt x="318" y="222"/>
                </a:lnTo>
                <a:lnTo>
                  <a:pt x="344" y="225"/>
                </a:lnTo>
                <a:lnTo>
                  <a:pt x="367" y="229"/>
                </a:lnTo>
                <a:lnTo>
                  <a:pt x="389" y="232"/>
                </a:lnTo>
                <a:lnTo>
                  <a:pt x="408" y="235"/>
                </a:lnTo>
                <a:lnTo>
                  <a:pt x="390" y="226"/>
                </a:lnTo>
                <a:lnTo>
                  <a:pt x="371" y="217"/>
                </a:lnTo>
                <a:lnTo>
                  <a:pt x="350" y="204"/>
                </a:lnTo>
                <a:lnTo>
                  <a:pt x="328" y="191"/>
                </a:lnTo>
                <a:lnTo>
                  <a:pt x="305" y="176"/>
                </a:lnTo>
                <a:lnTo>
                  <a:pt x="281" y="160"/>
                </a:lnTo>
                <a:lnTo>
                  <a:pt x="256" y="144"/>
                </a:lnTo>
                <a:lnTo>
                  <a:pt x="230" y="125"/>
                </a:lnTo>
                <a:close/>
              </a:path>
            </a:pathLst>
          </a:custGeom>
          <a:solidFill>
            <a:srgbClr val="32349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1" name="Freeform 109"/>
          <p:cNvSpPr>
            <a:spLocks/>
          </p:cNvSpPr>
          <p:nvPr/>
        </p:nvSpPr>
        <p:spPr bwMode="auto">
          <a:xfrm>
            <a:off x="4100513" y="1981200"/>
            <a:ext cx="552450" cy="412750"/>
          </a:xfrm>
          <a:custGeom>
            <a:avLst/>
            <a:gdLst/>
            <a:ahLst/>
            <a:cxnLst>
              <a:cxn ang="0">
                <a:pos x="981" y="64"/>
              </a:cxn>
              <a:cxn ang="0">
                <a:pos x="939" y="0"/>
              </a:cxn>
              <a:cxn ang="0">
                <a:pos x="0" y="620"/>
              </a:cxn>
              <a:cxn ang="0">
                <a:pos x="84" y="748"/>
              </a:cxn>
              <a:cxn ang="0">
                <a:pos x="1023" y="128"/>
              </a:cxn>
              <a:cxn ang="0">
                <a:pos x="981" y="64"/>
              </a:cxn>
            </a:cxnLst>
            <a:rect l="0" t="0" r="r" b="b"/>
            <a:pathLst>
              <a:path w="1023" h="748">
                <a:moveTo>
                  <a:pt x="981" y="64"/>
                </a:moveTo>
                <a:lnTo>
                  <a:pt x="939" y="0"/>
                </a:lnTo>
                <a:lnTo>
                  <a:pt x="0" y="620"/>
                </a:lnTo>
                <a:lnTo>
                  <a:pt x="84" y="748"/>
                </a:lnTo>
                <a:lnTo>
                  <a:pt x="1023" y="128"/>
                </a:lnTo>
                <a:lnTo>
                  <a:pt x="981" y="6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2" name="Freeform 110"/>
          <p:cNvSpPr>
            <a:spLocks/>
          </p:cNvSpPr>
          <p:nvPr/>
        </p:nvSpPr>
        <p:spPr bwMode="auto">
          <a:xfrm>
            <a:off x="4559300" y="1924050"/>
            <a:ext cx="214313" cy="169863"/>
          </a:xfrm>
          <a:custGeom>
            <a:avLst/>
            <a:gdLst/>
            <a:ahLst/>
            <a:cxnLst>
              <a:cxn ang="0">
                <a:pos x="194" y="72"/>
              </a:cxn>
              <a:cxn ang="0">
                <a:pos x="166" y="80"/>
              </a:cxn>
              <a:cxn ang="0">
                <a:pos x="141" y="88"/>
              </a:cxn>
              <a:cxn ang="0">
                <a:pos x="115" y="93"/>
              </a:cxn>
              <a:cxn ang="0">
                <a:pos x="92" y="99"/>
              </a:cxn>
              <a:cxn ang="0">
                <a:pos x="69" y="104"/>
              </a:cxn>
              <a:cxn ang="0">
                <a:pos x="47" y="109"/>
              </a:cxn>
              <a:cxn ang="0">
                <a:pos x="24" y="113"/>
              </a:cxn>
              <a:cxn ang="0">
                <a:pos x="0" y="117"/>
              </a:cxn>
              <a:cxn ang="0">
                <a:pos x="128" y="312"/>
              </a:cxn>
              <a:cxn ang="0">
                <a:pos x="134" y="302"/>
              </a:cxn>
              <a:cxn ang="0">
                <a:pos x="144" y="286"/>
              </a:cxn>
              <a:cxn ang="0">
                <a:pos x="157" y="269"/>
              </a:cxn>
              <a:cxn ang="0">
                <a:pos x="173" y="247"/>
              </a:cxn>
              <a:cxn ang="0">
                <a:pos x="189" y="223"/>
              </a:cxn>
              <a:cxn ang="0">
                <a:pos x="208" y="200"/>
              </a:cxn>
              <a:cxn ang="0">
                <a:pos x="227" y="175"/>
              </a:cxn>
              <a:cxn ang="0">
                <a:pos x="246" y="152"/>
              </a:cxn>
              <a:cxn ang="0">
                <a:pos x="267" y="127"/>
              </a:cxn>
              <a:cxn ang="0">
                <a:pos x="287" y="105"/>
              </a:cxn>
              <a:cxn ang="0">
                <a:pos x="305" y="83"/>
              </a:cxn>
              <a:cxn ang="0">
                <a:pos x="324" y="63"/>
              </a:cxn>
              <a:cxn ang="0">
                <a:pos x="343" y="45"/>
              </a:cxn>
              <a:cxn ang="0">
                <a:pos x="360" y="28"/>
              </a:cxn>
              <a:cxn ang="0">
                <a:pos x="375" y="13"/>
              </a:cxn>
              <a:cxn ang="0">
                <a:pos x="389" y="0"/>
              </a:cxn>
              <a:cxn ang="0">
                <a:pos x="373" y="8"/>
              </a:cxn>
              <a:cxn ang="0">
                <a:pos x="353" y="17"/>
              </a:cxn>
              <a:cxn ang="0">
                <a:pos x="330" y="26"/>
              </a:cxn>
              <a:cxn ang="0">
                <a:pos x="307" y="36"/>
              </a:cxn>
              <a:cxn ang="0">
                <a:pos x="280" y="45"/>
              </a:cxn>
              <a:cxn ang="0">
                <a:pos x="252" y="53"/>
              </a:cxn>
              <a:cxn ang="0">
                <a:pos x="224" y="63"/>
              </a:cxn>
              <a:cxn ang="0">
                <a:pos x="194" y="72"/>
              </a:cxn>
            </a:cxnLst>
            <a:rect l="0" t="0" r="r" b="b"/>
            <a:pathLst>
              <a:path w="389" h="312">
                <a:moveTo>
                  <a:pt x="194" y="72"/>
                </a:moveTo>
                <a:lnTo>
                  <a:pt x="166" y="80"/>
                </a:lnTo>
                <a:lnTo>
                  <a:pt x="141" y="88"/>
                </a:lnTo>
                <a:lnTo>
                  <a:pt x="115" y="93"/>
                </a:lnTo>
                <a:lnTo>
                  <a:pt x="92" y="99"/>
                </a:lnTo>
                <a:lnTo>
                  <a:pt x="69" y="104"/>
                </a:lnTo>
                <a:lnTo>
                  <a:pt x="47" y="109"/>
                </a:lnTo>
                <a:lnTo>
                  <a:pt x="24" y="113"/>
                </a:lnTo>
                <a:lnTo>
                  <a:pt x="0" y="117"/>
                </a:lnTo>
                <a:lnTo>
                  <a:pt x="128" y="312"/>
                </a:lnTo>
                <a:lnTo>
                  <a:pt x="134" y="302"/>
                </a:lnTo>
                <a:lnTo>
                  <a:pt x="144" y="286"/>
                </a:lnTo>
                <a:lnTo>
                  <a:pt x="157" y="269"/>
                </a:lnTo>
                <a:lnTo>
                  <a:pt x="173" y="247"/>
                </a:lnTo>
                <a:lnTo>
                  <a:pt x="189" y="223"/>
                </a:lnTo>
                <a:lnTo>
                  <a:pt x="208" y="200"/>
                </a:lnTo>
                <a:lnTo>
                  <a:pt x="227" y="175"/>
                </a:lnTo>
                <a:lnTo>
                  <a:pt x="246" y="152"/>
                </a:lnTo>
                <a:lnTo>
                  <a:pt x="267" y="127"/>
                </a:lnTo>
                <a:lnTo>
                  <a:pt x="287" y="105"/>
                </a:lnTo>
                <a:lnTo>
                  <a:pt x="305" y="83"/>
                </a:lnTo>
                <a:lnTo>
                  <a:pt x="324" y="63"/>
                </a:lnTo>
                <a:lnTo>
                  <a:pt x="343" y="45"/>
                </a:lnTo>
                <a:lnTo>
                  <a:pt x="360" y="28"/>
                </a:lnTo>
                <a:lnTo>
                  <a:pt x="375" y="13"/>
                </a:lnTo>
                <a:lnTo>
                  <a:pt x="389" y="0"/>
                </a:lnTo>
                <a:lnTo>
                  <a:pt x="373" y="8"/>
                </a:lnTo>
                <a:lnTo>
                  <a:pt x="353" y="17"/>
                </a:lnTo>
                <a:lnTo>
                  <a:pt x="330" y="26"/>
                </a:lnTo>
                <a:lnTo>
                  <a:pt x="307" y="36"/>
                </a:lnTo>
                <a:lnTo>
                  <a:pt x="280" y="45"/>
                </a:lnTo>
                <a:lnTo>
                  <a:pt x="252" y="53"/>
                </a:lnTo>
                <a:lnTo>
                  <a:pt x="224" y="63"/>
                </a:lnTo>
                <a:lnTo>
                  <a:pt x="194" y="7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3" name="Freeform 111"/>
          <p:cNvSpPr>
            <a:spLocks/>
          </p:cNvSpPr>
          <p:nvPr/>
        </p:nvSpPr>
        <p:spPr bwMode="auto">
          <a:xfrm>
            <a:off x="3981450" y="2281238"/>
            <a:ext cx="212725" cy="171450"/>
          </a:xfrm>
          <a:custGeom>
            <a:avLst/>
            <a:gdLst/>
            <a:ahLst/>
            <a:cxnLst>
              <a:cxn ang="0">
                <a:pos x="197" y="239"/>
              </a:cxn>
              <a:cxn ang="0">
                <a:pos x="225" y="230"/>
              </a:cxn>
              <a:cxn ang="0">
                <a:pos x="250" y="224"/>
              </a:cxn>
              <a:cxn ang="0">
                <a:pos x="274" y="218"/>
              </a:cxn>
              <a:cxn ang="0">
                <a:pos x="299" y="213"/>
              </a:cxn>
              <a:cxn ang="0">
                <a:pos x="322" y="207"/>
              </a:cxn>
              <a:cxn ang="0">
                <a:pos x="344" y="203"/>
              </a:cxn>
              <a:cxn ang="0">
                <a:pos x="367" y="198"/>
              </a:cxn>
              <a:cxn ang="0">
                <a:pos x="391" y="194"/>
              </a:cxn>
              <a:cxn ang="0">
                <a:pos x="263" y="0"/>
              </a:cxn>
              <a:cxn ang="0">
                <a:pos x="257" y="9"/>
              </a:cxn>
              <a:cxn ang="0">
                <a:pos x="247" y="25"/>
              </a:cxn>
              <a:cxn ang="0">
                <a:pos x="233" y="43"/>
              </a:cxn>
              <a:cxn ang="0">
                <a:pos x="218" y="65"/>
              </a:cxn>
              <a:cxn ang="0">
                <a:pos x="201" y="88"/>
              </a:cxn>
              <a:cxn ang="0">
                <a:pos x="183" y="111"/>
              </a:cxn>
              <a:cxn ang="0">
                <a:pos x="164" y="135"/>
              </a:cxn>
              <a:cxn ang="0">
                <a:pos x="145" y="160"/>
              </a:cxn>
              <a:cxn ang="0">
                <a:pos x="124" y="184"/>
              </a:cxn>
              <a:cxn ang="0">
                <a:pos x="104" y="206"/>
              </a:cxn>
              <a:cxn ang="0">
                <a:pos x="85" y="228"/>
              </a:cxn>
              <a:cxn ang="0">
                <a:pos x="66" y="248"/>
              </a:cxn>
              <a:cxn ang="0">
                <a:pos x="48" y="267"/>
              </a:cxn>
              <a:cxn ang="0">
                <a:pos x="31" y="283"/>
              </a:cxn>
              <a:cxn ang="0">
                <a:pos x="16" y="299"/>
              </a:cxn>
              <a:cxn ang="0">
                <a:pos x="0" y="311"/>
              </a:cxn>
              <a:cxn ang="0">
                <a:pos x="18" y="303"/>
              </a:cxn>
              <a:cxn ang="0">
                <a:pos x="38" y="294"/>
              </a:cxn>
              <a:cxn ang="0">
                <a:pos x="60" y="285"/>
              </a:cxn>
              <a:cxn ang="0">
                <a:pos x="84" y="275"/>
              </a:cxn>
              <a:cxn ang="0">
                <a:pos x="111" y="267"/>
              </a:cxn>
              <a:cxn ang="0">
                <a:pos x="138" y="257"/>
              </a:cxn>
              <a:cxn ang="0">
                <a:pos x="167" y="248"/>
              </a:cxn>
              <a:cxn ang="0">
                <a:pos x="197" y="239"/>
              </a:cxn>
            </a:cxnLst>
            <a:rect l="0" t="0" r="r" b="b"/>
            <a:pathLst>
              <a:path w="391" h="311">
                <a:moveTo>
                  <a:pt x="197" y="239"/>
                </a:moveTo>
                <a:lnTo>
                  <a:pt x="225" y="230"/>
                </a:lnTo>
                <a:lnTo>
                  <a:pt x="250" y="224"/>
                </a:lnTo>
                <a:lnTo>
                  <a:pt x="274" y="218"/>
                </a:lnTo>
                <a:lnTo>
                  <a:pt x="299" y="213"/>
                </a:lnTo>
                <a:lnTo>
                  <a:pt x="322" y="207"/>
                </a:lnTo>
                <a:lnTo>
                  <a:pt x="344" y="203"/>
                </a:lnTo>
                <a:lnTo>
                  <a:pt x="367" y="198"/>
                </a:lnTo>
                <a:lnTo>
                  <a:pt x="391" y="194"/>
                </a:lnTo>
                <a:lnTo>
                  <a:pt x="263" y="0"/>
                </a:lnTo>
                <a:lnTo>
                  <a:pt x="257" y="9"/>
                </a:lnTo>
                <a:lnTo>
                  <a:pt x="247" y="25"/>
                </a:lnTo>
                <a:lnTo>
                  <a:pt x="233" y="43"/>
                </a:lnTo>
                <a:lnTo>
                  <a:pt x="218" y="65"/>
                </a:lnTo>
                <a:lnTo>
                  <a:pt x="201" y="88"/>
                </a:lnTo>
                <a:lnTo>
                  <a:pt x="183" y="111"/>
                </a:lnTo>
                <a:lnTo>
                  <a:pt x="164" y="135"/>
                </a:lnTo>
                <a:lnTo>
                  <a:pt x="145" y="160"/>
                </a:lnTo>
                <a:lnTo>
                  <a:pt x="124" y="184"/>
                </a:lnTo>
                <a:lnTo>
                  <a:pt x="104" y="206"/>
                </a:lnTo>
                <a:lnTo>
                  <a:pt x="85" y="228"/>
                </a:lnTo>
                <a:lnTo>
                  <a:pt x="66" y="248"/>
                </a:lnTo>
                <a:lnTo>
                  <a:pt x="48" y="267"/>
                </a:lnTo>
                <a:lnTo>
                  <a:pt x="31" y="283"/>
                </a:lnTo>
                <a:lnTo>
                  <a:pt x="16" y="299"/>
                </a:lnTo>
                <a:lnTo>
                  <a:pt x="0" y="311"/>
                </a:lnTo>
                <a:lnTo>
                  <a:pt x="18" y="303"/>
                </a:lnTo>
                <a:lnTo>
                  <a:pt x="38" y="294"/>
                </a:lnTo>
                <a:lnTo>
                  <a:pt x="60" y="285"/>
                </a:lnTo>
                <a:lnTo>
                  <a:pt x="84" y="275"/>
                </a:lnTo>
                <a:lnTo>
                  <a:pt x="111" y="267"/>
                </a:lnTo>
                <a:lnTo>
                  <a:pt x="138" y="257"/>
                </a:lnTo>
                <a:lnTo>
                  <a:pt x="167" y="248"/>
                </a:lnTo>
                <a:lnTo>
                  <a:pt x="197" y="2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4" name="Freeform 112"/>
          <p:cNvSpPr>
            <a:spLocks/>
          </p:cNvSpPr>
          <p:nvPr/>
        </p:nvSpPr>
        <p:spPr bwMode="auto">
          <a:xfrm>
            <a:off x="3602038" y="1884363"/>
            <a:ext cx="160337" cy="415925"/>
          </a:xfrm>
          <a:custGeom>
            <a:avLst/>
            <a:gdLst/>
            <a:ahLst/>
            <a:cxnLst>
              <a:cxn ang="0">
                <a:pos x="75" y="15"/>
              </a:cxn>
              <a:cxn ang="0">
                <a:pos x="0" y="30"/>
              </a:cxn>
              <a:cxn ang="0">
                <a:pos x="149" y="755"/>
              </a:cxn>
              <a:cxn ang="0">
                <a:pos x="299" y="725"/>
              </a:cxn>
              <a:cxn ang="0">
                <a:pos x="150" y="0"/>
              </a:cxn>
              <a:cxn ang="0">
                <a:pos x="75" y="15"/>
              </a:cxn>
            </a:cxnLst>
            <a:rect l="0" t="0" r="r" b="b"/>
            <a:pathLst>
              <a:path w="299" h="755">
                <a:moveTo>
                  <a:pt x="75" y="15"/>
                </a:moveTo>
                <a:lnTo>
                  <a:pt x="0" y="30"/>
                </a:lnTo>
                <a:lnTo>
                  <a:pt x="149" y="755"/>
                </a:lnTo>
                <a:lnTo>
                  <a:pt x="299" y="725"/>
                </a:lnTo>
                <a:lnTo>
                  <a:pt x="150" y="0"/>
                </a:lnTo>
                <a:lnTo>
                  <a:pt x="75" y="1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5" name="Freeform 113"/>
          <p:cNvSpPr>
            <a:spLocks/>
          </p:cNvSpPr>
          <p:nvPr/>
        </p:nvSpPr>
        <p:spPr bwMode="auto">
          <a:xfrm>
            <a:off x="3589338" y="1722438"/>
            <a:ext cx="122237" cy="225425"/>
          </a:xfrm>
          <a:custGeom>
            <a:avLst/>
            <a:gdLst/>
            <a:ahLst/>
            <a:cxnLst>
              <a:cxn ang="0">
                <a:pos x="29" y="210"/>
              </a:cxn>
              <a:cxn ang="0">
                <a:pos x="26" y="238"/>
              </a:cxn>
              <a:cxn ang="0">
                <a:pos x="23" y="264"/>
              </a:cxn>
              <a:cxn ang="0">
                <a:pos x="19" y="290"/>
              </a:cxn>
              <a:cxn ang="0">
                <a:pos x="16" y="314"/>
              </a:cxn>
              <a:cxn ang="0">
                <a:pos x="12" y="337"/>
              </a:cxn>
              <a:cxn ang="0">
                <a:pos x="8" y="359"/>
              </a:cxn>
              <a:cxn ang="0">
                <a:pos x="4" y="382"/>
              </a:cxn>
              <a:cxn ang="0">
                <a:pos x="0" y="407"/>
              </a:cxn>
              <a:cxn ang="0">
                <a:pos x="227" y="359"/>
              </a:cxn>
              <a:cxn ang="0">
                <a:pos x="220" y="349"/>
              </a:cxn>
              <a:cxn ang="0">
                <a:pos x="210" y="335"/>
              </a:cxn>
              <a:cxn ang="0">
                <a:pos x="197" y="316"/>
              </a:cxn>
              <a:cxn ang="0">
                <a:pos x="184" y="294"/>
              </a:cxn>
              <a:cxn ang="0">
                <a:pos x="168" y="270"/>
              </a:cxn>
              <a:cxn ang="0">
                <a:pos x="153" y="243"/>
              </a:cxn>
              <a:cxn ang="0">
                <a:pos x="138" y="217"/>
              </a:cxn>
              <a:cxn ang="0">
                <a:pos x="122" y="190"/>
              </a:cxn>
              <a:cxn ang="0">
                <a:pos x="108" y="163"/>
              </a:cxn>
              <a:cxn ang="0">
                <a:pos x="93" y="136"/>
              </a:cxn>
              <a:cxn ang="0">
                <a:pos x="81" y="110"/>
              </a:cxn>
              <a:cxn ang="0">
                <a:pos x="69" y="84"/>
              </a:cxn>
              <a:cxn ang="0">
                <a:pos x="58" y="61"/>
              </a:cxn>
              <a:cxn ang="0">
                <a:pos x="49" y="39"/>
              </a:cxn>
              <a:cxn ang="0">
                <a:pos x="41" y="19"/>
              </a:cxn>
              <a:cxn ang="0">
                <a:pos x="35" y="0"/>
              </a:cxn>
              <a:cxn ang="0">
                <a:pos x="36" y="20"/>
              </a:cxn>
              <a:cxn ang="0">
                <a:pos x="36" y="42"/>
              </a:cxn>
              <a:cxn ang="0">
                <a:pos x="37" y="66"/>
              </a:cxn>
              <a:cxn ang="0">
                <a:pos x="36" y="92"/>
              </a:cxn>
              <a:cxn ang="0">
                <a:pos x="35" y="119"/>
              </a:cxn>
              <a:cxn ang="0">
                <a:pos x="34" y="148"/>
              </a:cxn>
              <a:cxn ang="0">
                <a:pos x="32" y="178"/>
              </a:cxn>
              <a:cxn ang="0">
                <a:pos x="29" y="210"/>
              </a:cxn>
            </a:cxnLst>
            <a:rect l="0" t="0" r="r" b="b"/>
            <a:pathLst>
              <a:path w="227" h="407">
                <a:moveTo>
                  <a:pt x="29" y="210"/>
                </a:moveTo>
                <a:lnTo>
                  <a:pt x="26" y="238"/>
                </a:lnTo>
                <a:lnTo>
                  <a:pt x="23" y="264"/>
                </a:lnTo>
                <a:lnTo>
                  <a:pt x="19" y="290"/>
                </a:lnTo>
                <a:lnTo>
                  <a:pt x="16" y="314"/>
                </a:lnTo>
                <a:lnTo>
                  <a:pt x="12" y="337"/>
                </a:lnTo>
                <a:lnTo>
                  <a:pt x="8" y="359"/>
                </a:lnTo>
                <a:lnTo>
                  <a:pt x="4" y="382"/>
                </a:lnTo>
                <a:lnTo>
                  <a:pt x="0" y="407"/>
                </a:lnTo>
                <a:lnTo>
                  <a:pt x="227" y="359"/>
                </a:lnTo>
                <a:lnTo>
                  <a:pt x="220" y="349"/>
                </a:lnTo>
                <a:lnTo>
                  <a:pt x="210" y="335"/>
                </a:lnTo>
                <a:lnTo>
                  <a:pt x="197" y="316"/>
                </a:lnTo>
                <a:lnTo>
                  <a:pt x="184" y="294"/>
                </a:lnTo>
                <a:lnTo>
                  <a:pt x="168" y="270"/>
                </a:lnTo>
                <a:lnTo>
                  <a:pt x="153" y="243"/>
                </a:lnTo>
                <a:lnTo>
                  <a:pt x="138" y="217"/>
                </a:lnTo>
                <a:lnTo>
                  <a:pt x="122" y="190"/>
                </a:lnTo>
                <a:lnTo>
                  <a:pt x="108" y="163"/>
                </a:lnTo>
                <a:lnTo>
                  <a:pt x="93" y="136"/>
                </a:lnTo>
                <a:lnTo>
                  <a:pt x="81" y="110"/>
                </a:lnTo>
                <a:lnTo>
                  <a:pt x="69" y="84"/>
                </a:lnTo>
                <a:lnTo>
                  <a:pt x="58" y="61"/>
                </a:lnTo>
                <a:lnTo>
                  <a:pt x="49" y="39"/>
                </a:lnTo>
                <a:lnTo>
                  <a:pt x="41" y="19"/>
                </a:lnTo>
                <a:lnTo>
                  <a:pt x="35" y="0"/>
                </a:lnTo>
                <a:lnTo>
                  <a:pt x="36" y="20"/>
                </a:lnTo>
                <a:lnTo>
                  <a:pt x="36" y="42"/>
                </a:lnTo>
                <a:lnTo>
                  <a:pt x="37" y="66"/>
                </a:lnTo>
                <a:lnTo>
                  <a:pt x="36" y="92"/>
                </a:lnTo>
                <a:lnTo>
                  <a:pt x="35" y="119"/>
                </a:lnTo>
                <a:lnTo>
                  <a:pt x="34" y="148"/>
                </a:lnTo>
                <a:lnTo>
                  <a:pt x="32" y="178"/>
                </a:lnTo>
                <a:lnTo>
                  <a:pt x="29" y="21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6" name="Freeform 114"/>
          <p:cNvSpPr>
            <a:spLocks/>
          </p:cNvSpPr>
          <p:nvPr/>
        </p:nvSpPr>
        <p:spPr bwMode="auto">
          <a:xfrm>
            <a:off x="3652838" y="2236788"/>
            <a:ext cx="120650" cy="225425"/>
          </a:xfrm>
          <a:custGeom>
            <a:avLst/>
            <a:gdLst/>
            <a:ahLst/>
            <a:cxnLst>
              <a:cxn ang="0">
                <a:pos x="198" y="198"/>
              </a:cxn>
              <a:cxn ang="0">
                <a:pos x="201" y="169"/>
              </a:cxn>
              <a:cxn ang="0">
                <a:pos x="204" y="142"/>
              </a:cxn>
              <a:cxn ang="0">
                <a:pos x="207" y="117"/>
              </a:cxn>
              <a:cxn ang="0">
                <a:pos x="212" y="94"/>
              </a:cxn>
              <a:cxn ang="0">
                <a:pos x="215" y="71"/>
              </a:cxn>
              <a:cxn ang="0">
                <a:pos x="219" y="48"/>
              </a:cxn>
              <a:cxn ang="0">
                <a:pos x="224" y="24"/>
              </a:cxn>
              <a:cxn ang="0">
                <a:pos x="228" y="0"/>
              </a:cxn>
              <a:cxn ang="0">
                <a:pos x="0" y="48"/>
              </a:cxn>
              <a:cxn ang="0">
                <a:pos x="7" y="57"/>
              </a:cxn>
              <a:cxn ang="0">
                <a:pos x="17" y="72"/>
              </a:cxn>
              <a:cxn ang="0">
                <a:pos x="29" y="91"/>
              </a:cxn>
              <a:cxn ang="0">
                <a:pos x="44" y="113"/>
              </a:cxn>
              <a:cxn ang="0">
                <a:pos x="59" y="137"/>
              </a:cxn>
              <a:cxn ang="0">
                <a:pos x="75" y="163"/>
              </a:cxn>
              <a:cxn ang="0">
                <a:pos x="90" y="190"/>
              </a:cxn>
              <a:cxn ang="0">
                <a:pos x="104" y="216"/>
              </a:cxn>
              <a:cxn ang="0">
                <a:pos x="120" y="244"/>
              </a:cxn>
              <a:cxn ang="0">
                <a:pos x="133" y="272"/>
              </a:cxn>
              <a:cxn ang="0">
                <a:pos x="146" y="297"/>
              </a:cxn>
              <a:cxn ang="0">
                <a:pos x="159" y="322"/>
              </a:cxn>
              <a:cxn ang="0">
                <a:pos x="169" y="346"/>
              </a:cxn>
              <a:cxn ang="0">
                <a:pos x="178" y="368"/>
              </a:cxn>
              <a:cxn ang="0">
                <a:pos x="186" y="387"/>
              </a:cxn>
              <a:cxn ang="0">
                <a:pos x="193" y="406"/>
              </a:cxn>
              <a:cxn ang="0">
                <a:pos x="192" y="386"/>
              </a:cxn>
              <a:cxn ang="0">
                <a:pos x="191" y="365"/>
              </a:cxn>
              <a:cxn ang="0">
                <a:pos x="191" y="341"/>
              </a:cxn>
              <a:cxn ang="0">
                <a:pos x="191" y="316"/>
              </a:cxn>
              <a:cxn ang="0">
                <a:pos x="192" y="288"/>
              </a:cxn>
              <a:cxn ang="0">
                <a:pos x="194" y="258"/>
              </a:cxn>
              <a:cxn ang="0">
                <a:pos x="195" y="229"/>
              </a:cxn>
              <a:cxn ang="0">
                <a:pos x="198" y="198"/>
              </a:cxn>
            </a:cxnLst>
            <a:rect l="0" t="0" r="r" b="b"/>
            <a:pathLst>
              <a:path w="228" h="406">
                <a:moveTo>
                  <a:pt x="198" y="198"/>
                </a:moveTo>
                <a:lnTo>
                  <a:pt x="201" y="169"/>
                </a:lnTo>
                <a:lnTo>
                  <a:pt x="204" y="142"/>
                </a:lnTo>
                <a:lnTo>
                  <a:pt x="207" y="117"/>
                </a:lnTo>
                <a:lnTo>
                  <a:pt x="212" y="94"/>
                </a:lnTo>
                <a:lnTo>
                  <a:pt x="215" y="71"/>
                </a:lnTo>
                <a:lnTo>
                  <a:pt x="219" y="48"/>
                </a:lnTo>
                <a:lnTo>
                  <a:pt x="224" y="24"/>
                </a:lnTo>
                <a:lnTo>
                  <a:pt x="228" y="0"/>
                </a:lnTo>
                <a:lnTo>
                  <a:pt x="0" y="48"/>
                </a:lnTo>
                <a:lnTo>
                  <a:pt x="7" y="57"/>
                </a:lnTo>
                <a:lnTo>
                  <a:pt x="17" y="72"/>
                </a:lnTo>
                <a:lnTo>
                  <a:pt x="29" y="91"/>
                </a:lnTo>
                <a:lnTo>
                  <a:pt x="44" y="113"/>
                </a:lnTo>
                <a:lnTo>
                  <a:pt x="59" y="137"/>
                </a:lnTo>
                <a:lnTo>
                  <a:pt x="75" y="163"/>
                </a:lnTo>
                <a:lnTo>
                  <a:pt x="90" y="190"/>
                </a:lnTo>
                <a:lnTo>
                  <a:pt x="104" y="216"/>
                </a:lnTo>
                <a:lnTo>
                  <a:pt x="120" y="244"/>
                </a:lnTo>
                <a:lnTo>
                  <a:pt x="133" y="272"/>
                </a:lnTo>
                <a:lnTo>
                  <a:pt x="146" y="297"/>
                </a:lnTo>
                <a:lnTo>
                  <a:pt x="159" y="322"/>
                </a:lnTo>
                <a:lnTo>
                  <a:pt x="169" y="346"/>
                </a:lnTo>
                <a:lnTo>
                  <a:pt x="178" y="368"/>
                </a:lnTo>
                <a:lnTo>
                  <a:pt x="186" y="387"/>
                </a:lnTo>
                <a:lnTo>
                  <a:pt x="193" y="406"/>
                </a:lnTo>
                <a:lnTo>
                  <a:pt x="192" y="386"/>
                </a:lnTo>
                <a:lnTo>
                  <a:pt x="191" y="365"/>
                </a:lnTo>
                <a:lnTo>
                  <a:pt x="191" y="341"/>
                </a:lnTo>
                <a:lnTo>
                  <a:pt x="191" y="316"/>
                </a:lnTo>
                <a:lnTo>
                  <a:pt x="192" y="288"/>
                </a:lnTo>
                <a:lnTo>
                  <a:pt x="194" y="258"/>
                </a:lnTo>
                <a:lnTo>
                  <a:pt x="195" y="229"/>
                </a:lnTo>
                <a:lnTo>
                  <a:pt x="198" y="19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7" name="Freeform 115"/>
          <p:cNvSpPr>
            <a:spLocks/>
          </p:cNvSpPr>
          <p:nvPr/>
        </p:nvSpPr>
        <p:spPr bwMode="auto">
          <a:xfrm>
            <a:off x="2857500" y="2673350"/>
            <a:ext cx="190500" cy="328613"/>
          </a:xfrm>
          <a:custGeom>
            <a:avLst/>
            <a:gdLst/>
            <a:ahLst/>
            <a:cxnLst>
              <a:cxn ang="0">
                <a:pos x="72" y="28"/>
              </a:cxn>
              <a:cxn ang="0">
                <a:pos x="0" y="57"/>
              </a:cxn>
              <a:cxn ang="0">
                <a:pos x="214" y="590"/>
              </a:cxn>
              <a:cxn ang="0">
                <a:pos x="356" y="533"/>
              </a:cxn>
              <a:cxn ang="0">
                <a:pos x="143" y="0"/>
              </a:cxn>
              <a:cxn ang="0">
                <a:pos x="72" y="28"/>
              </a:cxn>
            </a:cxnLst>
            <a:rect l="0" t="0" r="r" b="b"/>
            <a:pathLst>
              <a:path w="356" h="590">
                <a:moveTo>
                  <a:pt x="72" y="28"/>
                </a:moveTo>
                <a:lnTo>
                  <a:pt x="0" y="57"/>
                </a:lnTo>
                <a:lnTo>
                  <a:pt x="214" y="590"/>
                </a:lnTo>
                <a:lnTo>
                  <a:pt x="356" y="533"/>
                </a:lnTo>
                <a:lnTo>
                  <a:pt x="143" y="0"/>
                </a:lnTo>
                <a:lnTo>
                  <a:pt x="72" y="2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8" name="Freeform 116"/>
          <p:cNvSpPr>
            <a:spLocks/>
          </p:cNvSpPr>
          <p:nvPr/>
        </p:nvSpPr>
        <p:spPr bwMode="auto">
          <a:xfrm>
            <a:off x="2835275" y="2532063"/>
            <a:ext cx="134938" cy="223837"/>
          </a:xfrm>
          <a:custGeom>
            <a:avLst/>
            <a:gdLst/>
            <a:ahLst/>
            <a:cxnLst>
              <a:cxn ang="0">
                <a:pos x="31" y="206"/>
              </a:cxn>
              <a:cxn ang="0">
                <a:pos x="33" y="235"/>
              </a:cxn>
              <a:cxn ang="0">
                <a:pos x="36" y="262"/>
              </a:cxn>
              <a:cxn ang="0">
                <a:pos x="37" y="287"/>
              </a:cxn>
              <a:cxn ang="0">
                <a:pos x="37" y="311"/>
              </a:cxn>
              <a:cxn ang="0">
                <a:pos x="37" y="334"/>
              </a:cxn>
              <a:cxn ang="0">
                <a:pos x="37" y="358"/>
              </a:cxn>
              <a:cxn ang="0">
                <a:pos x="37" y="382"/>
              </a:cxn>
              <a:cxn ang="0">
                <a:pos x="37" y="406"/>
              </a:cxn>
              <a:cxn ang="0">
                <a:pos x="253" y="319"/>
              </a:cxn>
              <a:cxn ang="0">
                <a:pos x="244" y="311"/>
              </a:cxn>
              <a:cxn ang="0">
                <a:pos x="231" y="298"/>
              </a:cxn>
              <a:cxn ang="0">
                <a:pos x="216" y="281"/>
              </a:cxn>
              <a:cxn ang="0">
                <a:pos x="198" y="263"/>
              </a:cxn>
              <a:cxn ang="0">
                <a:pos x="179" y="242"/>
              </a:cxn>
              <a:cxn ang="0">
                <a:pos x="159" y="219"/>
              </a:cxn>
              <a:cxn ang="0">
                <a:pos x="139" y="195"/>
              </a:cxn>
              <a:cxn ang="0">
                <a:pos x="119" y="171"/>
              </a:cxn>
              <a:cxn ang="0">
                <a:pos x="101" y="147"/>
              </a:cxn>
              <a:cxn ang="0">
                <a:pos x="82" y="123"/>
              </a:cxn>
              <a:cxn ang="0">
                <a:pos x="64" y="99"/>
              </a:cxn>
              <a:cxn ang="0">
                <a:pos x="49" y="77"/>
              </a:cxn>
              <a:cxn ang="0">
                <a:pos x="34" y="55"/>
              </a:cxn>
              <a:cxn ang="0">
                <a:pos x="21" y="35"/>
              </a:cxn>
              <a:cxn ang="0">
                <a:pos x="9" y="17"/>
              </a:cxn>
              <a:cxn ang="0">
                <a:pos x="0" y="0"/>
              </a:cxn>
              <a:cxn ang="0">
                <a:pos x="5" y="19"/>
              </a:cxn>
              <a:cxn ang="0">
                <a:pos x="9" y="41"/>
              </a:cxn>
              <a:cxn ang="0">
                <a:pos x="13" y="64"/>
              </a:cxn>
              <a:cxn ang="0">
                <a:pos x="18" y="89"/>
              </a:cxn>
              <a:cxn ang="0">
                <a:pos x="21" y="116"/>
              </a:cxn>
              <a:cxn ang="0">
                <a:pos x="25" y="146"/>
              </a:cxn>
              <a:cxn ang="0">
                <a:pos x="29" y="176"/>
              </a:cxn>
              <a:cxn ang="0">
                <a:pos x="31" y="206"/>
              </a:cxn>
            </a:cxnLst>
            <a:rect l="0" t="0" r="r" b="b"/>
            <a:pathLst>
              <a:path w="253" h="406">
                <a:moveTo>
                  <a:pt x="31" y="206"/>
                </a:moveTo>
                <a:lnTo>
                  <a:pt x="33" y="235"/>
                </a:lnTo>
                <a:lnTo>
                  <a:pt x="36" y="262"/>
                </a:lnTo>
                <a:lnTo>
                  <a:pt x="37" y="287"/>
                </a:lnTo>
                <a:lnTo>
                  <a:pt x="37" y="311"/>
                </a:lnTo>
                <a:lnTo>
                  <a:pt x="37" y="334"/>
                </a:lnTo>
                <a:lnTo>
                  <a:pt x="37" y="358"/>
                </a:lnTo>
                <a:lnTo>
                  <a:pt x="37" y="382"/>
                </a:lnTo>
                <a:lnTo>
                  <a:pt x="37" y="406"/>
                </a:lnTo>
                <a:lnTo>
                  <a:pt x="253" y="319"/>
                </a:lnTo>
                <a:lnTo>
                  <a:pt x="244" y="311"/>
                </a:lnTo>
                <a:lnTo>
                  <a:pt x="231" y="298"/>
                </a:lnTo>
                <a:lnTo>
                  <a:pt x="216" y="281"/>
                </a:lnTo>
                <a:lnTo>
                  <a:pt x="198" y="263"/>
                </a:lnTo>
                <a:lnTo>
                  <a:pt x="179" y="242"/>
                </a:lnTo>
                <a:lnTo>
                  <a:pt x="159" y="219"/>
                </a:lnTo>
                <a:lnTo>
                  <a:pt x="139" y="195"/>
                </a:lnTo>
                <a:lnTo>
                  <a:pt x="119" y="171"/>
                </a:lnTo>
                <a:lnTo>
                  <a:pt x="101" y="147"/>
                </a:lnTo>
                <a:lnTo>
                  <a:pt x="82" y="123"/>
                </a:lnTo>
                <a:lnTo>
                  <a:pt x="64" y="99"/>
                </a:lnTo>
                <a:lnTo>
                  <a:pt x="49" y="77"/>
                </a:lnTo>
                <a:lnTo>
                  <a:pt x="34" y="55"/>
                </a:lnTo>
                <a:lnTo>
                  <a:pt x="21" y="35"/>
                </a:lnTo>
                <a:lnTo>
                  <a:pt x="9" y="17"/>
                </a:lnTo>
                <a:lnTo>
                  <a:pt x="0" y="0"/>
                </a:lnTo>
                <a:lnTo>
                  <a:pt x="5" y="19"/>
                </a:lnTo>
                <a:lnTo>
                  <a:pt x="9" y="41"/>
                </a:lnTo>
                <a:lnTo>
                  <a:pt x="13" y="64"/>
                </a:lnTo>
                <a:lnTo>
                  <a:pt x="18" y="89"/>
                </a:lnTo>
                <a:lnTo>
                  <a:pt x="21" y="116"/>
                </a:lnTo>
                <a:lnTo>
                  <a:pt x="25" y="146"/>
                </a:lnTo>
                <a:lnTo>
                  <a:pt x="29" y="176"/>
                </a:lnTo>
                <a:lnTo>
                  <a:pt x="31" y="20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09" name="Freeform 117"/>
          <p:cNvSpPr>
            <a:spLocks/>
          </p:cNvSpPr>
          <p:nvPr/>
        </p:nvSpPr>
        <p:spPr bwMode="auto">
          <a:xfrm>
            <a:off x="2938463" y="2922588"/>
            <a:ext cx="134937" cy="222250"/>
          </a:xfrm>
          <a:custGeom>
            <a:avLst/>
            <a:gdLst/>
            <a:ahLst/>
            <a:cxnLst>
              <a:cxn ang="0">
                <a:pos x="221" y="198"/>
              </a:cxn>
              <a:cxn ang="0">
                <a:pos x="219" y="170"/>
              </a:cxn>
              <a:cxn ang="0">
                <a:pos x="218" y="143"/>
              </a:cxn>
              <a:cxn ang="0">
                <a:pos x="217" y="118"/>
              </a:cxn>
              <a:cxn ang="0">
                <a:pos x="216" y="93"/>
              </a:cxn>
              <a:cxn ang="0">
                <a:pos x="216" y="70"/>
              </a:cxn>
              <a:cxn ang="0">
                <a:pos x="216" y="47"/>
              </a:cxn>
              <a:cxn ang="0">
                <a:pos x="216" y="23"/>
              </a:cxn>
              <a:cxn ang="0">
                <a:pos x="216" y="0"/>
              </a:cxn>
              <a:cxn ang="0">
                <a:pos x="0" y="86"/>
              </a:cxn>
              <a:cxn ang="0">
                <a:pos x="9" y="93"/>
              </a:cxn>
              <a:cxn ang="0">
                <a:pos x="21" y="107"/>
              </a:cxn>
              <a:cxn ang="0">
                <a:pos x="37" y="123"/>
              </a:cxn>
              <a:cxn ang="0">
                <a:pos x="54" y="142"/>
              </a:cxn>
              <a:cxn ang="0">
                <a:pos x="74" y="164"/>
              </a:cxn>
              <a:cxn ang="0">
                <a:pos x="94" y="186"/>
              </a:cxn>
              <a:cxn ang="0">
                <a:pos x="114" y="209"/>
              </a:cxn>
              <a:cxn ang="0">
                <a:pos x="133" y="234"/>
              </a:cxn>
              <a:cxn ang="0">
                <a:pos x="153" y="258"/>
              </a:cxn>
              <a:cxn ang="0">
                <a:pos x="172" y="282"/>
              </a:cxn>
              <a:cxn ang="0">
                <a:pos x="188" y="305"/>
              </a:cxn>
              <a:cxn ang="0">
                <a:pos x="205" y="329"/>
              </a:cxn>
              <a:cxn ang="0">
                <a:pos x="219" y="350"/>
              </a:cxn>
              <a:cxn ang="0">
                <a:pos x="232" y="369"/>
              </a:cxn>
              <a:cxn ang="0">
                <a:pos x="243" y="388"/>
              </a:cxn>
              <a:cxn ang="0">
                <a:pos x="253" y="405"/>
              </a:cxn>
              <a:cxn ang="0">
                <a:pos x="249" y="386"/>
              </a:cxn>
              <a:cxn ang="0">
                <a:pos x="244" y="365"/>
              </a:cxn>
              <a:cxn ang="0">
                <a:pos x="240" y="341"/>
              </a:cxn>
              <a:cxn ang="0">
                <a:pos x="236" y="315"/>
              </a:cxn>
              <a:cxn ang="0">
                <a:pos x="231" y="289"/>
              </a:cxn>
              <a:cxn ang="0">
                <a:pos x="228" y="259"/>
              </a:cxn>
              <a:cxn ang="0">
                <a:pos x="225" y="229"/>
              </a:cxn>
              <a:cxn ang="0">
                <a:pos x="221" y="198"/>
              </a:cxn>
            </a:cxnLst>
            <a:rect l="0" t="0" r="r" b="b"/>
            <a:pathLst>
              <a:path w="253" h="405">
                <a:moveTo>
                  <a:pt x="221" y="198"/>
                </a:moveTo>
                <a:lnTo>
                  <a:pt x="219" y="170"/>
                </a:lnTo>
                <a:lnTo>
                  <a:pt x="218" y="143"/>
                </a:lnTo>
                <a:lnTo>
                  <a:pt x="217" y="118"/>
                </a:lnTo>
                <a:lnTo>
                  <a:pt x="216" y="93"/>
                </a:lnTo>
                <a:lnTo>
                  <a:pt x="216" y="70"/>
                </a:lnTo>
                <a:lnTo>
                  <a:pt x="216" y="47"/>
                </a:lnTo>
                <a:lnTo>
                  <a:pt x="216" y="23"/>
                </a:lnTo>
                <a:lnTo>
                  <a:pt x="216" y="0"/>
                </a:lnTo>
                <a:lnTo>
                  <a:pt x="0" y="86"/>
                </a:lnTo>
                <a:lnTo>
                  <a:pt x="9" y="93"/>
                </a:lnTo>
                <a:lnTo>
                  <a:pt x="21" y="107"/>
                </a:lnTo>
                <a:lnTo>
                  <a:pt x="37" y="123"/>
                </a:lnTo>
                <a:lnTo>
                  <a:pt x="54" y="142"/>
                </a:lnTo>
                <a:lnTo>
                  <a:pt x="74" y="164"/>
                </a:lnTo>
                <a:lnTo>
                  <a:pt x="94" y="186"/>
                </a:lnTo>
                <a:lnTo>
                  <a:pt x="114" y="209"/>
                </a:lnTo>
                <a:lnTo>
                  <a:pt x="133" y="234"/>
                </a:lnTo>
                <a:lnTo>
                  <a:pt x="153" y="258"/>
                </a:lnTo>
                <a:lnTo>
                  <a:pt x="172" y="282"/>
                </a:lnTo>
                <a:lnTo>
                  <a:pt x="188" y="305"/>
                </a:lnTo>
                <a:lnTo>
                  <a:pt x="205" y="329"/>
                </a:lnTo>
                <a:lnTo>
                  <a:pt x="219" y="350"/>
                </a:lnTo>
                <a:lnTo>
                  <a:pt x="232" y="369"/>
                </a:lnTo>
                <a:lnTo>
                  <a:pt x="243" y="388"/>
                </a:lnTo>
                <a:lnTo>
                  <a:pt x="253" y="405"/>
                </a:lnTo>
                <a:lnTo>
                  <a:pt x="249" y="386"/>
                </a:lnTo>
                <a:lnTo>
                  <a:pt x="244" y="365"/>
                </a:lnTo>
                <a:lnTo>
                  <a:pt x="240" y="341"/>
                </a:lnTo>
                <a:lnTo>
                  <a:pt x="236" y="315"/>
                </a:lnTo>
                <a:lnTo>
                  <a:pt x="231" y="289"/>
                </a:lnTo>
                <a:lnTo>
                  <a:pt x="228" y="259"/>
                </a:lnTo>
                <a:lnTo>
                  <a:pt x="225" y="229"/>
                </a:lnTo>
                <a:lnTo>
                  <a:pt x="221" y="19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0" name="Freeform 118"/>
          <p:cNvSpPr>
            <a:spLocks/>
          </p:cNvSpPr>
          <p:nvPr/>
        </p:nvSpPr>
        <p:spPr bwMode="auto">
          <a:xfrm>
            <a:off x="2451100" y="3536950"/>
            <a:ext cx="220663" cy="169863"/>
          </a:xfrm>
          <a:custGeom>
            <a:avLst/>
            <a:gdLst/>
            <a:ahLst/>
            <a:cxnLst>
              <a:cxn ang="0">
                <a:pos x="35" y="240"/>
              </a:cxn>
              <a:cxn ang="0">
                <a:pos x="69" y="308"/>
              </a:cxn>
              <a:cxn ang="0">
                <a:pos x="410" y="138"/>
              </a:cxn>
              <a:cxn ang="0">
                <a:pos x="342" y="0"/>
              </a:cxn>
              <a:cxn ang="0">
                <a:pos x="0" y="171"/>
              </a:cxn>
              <a:cxn ang="0">
                <a:pos x="35" y="240"/>
              </a:cxn>
            </a:cxnLst>
            <a:rect l="0" t="0" r="r" b="b"/>
            <a:pathLst>
              <a:path w="410" h="308">
                <a:moveTo>
                  <a:pt x="35" y="240"/>
                </a:moveTo>
                <a:lnTo>
                  <a:pt x="69" y="308"/>
                </a:lnTo>
                <a:lnTo>
                  <a:pt x="410" y="138"/>
                </a:lnTo>
                <a:lnTo>
                  <a:pt x="342" y="0"/>
                </a:lnTo>
                <a:lnTo>
                  <a:pt x="0" y="171"/>
                </a:lnTo>
                <a:lnTo>
                  <a:pt x="35" y="24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1" name="Freeform 119"/>
          <p:cNvSpPr>
            <a:spLocks/>
          </p:cNvSpPr>
          <p:nvPr/>
        </p:nvSpPr>
        <p:spPr bwMode="auto">
          <a:xfrm>
            <a:off x="2317750" y="3590925"/>
            <a:ext cx="217488" cy="153988"/>
          </a:xfrm>
          <a:custGeom>
            <a:avLst/>
            <a:gdLst/>
            <a:ahLst/>
            <a:cxnLst>
              <a:cxn ang="0">
                <a:pos x="203" y="229"/>
              </a:cxn>
              <a:cxn ang="0">
                <a:pos x="232" y="225"/>
              </a:cxn>
              <a:cxn ang="0">
                <a:pos x="259" y="222"/>
              </a:cxn>
              <a:cxn ang="0">
                <a:pos x="284" y="218"/>
              </a:cxn>
              <a:cxn ang="0">
                <a:pos x="307" y="216"/>
              </a:cxn>
              <a:cxn ang="0">
                <a:pos x="331" y="214"/>
              </a:cxn>
              <a:cxn ang="0">
                <a:pos x="355" y="212"/>
              </a:cxn>
              <a:cxn ang="0">
                <a:pos x="378" y="210"/>
              </a:cxn>
              <a:cxn ang="0">
                <a:pos x="402" y="207"/>
              </a:cxn>
              <a:cxn ang="0">
                <a:pos x="298" y="0"/>
              </a:cxn>
              <a:cxn ang="0">
                <a:pos x="289" y="10"/>
              </a:cxn>
              <a:cxn ang="0">
                <a:pos x="278" y="23"/>
              </a:cxn>
              <a:cxn ang="0">
                <a:pos x="263" y="40"/>
              </a:cxn>
              <a:cxn ang="0">
                <a:pos x="245" y="59"/>
              </a:cxn>
              <a:cxn ang="0">
                <a:pos x="227" y="80"/>
              </a:cxn>
              <a:cxn ang="0">
                <a:pos x="204" y="101"/>
              </a:cxn>
              <a:cxn ang="0">
                <a:pos x="183" y="123"/>
              </a:cxn>
              <a:cxn ang="0">
                <a:pos x="161" y="144"/>
              </a:cxn>
              <a:cxn ang="0">
                <a:pos x="138" y="166"/>
              </a:cxn>
              <a:cxn ang="0">
                <a:pos x="116" y="186"/>
              </a:cxn>
              <a:cxn ang="0">
                <a:pos x="94" y="205"/>
              </a:cxn>
              <a:cxn ang="0">
                <a:pos x="73" y="224"/>
              </a:cxn>
              <a:cxn ang="0">
                <a:pos x="53" y="239"/>
              </a:cxn>
              <a:cxn ang="0">
                <a:pos x="34" y="255"/>
              </a:cxn>
              <a:cxn ang="0">
                <a:pos x="17" y="267"/>
              </a:cxn>
              <a:cxn ang="0">
                <a:pos x="0" y="278"/>
              </a:cxn>
              <a:cxn ang="0">
                <a:pos x="19" y="272"/>
              </a:cxn>
              <a:cxn ang="0">
                <a:pos x="40" y="266"/>
              </a:cxn>
              <a:cxn ang="0">
                <a:pos x="63" y="259"/>
              </a:cxn>
              <a:cxn ang="0">
                <a:pos x="87" y="254"/>
              </a:cxn>
              <a:cxn ang="0">
                <a:pos x="115" y="247"/>
              </a:cxn>
              <a:cxn ang="0">
                <a:pos x="143" y="242"/>
              </a:cxn>
              <a:cxn ang="0">
                <a:pos x="172" y="235"/>
              </a:cxn>
              <a:cxn ang="0">
                <a:pos x="203" y="229"/>
              </a:cxn>
            </a:cxnLst>
            <a:rect l="0" t="0" r="r" b="b"/>
            <a:pathLst>
              <a:path w="402" h="278">
                <a:moveTo>
                  <a:pt x="203" y="229"/>
                </a:moveTo>
                <a:lnTo>
                  <a:pt x="232" y="225"/>
                </a:lnTo>
                <a:lnTo>
                  <a:pt x="259" y="222"/>
                </a:lnTo>
                <a:lnTo>
                  <a:pt x="284" y="218"/>
                </a:lnTo>
                <a:lnTo>
                  <a:pt x="307" y="216"/>
                </a:lnTo>
                <a:lnTo>
                  <a:pt x="331" y="214"/>
                </a:lnTo>
                <a:lnTo>
                  <a:pt x="355" y="212"/>
                </a:lnTo>
                <a:lnTo>
                  <a:pt x="378" y="210"/>
                </a:lnTo>
                <a:lnTo>
                  <a:pt x="402" y="207"/>
                </a:lnTo>
                <a:lnTo>
                  <a:pt x="298" y="0"/>
                </a:lnTo>
                <a:lnTo>
                  <a:pt x="289" y="10"/>
                </a:lnTo>
                <a:lnTo>
                  <a:pt x="278" y="23"/>
                </a:lnTo>
                <a:lnTo>
                  <a:pt x="263" y="40"/>
                </a:lnTo>
                <a:lnTo>
                  <a:pt x="245" y="59"/>
                </a:lnTo>
                <a:lnTo>
                  <a:pt x="227" y="80"/>
                </a:lnTo>
                <a:lnTo>
                  <a:pt x="204" y="101"/>
                </a:lnTo>
                <a:lnTo>
                  <a:pt x="183" y="123"/>
                </a:lnTo>
                <a:lnTo>
                  <a:pt x="161" y="144"/>
                </a:lnTo>
                <a:lnTo>
                  <a:pt x="138" y="166"/>
                </a:lnTo>
                <a:lnTo>
                  <a:pt x="116" y="186"/>
                </a:lnTo>
                <a:lnTo>
                  <a:pt x="94" y="205"/>
                </a:lnTo>
                <a:lnTo>
                  <a:pt x="73" y="224"/>
                </a:lnTo>
                <a:lnTo>
                  <a:pt x="53" y="239"/>
                </a:lnTo>
                <a:lnTo>
                  <a:pt x="34" y="255"/>
                </a:lnTo>
                <a:lnTo>
                  <a:pt x="17" y="267"/>
                </a:lnTo>
                <a:lnTo>
                  <a:pt x="0" y="278"/>
                </a:lnTo>
                <a:lnTo>
                  <a:pt x="19" y="272"/>
                </a:lnTo>
                <a:lnTo>
                  <a:pt x="40" y="266"/>
                </a:lnTo>
                <a:lnTo>
                  <a:pt x="63" y="259"/>
                </a:lnTo>
                <a:lnTo>
                  <a:pt x="87" y="254"/>
                </a:lnTo>
                <a:lnTo>
                  <a:pt x="115" y="247"/>
                </a:lnTo>
                <a:lnTo>
                  <a:pt x="143" y="242"/>
                </a:lnTo>
                <a:lnTo>
                  <a:pt x="172" y="235"/>
                </a:lnTo>
                <a:lnTo>
                  <a:pt x="203" y="22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2" name="Freeform 120"/>
          <p:cNvSpPr>
            <a:spLocks/>
          </p:cNvSpPr>
          <p:nvPr/>
        </p:nvSpPr>
        <p:spPr bwMode="auto">
          <a:xfrm>
            <a:off x="2587625" y="3498850"/>
            <a:ext cx="215900" cy="152400"/>
          </a:xfrm>
          <a:custGeom>
            <a:avLst/>
            <a:gdLst/>
            <a:ahLst/>
            <a:cxnLst>
              <a:cxn ang="0">
                <a:pos x="198" y="48"/>
              </a:cxn>
              <a:cxn ang="0">
                <a:pos x="169" y="53"/>
              </a:cxn>
              <a:cxn ang="0">
                <a:pos x="143" y="57"/>
              </a:cxn>
              <a:cxn ang="0">
                <a:pos x="119" y="59"/>
              </a:cxn>
              <a:cxn ang="0">
                <a:pos x="94" y="63"/>
              </a:cxn>
              <a:cxn ang="0">
                <a:pos x="71" y="65"/>
              </a:cxn>
              <a:cxn ang="0">
                <a:pos x="48" y="66"/>
              </a:cxn>
              <a:cxn ang="0">
                <a:pos x="25" y="68"/>
              </a:cxn>
              <a:cxn ang="0">
                <a:pos x="0" y="70"/>
              </a:cxn>
              <a:cxn ang="0">
                <a:pos x="104" y="278"/>
              </a:cxn>
              <a:cxn ang="0">
                <a:pos x="112" y="269"/>
              </a:cxn>
              <a:cxn ang="0">
                <a:pos x="124" y="255"/>
              </a:cxn>
              <a:cxn ang="0">
                <a:pos x="138" y="238"/>
              </a:cxn>
              <a:cxn ang="0">
                <a:pos x="156" y="219"/>
              </a:cxn>
              <a:cxn ang="0">
                <a:pos x="176" y="198"/>
              </a:cxn>
              <a:cxn ang="0">
                <a:pos x="197" y="176"/>
              </a:cxn>
              <a:cxn ang="0">
                <a:pos x="219" y="154"/>
              </a:cxn>
              <a:cxn ang="0">
                <a:pos x="240" y="133"/>
              </a:cxn>
              <a:cxn ang="0">
                <a:pos x="263" y="111"/>
              </a:cxn>
              <a:cxn ang="0">
                <a:pos x="286" y="91"/>
              </a:cxn>
              <a:cxn ang="0">
                <a:pos x="308" y="73"/>
              </a:cxn>
              <a:cxn ang="0">
                <a:pos x="329" y="55"/>
              </a:cxn>
              <a:cxn ang="0">
                <a:pos x="349" y="38"/>
              </a:cxn>
              <a:cxn ang="0">
                <a:pos x="368" y="24"/>
              </a:cxn>
              <a:cxn ang="0">
                <a:pos x="386" y="11"/>
              </a:cxn>
              <a:cxn ang="0">
                <a:pos x="401" y="0"/>
              </a:cxn>
              <a:cxn ang="0">
                <a:pos x="382" y="6"/>
              </a:cxn>
              <a:cxn ang="0">
                <a:pos x="363" y="12"/>
              </a:cxn>
              <a:cxn ang="0">
                <a:pos x="339" y="18"/>
              </a:cxn>
              <a:cxn ang="0">
                <a:pos x="314" y="25"/>
              </a:cxn>
              <a:cxn ang="0">
                <a:pos x="287" y="31"/>
              </a:cxn>
              <a:cxn ang="0">
                <a:pos x="259" y="37"/>
              </a:cxn>
              <a:cxn ang="0">
                <a:pos x="229" y="43"/>
              </a:cxn>
              <a:cxn ang="0">
                <a:pos x="198" y="48"/>
              </a:cxn>
            </a:cxnLst>
            <a:rect l="0" t="0" r="r" b="b"/>
            <a:pathLst>
              <a:path w="401" h="278">
                <a:moveTo>
                  <a:pt x="198" y="48"/>
                </a:moveTo>
                <a:lnTo>
                  <a:pt x="169" y="53"/>
                </a:lnTo>
                <a:lnTo>
                  <a:pt x="143" y="57"/>
                </a:lnTo>
                <a:lnTo>
                  <a:pt x="119" y="59"/>
                </a:lnTo>
                <a:lnTo>
                  <a:pt x="94" y="63"/>
                </a:lnTo>
                <a:lnTo>
                  <a:pt x="71" y="65"/>
                </a:lnTo>
                <a:lnTo>
                  <a:pt x="48" y="66"/>
                </a:lnTo>
                <a:lnTo>
                  <a:pt x="25" y="68"/>
                </a:lnTo>
                <a:lnTo>
                  <a:pt x="0" y="70"/>
                </a:lnTo>
                <a:lnTo>
                  <a:pt x="104" y="278"/>
                </a:lnTo>
                <a:lnTo>
                  <a:pt x="112" y="269"/>
                </a:lnTo>
                <a:lnTo>
                  <a:pt x="124" y="255"/>
                </a:lnTo>
                <a:lnTo>
                  <a:pt x="138" y="238"/>
                </a:lnTo>
                <a:lnTo>
                  <a:pt x="156" y="219"/>
                </a:lnTo>
                <a:lnTo>
                  <a:pt x="176" y="198"/>
                </a:lnTo>
                <a:lnTo>
                  <a:pt x="197" y="176"/>
                </a:lnTo>
                <a:lnTo>
                  <a:pt x="219" y="154"/>
                </a:lnTo>
                <a:lnTo>
                  <a:pt x="240" y="133"/>
                </a:lnTo>
                <a:lnTo>
                  <a:pt x="263" y="111"/>
                </a:lnTo>
                <a:lnTo>
                  <a:pt x="286" y="91"/>
                </a:lnTo>
                <a:lnTo>
                  <a:pt x="308" y="73"/>
                </a:lnTo>
                <a:lnTo>
                  <a:pt x="329" y="55"/>
                </a:lnTo>
                <a:lnTo>
                  <a:pt x="349" y="38"/>
                </a:lnTo>
                <a:lnTo>
                  <a:pt x="368" y="24"/>
                </a:lnTo>
                <a:lnTo>
                  <a:pt x="386" y="11"/>
                </a:lnTo>
                <a:lnTo>
                  <a:pt x="401" y="0"/>
                </a:lnTo>
                <a:lnTo>
                  <a:pt x="382" y="6"/>
                </a:lnTo>
                <a:lnTo>
                  <a:pt x="363" y="12"/>
                </a:lnTo>
                <a:lnTo>
                  <a:pt x="339" y="18"/>
                </a:lnTo>
                <a:lnTo>
                  <a:pt x="314" y="25"/>
                </a:lnTo>
                <a:lnTo>
                  <a:pt x="287" y="31"/>
                </a:lnTo>
                <a:lnTo>
                  <a:pt x="259" y="37"/>
                </a:lnTo>
                <a:lnTo>
                  <a:pt x="229" y="43"/>
                </a:lnTo>
                <a:lnTo>
                  <a:pt x="198" y="4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3" name="Freeform 121"/>
          <p:cNvSpPr>
            <a:spLocks/>
          </p:cNvSpPr>
          <p:nvPr/>
        </p:nvSpPr>
        <p:spPr bwMode="auto">
          <a:xfrm>
            <a:off x="2509838" y="4432300"/>
            <a:ext cx="352425" cy="817563"/>
          </a:xfrm>
          <a:custGeom>
            <a:avLst/>
            <a:gdLst/>
            <a:ahLst/>
            <a:cxnLst>
              <a:cxn ang="0">
                <a:pos x="585" y="1455"/>
              </a:cxn>
              <a:cxn ang="0">
                <a:pos x="657" y="1429"/>
              </a:cxn>
              <a:cxn ang="0">
                <a:pos x="144" y="0"/>
              </a:cxn>
              <a:cxn ang="0">
                <a:pos x="0" y="52"/>
              </a:cxn>
              <a:cxn ang="0">
                <a:pos x="512" y="1480"/>
              </a:cxn>
              <a:cxn ang="0">
                <a:pos x="585" y="1455"/>
              </a:cxn>
            </a:cxnLst>
            <a:rect l="0" t="0" r="r" b="b"/>
            <a:pathLst>
              <a:path w="657" h="1480">
                <a:moveTo>
                  <a:pt x="585" y="1455"/>
                </a:moveTo>
                <a:lnTo>
                  <a:pt x="657" y="1429"/>
                </a:lnTo>
                <a:lnTo>
                  <a:pt x="144" y="0"/>
                </a:lnTo>
                <a:lnTo>
                  <a:pt x="0" y="52"/>
                </a:lnTo>
                <a:lnTo>
                  <a:pt x="512" y="1480"/>
                </a:lnTo>
                <a:lnTo>
                  <a:pt x="585" y="145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4" name="Freeform 122"/>
          <p:cNvSpPr>
            <a:spLocks/>
          </p:cNvSpPr>
          <p:nvPr/>
        </p:nvSpPr>
        <p:spPr bwMode="auto">
          <a:xfrm>
            <a:off x="2754313" y="5172075"/>
            <a:ext cx="128587" cy="225425"/>
          </a:xfrm>
          <a:custGeom>
            <a:avLst/>
            <a:gdLst/>
            <a:ahLst/>
            <a:cxnLst>
              <a:cxn ang="0">
                <a:pos x="217" y="200"/>
              </a:cxn>
              <a:cxn ang="0">
                <a:pos x="216" y="171"/>
              </a:cxn>
              <a:cxn ang="0">
                <a:pos x="216" y="144"/>
              </a:cxn>
              <a:cxn ang="0">
                <a:pos x="214" y="119"/>
              </a:cxn>
              <a:cxn ang="0">
                <a:pos x="216" y="95"/>
              </a:cxn>
              <a:cxn ang="0">
                <a:pos x="216" y="71"/>
              </a:cxn>
              <a:cxn ang="0">
                <a:pos x="217" y="48"/>
              </a:cxn>
              <a:cxn ang="0">
                <a:pos x="218" y="24"/>
              </a:cxn>
              <a:cxn ang="0">
                <a:pos x="219" y="0"/>
              </a:cxn>
              <a:cxn ang="0">
                <a:pos x="0" y="79"/>
              </a:cxn>
              <a:cxn ang="0">
                <a:pos x="8" y="87"/>
              </a:cxn>
              <a:cxn ang="0">
                <a:pos x="20" y="101"/>
              </a:cxn>
              <a:cxn ang="0">
                <a:pos x="36" y="117"/>
              </a:cxn>
              <a:cxn ang="0">
                <a:pos x="52" y="137"/>
              </a:cxn>
              <a:cxn ang="0">
                <a:pos x="71" y="159"/>
              </a:cxn>
              <a:cxn ang="0">
                <a:pos x="90" y="183"/>
              </a:cxn>
              <a:cxn ang="0">
                <a:pos x="110" y="208"/>
              </a:cxn>
              <a:cxn ang="0">
                <a:pos x="127" y="232"/>
              </a:cxn>
              <a:cxn ang="0">
                <a:pos x="146" y="257"/>
              </a:cxn>
              <a:cxn ang="0">
                <a:pos x="164" y="282"/>
              </a:cxn>
              <a:cxn ang="0">
                <a:pos x="180" y="306"/>
              </a:cxn>
              <a:cxn ang="0">
                <a:pos x="195" y="329"/>
              </a:cxn>
              <a:cxn ang="0">
                <a:pos x="209" y="350"/>
              </a:cxn>
              <a:cxn ang="0">
                <a:pos x="221" y="371"/>
              </a:cxn>
              <a:cxn ang="0">
                <a:pos x="232" y="390"/>
              </a:cxn>
              <a:cxn ang="0">
                <a:pos x="241" y="406"/>
              </a:cxn>
              <a:cxn ang="0">
                <a:pos x="237" y="388"/>
              </a:cxn>
              <a:cxn ang="0">
                <a:pos x="233" y="367"/>
              </a:cxn>
              <a:cxn ang="0">
                <a:pos x="230" y="343"/>
              </a:cxn>
              <a:cxn ang="0">
                <a:pos x="227" y="317"/>
              </a:cxn>
              <a:cxn ang="0">
                <a:pos x="223" y="290"/>
              </a:cxn>
              <a:cxn ang="0">
                <a:pos x="221" y="261"/>
              </a:cxn>
              <a:cxn ang="0">
                <a:pos x="219" y="231"/>
              </a:cxn>
              <a:cxn ang="0">
                <a:pos x="217" y="200"/>
              </a:cxn>
            </a:cxnLst>
            <a:rect l="0" t="0" r="r" b="b"/>
            <a:pathLst>
              <a:path w="241" h="406">
                <a:moveTo>
                  <a:pt x="217" y="200"/>
                </a:moveTo>
                <a:lnTo>
                  <a:pt x="216" y="171"/>
                </a:lnTo>
                <a:lnTo>
                  <a:pt x="216" y="144"/>
                </a:lnTo>
                <a:lnTo>
                  <a:pt x="214" y="119"/>
                </a:lnTo>
                <a:lnTo>
                  <a:pt x="216" y="95"/>
                </a:lnTo>
                <a:lnTo>
                  <a:pt x="216" y="71"/>
                </a:lnTo>
                <a:lnTo>
                  <a:pt x="217" y="48"/>
                </a:lnTo>
                <a:lnTo>
                  <a:pt x="218" y="24"/>
                </a:lnTo>
                <a:lnTo>
                  <a:pt x="219" y="0"/>
                </a:lnTo>
                <a:lnTo>
                  <a:pt x="0" y="79"/>
                </a:lnTo>
                <a:lnTo>
                  <a:pt x="8" y="87"/>
                </a:lnTo>
                <a:lnTo>
                  <a:pt x="20" y="101"/>
                </a:lnTo>
                <a:lnTo>
                  <a:pt x="36" y="117"/>
                </a:lnTo>
                <a:lnTo>
                  <a:pt x="52" y="137"/>
                </a:lnTo>
                <a:lnTo>
                  <a:pt x="71" y="159"/>
                </a:lnTo>
                <a:lnTo>
                  <a:pt x="90" y="183"/>
                </a:lnTo>
                <a:lnTo>
                  <a:pt x="110" y="208"/>
                </a:lnTo>
                <a:lnTo>
                  <a:pt x="127" y="232"/>
                </a:lnTo>
                <a:lnTo>
                  <a:pt x="146" y="257"/>
                </a:lnTo>
                <a:lnTo>
                  <a:pt x="164" y="282"/>
                </a:lnTo>
                <a:lnTo>
                  <a:pt x="180" y="306"/>
                </a:lnTo>
                <a:lnTo>
                  <a:pt x="195" y="329"/>
                </a:lnTo>
                <a:lnTo>
                  <a:pt x="209" y="350"/>
                </a:lnTo>
                <a:lnTo>
                  <a:pt x="221" y="371"/>
                </a:lnTo>
                <a:lnTo>
                  <a:pt x="232" y="390"/>
                </a:lnTo>
                <a:lnTo>
                  <a:pt x="241" y="406"/>
                </a:lnTo>
                <a:lnTo>
                  <a:pt x="237" y="388"/>
                </a:lnTo>
                <a:lnTo>
                  <a:pt x="233" y="367"/>
                </a:lnTo>
                <a:lnTo>
                  <a:pt x="230" y="343"/>
                </a:lnTo>
                <a:lnTo>
                  <a:pt x="227" y="317"/>
                </a:lnTo>
                <a:lnTo>
                  <a:pt x="223" y="290"/>
                </a:lnTo>
                <a:lnTo>
                  <a:pt x="221" y="261"/>
                </a:lnTo>
                <a:lnTo>
                  <a:pt x="219" y="231"/>
                </a:lnTo>
                <a:lnTo>
                  <a:pt x="217" y="2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5" name="Freeform 123"/>
          <p:cNvSpPr>
            <a:spLocks/>
          </p:cNvSpPr>
          <p:nvPr/>
        </p:nvSpPr>
        <p:spPr bwMode="auto">
          <a:xfrm>
            <a:off x="2493963" y="4284663"/>
            <a:ext cx="127000" cy="222250"/>
          </a:xfrm>
          <a:custGeom>
            <a:avLst/>
            <a:gdLst/>
            <a:ahLst/>
            <a:cxnLst>
              <a:cxn ang="0">
                <a:pos x="23" y="207"/>
              </a:cxn>
              <a:cxn ang="0">
                <a:pos x="24" y="236"/>
              </a:cxn>
              <a:cxn ang="0">
                <a:pos x="25" y="262"/>
              </a:cxn>
              <a:cxn ang="0">
                <a:pos x="25" y="288"/>
              </a:cxn>
              <a:cxn ang="0">
                <a:pos x="25" y="312"/>
              </a:cxn>
              <a:cxn ang="0">
                <a:pos x="24" y="335"/>
              </a:cxn>
              <a:cxn ang="0">
                <a:pos x="24" y="358"/>
              </a:cxn>
              <a:cxn ang="0">
                <a:pos x="23" y="382"/>
              </a:cxn>
              <a:cxn ang="0">
                <a:pos x="22" y="406"/>
              </a:cxn>
              <a:cxn ang="0">
                <a:pos x="241" y="327"/>
              </a:cxn>
              <a:cxn ang="0">
                <a:pos x="232" y="319"/>
              </a:cxn>
              <a:cxn ang="0">
                <a:pos x="220" y="305"/>
              </a:cxn>
              <a:cxn ang="0">
                <a:pos x="205" y="289"/>
              </a:cxn>
              <a:cxn ang="0">
                <a:pos x="188" y="269"/>
              </a:cxn>
              <a:cxn ang="0">
                <a:pos x="170" y="247"/>
              </a:cxn>
              <a:cxn ang="0">
                <a:pos x="150" y="224"/>
              </a:cxn>
              <a:cxn ang="0">
                <a:pos x="131" y="199"/>
              </a:cxn>
              <a:cxn ang="0">
                <a:pos x="112" y="175"/>
              </a:cxn>
              <a:cxn ang="0">
                <a:pos x="95" y="150"/>
              </a:cxn>
              <a:cxn ang="0">
                <a:pos x="77" y="124"/>
              </a:cxn>
              <a:cxn ang="0">
                <a:pos x="61" y="101"/>
              </a:cxn>
              <a:cxn ang="0">
                <a:pos x="45" y="78"/>
              </a:cxn>
              <a:cxn ang="0">
                <a:pos x="32" y="56"/>
              </a:cxn>
              <a:cxn ang="0">
                <a:pos x="20" y="35"/>
              </a:cxn>
              <a:cxn ang="0">
                <a:pos x="9" y="16"/>
              </a:cxn>
              <a:cxn ang="0">
                <a:pos x="0" y="0"/>
              </a:cxn>
              <a:cxn ang="0">
                <a:pos x="3" y="18"/>
              </a:cxn>
              <a:cxn ang="0">
                <a:pos x="8" y="39"/>
              </a:cxn>
              <a:cxn ang="0">
                <a:pos x="11" y="64"/>
              </a:cxn>
              <a:cxn ang="0">
                <a:pos x="14" y="89"/>
              </a:cxn>
              <a:cxn ang="0">
                <a:pos x="16" y="117"/>
              </a:cxn>
              <a:cxn ang="0">
                <a:pos x="20" y="145"/>
              </a:cxn>
              <a:cxn ang="0">
                <a:pos x="22" y="175"/>
              </a:cxn>
              <a:cxn ang="0">
                <a:pos x="23" y="207"/>
              </a:cxn>
            </a:cxnLst>
            <a:rect l="0" t="0" r="r" b="b"/>
            <a:pathLst>
              <a:path w="241" h="406">
                <a:moveTo>
                  <a:pt x="23" y="207"/>
                </a:moveTo>
                <a:lnTo>
                  <a:pt x="24" y="236"/>
                </a:lnTo>
                <a:lnTo>
                  <a:pt x="25" y="262"/>
                </a:lnTo>
                <a:lnTo>
                  <a:pt x="25" y="288"/>
                </a:lnTo>
                <a:lnTo>
                  <a:pt x="25" y="312"/>
                </a:lnTo>
                <a:lnTo>
                  <a:pt x="24" y="335"/>
                </a:lnTo>
                <a:lnTo>
                  <a:pt x="24" y="358"/>
                </a:lnTo>
                <a:lnTo>
                  <a:pt x="23" y="382"/>
                </a:lnTo>
                <a:lnTo>
                  <a:pt x="22" y="406"/>
                </a:lnTo>
                <a:lnTo>
                  <a:pt x="241" y="327"/>
                </a:lnTo>
                <a:lnTo>
                  <a:pt x="232" y="319"/>
                </a:lnTo>
                <a:lnTo>
                  <a:pt x="220" y="305"/>
                </a:lnTo>
                <a:lnTo>
                  <a:pt x="205" y="289"/>
                </a:lnTo>
                <a:lnTo>
                  <a:pt x="188" y="269"/>
                </a:lnTo>
                <a:lnTo>
                  <a:pt x="170" y="247"/>
                </a:lnTo>
                <a:lnTo>
                  <a:pt x="150" y="224"/>
                </a:lnTo>
                <a:lnTo>
                  <a:pt x="131" y="199"/>
                </a:lnTo>
                <a:lnTo>
                  <a:pt x="112" y="175"/>
                </a:lnTo>
                <a:lnTo>
                  <a:pt x="95" y="150"/>
                </a:lnTo>
                <a:lnTo>
                  <a:pt x="77" y="124"/>
                </a:lnTo>
                <a:lnTo>
                  <a:pt x="61" y="101"/>
                </a:lnTo>
                <a:lnTo>
                  <a:pt x="45" y="78"/>
                </a:lnTo>
                <a:lnTo>
                  <a:pt x="32" y="56"/>
                </a:lnTo>
                <a:lnTo>
                  <a:pt x="20" y="35"/>
                </a:lnTo>
                <a:lnTo>
                  <a:pt x="9" y="16"/>
                </a:lnTo>
                <a:lnTo>
                  <a:pt x="0" y="0"/>
                </a:lnTo>
                <a:lnTo>
                  <a:pt x="3" y="18"/>
                </a:lnTo>
                <a:lnTo>
                  <a:pt x="8" y="39"/>
                </a:lnTo>
                <a:lnTo>
                  <a:pt x="11" y="64"/>
                </a:lnTo>
                <a:lnTo>
                  <a:pt x="14" y="89"/>
                </a:lnTo>
                <a:lnTo>
                  <a:pt x="16" y="117"/>
                </a:lnTo>
                <a:lnTo>
                  <a:pt x="20" y="145"/>
                </a:lnTo>
                <a:lnTo>
                  <a:pt x="22" y="175"/>
                </a:lnTo>
                <a:lnTo>
                  <a:pt x="23" y="20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6" name="Freeform 124"/>
          <p:cNvSpPr>
            <a:spLocks/>
          </p:cNvSpPr>
          <p:nvPr/>
        </p:nvSpPr>
        <p:spPr bwMode="auto">
          <a:xfrm>
            <a:off x="2317750" y="4487863"/>
            <a:ext cx="95250" cy="392112"/>
          </a:xfrm>
          <a:custGeom>
            <a:avLst/>
            <a:gdLst/>
            <a:ahLst/>
            <a:cxnLst>
              <a:cxn ang="0">
                <a:pos x="98" y="2"/>
              </a:cxn>
              <a:cxn ang="0">
                <a:pos x="21" y="0"/>
              </a:cxn>
              <a:cxn ang="0">
                <a:pos x="0" y="704"/>
              </a:cxn>
              <a:cxn ang="0">
                <a:pos x="154" y="708"/>
              </a:cxn>
              <a:cxn ang="0">
                <a:pos x="175" y="4"/>
              </a:cxn>
              <a:cxn ang="0">
                <a:pos x="98" y="2"/>
              </a:cxn>
            </a:cxnLst>
            <a:rect l="0" t="0" r="r" b="b"/>
            <a:pathLst>
              <a:path w="175" h="708">
                <a:moveTo>
                  <a:pt x="98" y="2"/>
                </a:moveTo>
                <a:lnTo>
                  <a:pt x="21" y="0"/>
                </a:lnTo>
                <a:lnTo>
                  <a:pt x="0" y="704"/>
                </a:lnTo>
                <a:lnTo>
                  <a:pt x="154" y="708"/>
                </a:lnTo>
                <a:lnTo>
                  <a:pt x="175" y="4"/>
                </a:lnTo>
                <a:lnTo>
                  <a:pt x="98" y="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7" name="Freeform 125"/>
          <p:cNvSpPr>
            <a:spLocks/>
          </p:cNvSpPr>
          <p:nvPr/>
        </p:nvSpPr>
        <p:spPr bwMode="auto">
          <a:xfrm>
            <a:off x="2306638" y="4318000"/>
            <a:ext cx="125412" cy="215900"/>
          </a:xfrm>
          <a:custGeom>
            <a:avLst/>
            <a:gdLst/>
            <a:ahLst/>
            <a:cxnLst>
              <a:cxn ang="0">
                <a:pos x="74" y="202"/>
              </a:cxn>
              <a:cxn ang="0">
                <a:pos x="64" y="230"/>
              </a:cxn>
              <a:cxn ang="0">
                <a:pos x="55" y="255"/>
              </a:cxn>
              <a:cxn ang="0">
                <a:pos x="47" y="279"/>
              </a:cxn>
              <a:cxn ang="0">
                <a:pos x="38" y="301"/>
              </a:cxn>
              <a:cxn ang="0">
                <a:pos x="28" y="323"/>
              </a:cxn>
              <a:cxn ang="0">
                <a:pos x="19" y="344"/>
              </a:cxn>
              <a:cxn ang="0">
                <a:pos x="9" y="366"/>
              </a:cxn>
              <a:cxn ang="0">
                <a:pos x="0" y="388"/>
              </a:cxn>
              <a:cxn ang="0">
                <a:pos x="232" y="394"/>
              </a:cxn>
              <a:cxn ang="0">
                <a:pos x="228" y="383"/>
              </a:cxn>
              <a:cxn ang="0">
                <a:pos x="221" y="367"/>
              </a:cxn>
              <a:cxn ang="0">
                <a:pos x="213" y="345"/>
              </a:cxn>
              <a:cxn ang="0">
                <a:pos x="205" y="320"/>
              </a:cxn>
              <a:cxn ang="0">
                <a:pos x="196" y="293"/>
              </a:cxn>
              <a:cxn ang="0">
                <a:pos x="187" y="264"/>
              </a:cxn>
              <a:cxn ang="0">
                <a:pos x="177" y="234"/>
              </a:cxn>
              <a:cxn ang="0">
                <a:pos x="169" y="206"/>
              </a:cxn>
              <a:cxn ang="0">
                <a:pos x="161" y="175"/>
              </a:cxn>
              <a:cxn ang="0">
                <a:pos x="154" y="146"/>
              </a:cxn>
              <a:cxn ang="0">
                <a:pos x="147" y="117"/>
              </a:cxn>
              <a:cxn ang="0">
                <a:pos x="142" y="91"/>
              </a:cxn>
              <a:cxn ang="0">
                <a:pos x="137" y="65"/>
              </a:cxn>
              <a:cxn ang="0">
                <a:pos x="133" y="41"/>
              </a:cxn>
              <a:cxn ang="0">
                <a:pos x="129" y="20"/>
              </a:cxn>
              <a:cxn ang="0">
                <a:pos x="128" y="0"/>
              </a:cxn>
              <a:cxn ang="0">
                <a:pos x="124" y="20"/>
              </a:cxn>
              <a:cxn ang="0">
                <a:pos x="121" y="41"/>
              </a:cxn>
              <a:cxn ang="0">
                <a:pos x="115" y="64"/>
              </a:cxn>
              <a:cxn ang="0">
                <a:pos x="108" y="90"/>
              </a:cxn>
              <a:cxn ang="0">
                <a:pos x="101" y="116"/>
              </a:cxn>
              <a:cxn ang="0">
                <a:pos x="93" y="144"/>
              </a:cxn>
              <a:cxn ang="0">
                <a:pos x="84" y="173"/>
              </a:cxn>
              <a:cxn ang="0">
                <a:pos x="74" y="202"/>
              </a:cxn>
            </a:cxnLst>
            <a:rect l="0" t="0" r="r" b="b"/>
            <a:pathLst>
              <a:path w="232" h="394">
                <a:moveTo>
                  <a:pt x="74" y="202"/>
                </a:moveTo>
                <a:lnTo>
                  <a:pt x="64" y="230"/>
                </a:lnTo>
                <a:lnTo>
                  <a:pt x="55" y="255"/>
                </a:lnTo>
                <a:lnTo>
                  <a:pt x="47" y="279"/>
                </a:lnTo>
                <a:lnTo>
                  <a:pt x="38" y="301"/>
                </a:lnTo>
                <a:lnTo>
                  <a:pt x="28" y="323"/>
                </a:lnTo>
                <a:lnTo>
                  <a:pt x="19" y="344"/>
                </a:lnTo>
                <a:lnTo>
                  <a:pt x="9" y="366"/>
                </a:lnTo>
                <a:lnTo>
                  <a:pt x="0" y="388"/>
                </a:lnTo>
                <a:lnTo>
                  <a:pt x="232" y="394"/>
                </a:lnTo>
                <a:lnTo>
                  <a:pt x="228" y="383"/>
                </a:lnTo>
                <a:lnTo>
                  <a:pt x="221" y="367"/>
                </a:lnTo>
                <a:lnTo>
                  <a:pt x="213" y="345"/>
                </a:lnTo>
                <a:lnTo>
                  <a:pt x="205" y="320"/>
                </a:lnTo>
                <a:lnTo>
                  <a:pt x="196" y="293"/>
                </a:lnTo>
                <a:lnTo>
                  <a:pt x="187" y="264"/>
                </a:lnTo>
                <a:lnTo>
                  <a:pt x="177" y="234"/>
                </a:lnTo>
                <a:lnTo>
                  <a:pt x="169" y="206"/>
                </a:lnTo>
                <a:lnTo>
                  <a:pt x="161" y="175"/>
                </a:lnTo>
                <a:lnTo>
                  <a:pt x="154" y="146"/>
                </a:lnTo>
                <a:lnTo>
                  <a:pt x="147" y="117"/>
                </a:lnTo>
                <a:lnTo>
                  <a:pt x="142" y="91"/>
                </a:lnTo>
                <a:lnTo>
                  <a:pt x="137" y="65"/>
                </a:lnTo>
                <a:lnTo>
                  <a:pt x="133" y="41"/>
                </a:lnTo>
                <a:lnTo>
                  <a:pt x="129" y="20"/>
                </a:lnTo>
                <a:lnTo>
                  <a:pt x="128" y="0"/>
                </a:lnTo>
                <a:lnTo>
                  <a:pt x="124" y="20"/>
                </a:lnTo>
                <a:lnTo>
                  <a:pt x="121" y="41"/>
                </a:lnTo>
                <a:lnTo>
                  <a:pt x="115" y="64"/>
                </a:lnTo>
                <a:lnTo>
                  <a:pt x="108" y="90"/>
                </a:lnTo>
                <a:lnTo>
                  <a:pt x="101" y="116"/>
                </a:lnTo>
                <a:lnTo>
                  <a:pt x="93" y="144"/>
                </a:lnTo>
                <a:lnTo>
                  <a:pt x="84" y="173"/>
                </a:lnTo>
                <a:lnTo>
                  <a:pt x="74" y="20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8" name="Freeform 126"/>
          <p:cNvSpPr>
            <a:spLocks/>
          </p:cNvSpPr>
          <p:nvPr/>
        </p:nvSpPr>
        <p:spPr bwMode="auto">
          <a:xfrm>
            <a:off x="2298700" y="4835525"/>
            <a:ext cx="123825" cy="214313"/>
          </a:xfrm>
          <a:custGeom>
            <a:avLst/>
            <a:gdLst/>
            <a:ahLst/>
            <a:cxnLst>
              <a:cxn ang="0">
                <a:pos x="158" y="192"/>
              </a:cxn>
              <a:cxn ang="0">
                <a:pos x="167" y="165"/>
              </a:cxn>
              <a:cxn ang="0">
                <a:pos x="176" y="139"/>
              </a:cxn>
              <a:cxn ang="0">
                <a:pos x="185" y="116"/>
              </a:cxn>
              <a:cxn ang="0">
                <a:pos x="195" y="94"/>
              </a:cxn>
              <a:cxn ang="0">
                <a:pos x="204" y="72"/>
              </a:cxn>
              <a:cxn ang="0">
                <a:pos x="213" y="51"/>
              </a:cxn>
              <a:cxn ang="0">
                <a:pos x="223" y="29"/>
              </a:cxn>
              <a:cxn ang="0">
                <a:pos x="233" y="7"/>
              </a:cxn>
              <a:cxn ang="0">
                <a:pos x="0" y="0"/>
              </a:cxn>
              <a:cxn ang="0">
                <a:pos x="4" y="11"/>
              </a:cxn>
              <a:cxn ang="0">
                <a:pos x="11" y="28"/>
              </a:cxn>
              <a:cxn ang="0">
                <a:pos x="18" y="50"/>
              </a:cxn>
              <a:cxn ang="0">
                <a:pos x="27" y="74"/>
              </a:cxn>
              <a:cxn ang="0">
                <a:pos x="36" y="102"/>
              </a:cxn>
              <a:cxn ang="0">
                <a:pos x="46" y="131"/>
              </a:cxn>
              <a:cxn ang="0">
                <a:pos x="55" y="160"/>
              </a:cxn>
              <a:cxn ang="0">
                <a:pos x="63" y="189"/>
              </a:cxn>
              <a:cxn ang="0">
                <a:pos x="71" y="220"/>
              </a:cxn>
              <a:cxn ang="0">
                <a:pos x="78" y="249"/>
              </a:cxn>
              <a:cxn ang="0">
                <a:pos x="85" y="277"/>
              </a:cxn>
              <a:cxn ang="0">
                <a:pos x="90" y="304"/>
              </a:cxn>
              <a:cxn ang="0">
                <a:pos x="95" y="329"/>
              </a:cxn>
              <a:cxn ang="0">
                <a:pos x="99" y="354"/>
              </a:cxn>
              <a:cxn ang="0">
                <a:pos x="102" y="375"/>
              </a:cxn>
              <a:cxn ang="0">
                <a:pos x="105" y="394"/>
              </a:cxn>
              <a:cxn ang="0">
                <a:pos x="108" y="375"/>
              </a:cxn>
              <a:cxn ang="0">
                <a:pos x="112" y="354"/>
              </a:cxn>
              <a:cxn ang="0">
                <a:pos x="118" y="330"/>
              </a:cxn>
              <a:cxn ang="0">
                <a:pos x="123" y="305"/>
              </a:cxn>
              <a:cxn ang="0">
                <a:pos x="131" y="278"/>
              </a:cxn>
              <a:cxn ang="0">
                <a:pos x="139" y="251"/>
              </a:cxn>
              <a:cxn ang="0">
                <a:pos x="148" y="222"/>
              </a:cxn>
              <a:cxn ang="0">
                <a:pos x="158" y="192"/>
              </a:cxn>
            </a:cxnLst>
            <a:rect l="0" t="0" r="r" b="b"/>
            <a:pathLst>
              <a:path w="233" h="394">
                <a:moveTo>
                  <a:pt x="158" y="192"/>
                </a:moveTo>
                <a:lnTo>
                  <a:pt x="167" y="165"/>
                </a:lnTo>
                <a:lnTo>
                  <a:pt x="176" y="139"/>
                </a:lnTo>
                <a:lnTo>
                  <a:pt x="185" y="116"/>
                </a:lnTo>
                <a:lnTo>
                  <a:pt x="195" y="94"/>
                </a:lnTo>
                <a:lnTo>
                  <a:pt x="204" y="72"/>
                </a:lnTo>
                <a:lnTo>
                  <a:pt x="213" y="51"/>
                </a:lnTo>
                <a:lnTo>
                  <a:pt x="223" y="29"/>
                </a:lnTo>
                <a:lnTo>
                  <a:pt x="233" y="7"/>
                </a:lnTo>
                <a:lnTo>
                  <a:pt x="0" y="0"/>
                </a:lnTo>
                <a:lnTo>
                  <a:pt x="4" y="11"/>
                </a:lnTo>
                <a:lnTo>
                  <a:pt x="11" y="28"/>
                </a:lnTo>
                <a:lnTo>
                  <a:pt x="18" y="50"/>
                </a:lnTo>
                <a:lnTo>
                  <a:pt x="27" y="74"/>
                </a:lnTo>
                <a:lnTo>
                  <a:pt x="36" y="102"/>
                </a:lnTo>
                <a:lnTo>
                  <a:pt x="46" y="131"/>
                </a:lnTo>
                <a:lnTo>
                  <a:pt x="55" y="160"/>
                </a:lnTo>
                <a:lnTo>
                  <a:pt x="63" y="189"/>
                </a:lnTo>
                <a:lnTo>
                  <a:pt x="71" y="220"/>
                </a:lnTo>
                <a:lnTo>
                  <a:pt x="78" y="249"/>
                </a:lnTo>
                <a:lnTo>
                  <a:pt x="85" y="277"/>
                </a:lnTo>
                <a:lnTo>
                  <a:pt x="90" y="304"/>
                </a:lnTo>
                <a:lnTo>
                  <a:pt x="95" y="329"/>
                </a:lnTo>
                <a:lnTo>
                  <a:pt x="99" y="354"/>
                </a:lnTo>
                <a:lnTo>
                  <a:pt x="102" y="375"/>
                </a:lnTo>
                <a:lnTo>
                  <a:pt x="105" y="394"/>
                </a:lnTo>
                <a:lnTo>
                  <a:pt x="108" y="375"/>
                </a:lnTo>
                <a:lnTo>
                  <a:pt x="112" y="354"/>
                </a:lnTo>
                <a:lnTo>
                  <a:pt x="118" y="330"/>
                </a:lnTo>
                <a:lnTo>
                  <a:pt x="123" y="305"/>
                </a:lnTo>
                <a:lnTo>
                  <a:pt x="131" y="278"/>
                </a:lnTo>
                <a:lnTo>
                  <a:pt x="139" y="251"/>
                </a:lnTo>
                <a:lnTo>
                  <a:pt x="148" y="222"/>
                </a:lnTo>
                <a:lnTo>
                  <a:pt x="158" y="19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19" name="Freeform 127"/>
          <p:cNvSpPr>
            <a:spLocks/>
          </p:cNvSpPr>
          <p:nvPr/>
        </p:nvSpPr>
        <p:spPr bwMode="auto">
          <a:xfrm>
            <a:off x="4173538" y="5794375"/>
            <a:ext cx="358775" cy="231775"/>
          </a:xfrm>
          <a:custGeom>
            <a:avLst/>
            <a:gdLst/>
            <a:ahLst/>
            <a:cxnLst>
              <a:cxn ang="0">
                <a:pos x="629" y="69"/>
              </a:cxn>
              <a:cxn ang="0">
                <a:pos x="597" y="0"/>
              </a:cxn>
              <a:cxn ang="0">
                <a:pos x="0" y="277"/>
              </a:cxn>
              <a:cxn ang="0">
                <a:pos x="64" y="417"/>
              </a:cxn>
              <a:cxn ang="0">
                <a:pos x="661" y="139"/>
              </a:cxn>
              <a:cxn ang="0">
                <a:pos x="629" y="69"/>
              </a:cxn>
            </a:cxnLst>
            <a:rect l="0" t="0" r="r" b="b"/>
            <a:pathLst>
              <a:path w="661" h="417">
                <a:moveTo>
                  <a:pt x="629" y="69"/>
                </a:moveTo>
                <a:lnTo>
                  <a:pt x="597" y="0"/>
                </a:lnTo>
                <a:lnTo>
                  <a:pt x="0" y="277"/>
                </a:lnTo>
                <a:lnTo>
                  <a:pt x="64" y="417"/>
                </a:lnTo>
                <a:lnTo>
                  <a:pt x="661" y="139"/>
                </a:lnTo>
                <a:lnTo>
                  <a:pt x="629" y="6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0" name="Freeform 128"/>
          <p:cNvSpPr>
            <a:spLocks/>
          </p:cNvSpPr>
          <p:nvPr/>
        </p:nvSpPr>
        <p:spPr bwMode="auto">
          <a:xfrm>
            <a:off x="4479925" y="5729288"/>
            <a:ext cx="220663" cy="149225"/>
          </a:xfrm>
          <a:custGeom>
            <a:avLst/>
            <a:gdLst/>
            <a:ahLst/>
            <a:cxnLst>
              <a:cxn ang="0">
                <a:pos x="198" y="43"/>
              </a:cxn>
              <a:cxn ang="0">
                <a:pos x="170" y="46"/>
              </a:cxn>
              <a:cxn ang="0">
                <a:pos x="143" y="49"/>
              </a:cxn>
              <a:cxn ang="0">
                <a:pos x="119" y="52"/>
              </a:cxn>
              <a:cxn ang="0">
                <a:pos x="95" y="54"/>
              </a:cxn>
              <a:cxn ang="0">
                <a:pos x="71" y="55"/>
              </a:cxn>
              <a:cxn ang="0">
                <a:pos x="48" y="56"/>
              </a:cxn>
              <a:cxn ang="0">
                <a:pos x="24" y="57"/>
              </a:cxn>
              <a:cxn ang="0">
                <a:pos x="0" y="59"/>
              </a:cxn>
              <a:cxn ang="0">
                <a:pos x="98" y="270"/>
              </a:cxn>
              <a:cxn ang="0">
                <a:pos x="106" y="260"/>
              </a:cxn>
              <a:cxn ang="0">
                <a:pos x="118" y="247"/>
              </a:cxn>
              <a:cxn ang="0">
                <a:pos x="133" y="230"/>
              </a:cxn>
              <a:cxn ang="0">
                <a:pos x="152" y="212"/>
              </a:cxn>
              <a:cxn ang="0">
                <a:pos x="172" y="192"/>
              </a:cxn>
              <a:cxn ang="0">
                <a:pos x="194" y="171"/>
              </a:cxn>
              <a:cxn ang="0">
                <a:pos x="216" y="149"/>
              </a:cxn>
              <a:cxn ang="0">
                <a:pos x="238" y="129"/>
              </a:cxn>
              <a:cxn ang="0">
                <a:pos x="262" y="108"/>
              </a:cxn>
              <a:cxn ang="0">
                <a:pos x="286" y="88"/>
              </a:cxn>
              <a:cxn ang="0">
                <a:pos x="308" y="70"/>
              </a:cxn>
              <a:cxn ang="0">
                <a:pos x="330" y="53"/>
              </a:cxn>
              <a:cxn ang="0">
                <a:pos x="350" y="37"/>
              </a:cxn>
              <a:cxn ang="0">
                <a:pos x="370" y="23"/>
              </a:cxn>
              <a:cxn ang="0">
                <a:pos x="387" y="11"/>
              </a:cxn>
              <a:cxn ang="0">
                <a:pos x="403" y="0"/>
              </a:cxn>
              <a:cxn ang="0">
                <a:pos x="385" y="5"/>
              </a:cxn>
              <a:cxn ang="0">
                <a:pos x="364" y="11"/>
              </a:cxn>
              <a:cxn ang="0">
                <a:pos x="341" y="16"/>
              </a:cxn>
              <a:cxn ang="0">
                <a:pos x="315" y="22"/>
              </a:cxn>
              <a:cxn ang="0">
                <a:pos x="288" y="27"/>
              </a:cxn>
              <a:cxn ang="0">
                <a:pos x="259" y="33"/>
              </a:cxn>
              <a:cxn ang="0">
                <a:pos x="229" y="38"/>
              </a:cxn>
              <a:cxn ang="0">
                <a:pos x="198" y="43"/>
              </a:cxn>
            </a:cxnLst>
            <a:rect l="0" t="0" r="r" b="b"/>
            <a:pathLst>
              <a:path w="403" h="270">
                <a:moveTo>
                  <a:pt x="198" y="43"/>
                </a:moveTo>
                <a:lnTo>
                  <a:pt x="170" y="46"/>
                </a:lnTo>
                <a:lnTo>
                  <a:pt x="143" y="49"/>
                </a:lnTo>
                <a:lnTo>
                  <a:pt x="119" y="52"/>
                </a:lnTo>
                <a:lnTo>
                  <a:pt x="95" y="54"/>
                </a:lnTo>
                <a:lnTo>
                  <a:pt x="71" y="55"/>
                </a:lnTo>
                <a:lnTo>
                  <a:pt x="48" y="56"/>
                </a:lnTo>
                <a:lnTo>
                  <a:pt x="24" y="57"/>
                </a:lnTo>
                <a:lnTo>
                  <a:pt x="0" y="59"/>
                </a:lnTo>
                <a:lnTo>
                  <a:pt x="98" y="270"/>
                </a:lnTo>
                <a:lnTo>
                  <a:pt x="106" y="260"/>
                </a:lnTo>
                <a:lnTo>
                  <a:pt x="118" y="247"/>
                </a:lnTo>
                <a:lnTo>
                  <a:pt x="133" y="230"/>
                </a:lnTo>
                <a:lnTo>
                  <a:pt x="152" y="212"/>
                </a:lnTo>
                <a:lnTo>
                  <a:pt x="172" y="192"/>
                </a:lnTo>
                <a:lnTo>
                  <a:pt x="194" y="171"/>
                </a:lnTo>
                <a:lnTo>
                  <a:pt x="216" y="149"/>
                </a:lnTo>
                <a:lnTo>
                  <a:pt x="238" y="129"/>
                </a:lnTo>
                <a:lnTo>
                  <a:pt x="262" y="108"/>
                </a:lnTo>
                <a:lnTo>
                  <a:pt x="286" y="88"/>
                </a:lnTo>
                <a:lnTo>
                  <a:pt x="308" y="70"/>
                </a:lnTo>
                <a:lnTo>
                  <a:pt x="330" y="53"/>
                </a:lnTo>
                <a:lnTo>
                  <a:pt x="350" y="37"/>
                </a:lnTo>
                <a:lnTo>
                  <a:pt x="370" y="23"/>
                </a:lnTo>
                <a:lnTo>
                  <a:pt x="387" y="11"/>
                </a:lnTo>
                <a:lnTo>
                  <a:pt x="403" y="0"/>
                </a:lnTo>
                <a:lnTo>
                  <a:pt x="385" y="5"/>
                </a:lnTo>
                <a:lnTo>
                  <a:pt x="364" y="11"/>
                </a:lnTo>
                <a:lnTo>
                  <a:pt x="341" y="16"/>
                </a:lnTo>
                <a:lnTo>
                  <a:pt x="315" y="22"/>
                </a:lnTo>
                <a:lnTo>
                  <a:pt x="288" y="27"/>
                </a:lnTo>
                <a:lnTo>
                  <a:pt x="259" y="33"/>
                </a:lnTo>
                <a:lnTo>
                  <a:pt x="229" y="38"/>
                </a:lnTo>
                <a:lnTo>
                  <a:pt x="198" y="4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1" name="Freeform 129"/>
          <p:cNvSpPr>
            <a:spLocks/>
          </p:cNvSpPr>
          <p:nvPr/>
        </p:nvSpPr>
        <p:spPr bwMode="auto">
          <a:xfrm>
            <a:off x="4071938" y="5895975"/>
            <a:ext cx="215900" cy="149225"/>
          </a:xfrm>
          <a:custGeom>
            <a:avLst/>
            <a:gdLst/>
            <a:ahLst/>
            <a:cxnLst>
              <a:cxn ang="0">
                <a:pos x="204" y="228"/>
              </a:cxn>
              <a:cxn ang="0">
                <a:pos x="233" y="223"/>
              </a:cxn>
              <a:cxn ang="0">
                <a:pos x="259" y="221"/>
              </a:cxn>
              <a:cxn ang="0">
                <a:pos x="285" y="219"/>
              </a:cxn>
              <a:cxn ang="0">
                <a:pos x="309" y="217"/>
              </a:cxn>
              <a:cxn ang="0">
                <a:pos x="332" y="215"/>
              </a:cxn>
              <a:cxn ang="0">
                <a:pos x="355" y="213"/>
              </a:cxn>
              <a:cxn ang="0">
                <a:pos x="379" y="212"/>
              </a:cxn>
              <a:cxn ang="0">
                <a:pos x="403" y="211"/>
              </a:cxn>
              <a:cxn ang="0">
                <a:pos x="305" y="0"/>
              </a:cxn>
              <a:cxn ang="0">
                <a:pos x="297" y="10"/>
              </a:cxn>
              <a:cxn ang="0">
                <a:pos x="285" y="22"/>
              </a:cxn>
              <a:cxn ang="0">
                <a:pos x="269" y="39"/>
              </a:cxn>
              <a:cxn ang="0">
                <a:pos x="252" y="58"/>
              </a:cxn>
              <a:cxn ang="0">
                <a:pos x="231" y="79"/>
              </a:cxn>
              <a:cxn ang="0">
                <a:pos x="210" y="99"/>
              </a:cxn>
              <a:cxn ang="0">
                <a:pos x="186" y="120"/>
              </a:cxn>
              <a:cxn ang="0">
                <a:pos x="164" y="141"/>
              </a:cxn>
              <a:cxn ang="0">
                <a:pos x="141" y="162"/>
              </a:cxn>
              <a:cxn ang="0">
                <a:pos x="118" y="181"/>
              </a:cxn>
              <a:cxn ang="0">
                <a:pos x="95" y="200"/>
              </a:cxn>
              <a:cxn ang="0">
                <a:pos x="74" y="218"/>
              </a:cxn>
              <a:cxn ang="0">
                <a:pos x="53" y="233"/>
              </a:cxn>
              <a:cxn ang="0">
                <a:pos x="34" y="247"/>
              </a:cxn>
              <a:cxn ang="0">
                <a:pos x="16" y="260"/>
              </a:cxn>
              <a:cxn ang="0">
                <a:pos x="0" y="269"/>
              </a:cxn>
              <a:cxn ang="0">
                <a:pos x="19" y="264"/>
              </a:cxn>
              <a:cxn ang="0">
                <a:pos x="40" y="258"/>
              </a:cxn>
              <a:cxn ang="0">
                <a:pos x="63" y="253"/>
              </a:cxn>
              <a:cxn ang="0">
                <a:pos x="88" y="247"/>
              </a:cxn>
              <a:cxn ang="0">
                <a:pos x="115" y="242"/>
              </a:cxn>
              <a:cxn ang="0">
                <a:pos x="143" y="237"/>
              </a:cxn>
              <a:cxn ang="0">
                <a:pos x="173" y="232"/>
              </a:cxn>
              <a:cxn ang="0">
                <a:pos x="204" y="228"/>
              </a:cxn>
            </a:cxnLst>
            <a:rect l="0" t="0" r="r" b="b"/>
            <a:pathLst>
              <a:path w="403" h="269">
                <a:moveTo>
                  <a:pt x="204" y="228"/>
                </a:moveTo>
                <a:lnTo>
                  <a:pt x="233" y="223"/>
                </a:lnTo>
                <a:lnTo>
                  <a:pt x="259" y="221"/>
                </a:lnTo>
                <a:lnTo>
                  <a:pt x="285" y="219"/>
                </a:lnTo>
                <a:lnTo>
                  <a:pt x="309" y="217"/>
                </a:lnTo>
                <a:lnTo>
                  <a:pt x="332" y="215"/>
                </a:lnTo>
                <a:lnTo>
                  <a:pt x="355" y="213"/>
                </a:lnTo>
                <a:lnTo>
                  <a:pt x="379" y="212"/>
                </a:lnTo>
                <a:lnTo>
                  <a:pt x="403" y="211"/>
                </a:lnTo>
                <a:lnTo>
                  <a:pt x="305" y="0"/>
                </a:lnTo>
                <a:lnTo>
                  <a:pt x="297" y="10"/>
                </a:lnTo>
                <a:lnTo>
                  <a:pt x="285" y="22"/>
                </a:lnTo>
                <a:lnTo>
                  <a:pt x="269" y="39"/>
                </a:lnTo>
                <a:lnTo>
                  <a:pt x="252" y="58"/>
                </a:lnTo>
                <a:lnTo>
                  <a:pt x="231" y="79"/>
                </a:lnTo>
                <a:lnTo>
                  <a:pt x="210" y="99"/>
                </a:lnTo>
                <a:lnTo>
                  <a:pt x="186" y="120"/>
                </a:lnTo>
                <a:lnTo>
                  <a:pt x="164" y="141"/>
                </a:lnTo>
                <a:lnTo>
                  <a:pt x="141" y="162"/>
                </a:lnTo>
                <a:lnTo>
                  <a:pt x="118" y="181"/>
                </a:lnTo>
                <a:lnTo>
                  <a:pt x="95" y="200"/>
                </a:lnTo>
                <a:lnTo>
                  <a:pt x="74" y="218"/>
                </a:lnTo>
                <a:lnTo>
                  <a:pt x="53" y="233"/>
                </a:lnTo>
                <a:lnTo>
                  <a:pt x="34" y="247"/>
                </a:lnTo>
                <a:lnTo>
                  <a:pt x="16" y="260"/>
                </a:lnTo>
                <a:lnTo>
                  <a:pt x="0" y="269"/>
                </a:lnTo>
                <a:lnTo>
                  <a:pt x="19" y="264"/>
                </a:lnTo>
                <a:lnTo>
                  <a:pt x="40" y="258"/>
                </a:lnTo>
                <a:lnTo>
                  <a:pt x="63" y="253"/>
                </a:lnTo>
                <a:lnTo>
                  <a:pt x="88" y="247"/>
                </a:lnTo>
                <a:lnTo>
                  <a:pt x="115" y="242"/>
                </a:lnTo>
                <a:lnTo>
                  <a:pt x="143" y="237"/>
                </a:lnTo>
                <a:lnTo>
                  <a:pt x="173" y="232"/>
                </a:lnTo>
                <a:lnTo>
                  <a:pt x="204" y="22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2" name="Freeform 130"/>
          <p:cNvSpPr>
            <a:spLocks/>
          </p:cNvSpPr>
          <p:nvPr/>
        </p:nvSpPr>
        <p:spPr bwMode="auto">
          <a:xfrm>
            <a:off x="6262688" y="3297238"/>
            <a:ext cx="165100" cy="257175"/>
          </a:xfrm>
          <a:custGeom>
            <a:avLst/>
            <a:gdLst/>
            <a:ahLst/>
            <a:cxnLst>
              <a:cxn ang="0">
                <a:pos x="242" y="436"/>
              </a:cxn>
              <a:cxn ang="0">
                <a:pos x="312" y="406"/>
              </a:cxn>
              <a:cxn ang="0">
                <a:pos x="142" y="0"/>
              </a:cxn>
              <a:cxn ang="0">
                <a:pos x="0" y="59"/>
              </a:cxn>
              <a:cxn ang="0">
                <a:pos x="171" y="464"/>
              </a:cxn>
              <a:cxn ang="0">
                <a:pos x="242" y="436"/>
              </a:cxn>
            </a:cxnLst>
            <a:rect l="0" t="0" r="r" b="b"/>
            <a:pathLst>
              <a:path w="312" h="464">
                <a:moveTo>
                  <a:pt x="242" y="436"/>
                </a:moveTo>
                <a:lnTo>
                  <a:pt x="312" y="406"/>
                </a:lnTo>
                <a:lnTo>
                  <a:pt x="142" y="0"/>
                </a:lnTo>
                <a:lnTo>
                  <a:pt x="0" y="59"/>
                </a:lnTo>
                <a:lnTo>
                  <a:pt x="171" y="464"/>
                </a:lnTo>
                <a:lnTo>
                  <a:pt x="242" y="43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3" name="Freeform 131"/>
          <p:cNvSpPr>
            <a:spLocks/>
          </p:cNvSpPr>
          <p:nvPr/>
        </p:nvSpPr>
        <p:spPr bwMode="auto">
          <a:xfrm>
            <a:off x="6316663" y="3473450"/>
            <a:ext cx="139700" cy="222250"/>
          </a:xfrm>
          <a:custGeom>
            <a:avLst/>
            <a:gdLst/>
            <a:ahLst/>
            <a:cxnLst>
              <a:cxn ang="0">
                <a:pos x="224" y="198"/>
              </a:cxn>
              <a:cxn ang="0">
                <a:pos x="220" y="170"/>
              </a:cxn>
              <a:cxn ang="0">
                <a:pos x="218" y="143"/>
              </a:cxn>
              <a:cxn ang="0">
                <a:pos x="217" y="118"/>
              </a:cxn>
              <a:cxn ang="0">
                <a:pos x="216" y="93"/>
              </a:cxn>
              <a:cxn ang="0">
                <a:pos x="215" y="70"/>
              </a:cxn>
              <a:cxn ang="0">
                <a:pos x="215" y="47"/>
              </a:cxn>
              <a:cxn ang="0">
                <a:pos x="215" y="23"/>
              </a:cxn>
              <a:cxn ang="0">
                <a:pos x="214" y="0"/>
              </a:cxn>
              <a:cxn ang="0">
                <a:pos x="0" y="89"/>
              </a:cxn>
              <a:cxn ang="0">
                <a:pos x="8" y="98"/>
              </a:cxn>
              <a:cxn ang="0">
                <a:pos x="22" y="110"/>
              </a:cxn>
              <a:cxn ang="0">
                <a:pos x="37" y="127"/>
              </a:cxn>
              <a:cxn ang="0">
                <a:pos x="56" y="145"/>
              </a:cxn>
              <a:cxn ang="0">
                <a:pos x="76" y="166"/>
              </a:cxn>
              <a:cxn ang="0">
                <a:pos x="96" y="188"/>
              </a:cxn>
              <a:cxn ang="0">
                <a:pos x="117" y="212"/>
              </a:cxn>
              <a:cxn ang="0">
                <a:pos x="135" y="235"/>
              </a:cxn>
              <a:cxn ang="0">
                <a:pos x="155" y="259"/>
              </a:cxn>
              <a:cxn ang="0">
                <a:pos x="174" y="283"/>
              </a:cxn>
              <a:cxn ang="0">
                <a:pos x="192" y="307"/>
              </a:cxn>
              <a:cxn ang="0">
                <a:pos x="208" y="329"/>
              </a:cxn>
              <a:cxn ang="0">
                <a:pos x="224" y="350"/>
              </a:cxn>
              <a:cxn ang="0">
                <a:pos x="237" y="369"/>
              </a:cxn>
              <a:cxn ang="0">
                <a:pos x="249" y="387"/>
              </a:cxn>
              <a:cxn ang="0">
                <a:pos x="259" y="404"/>
              </a:cxn>
              <a:cxn ang="0">
                <a:pos x="254" y="385"/>
              </a:cxn>
              <a:cxn ang="0">
                <a:pos x="249" y="364"/>
              </a:cxn>
              <a:cxn ang="0">
                <a:pos x="244" y="341"/>
              </a:cxn>
              <a:cxn ang="0">
                <a:pos x="239" y="315"/>
              </a:cxn>
              <a:cxn ang="0">
                <a:pos x="235" y="288"/>
              </a:cxn>
              <a:cxn ang="0">
                <a:pos x="230" y="259"/>
              </a:cxn>
              <a:cxn ang="0">
                <a:pos x="227" y="229"/>
              </a:cxn>
              <a:cxn ang="0">
                <a:pos x="224" y="198"/>
              </a:cxn>
            </a:cxnLst>
            <a:rect l="0" t="0" r="r" b="b"/>
            <a:pathLst>
              <a:path w="259" h="404">
                <a:moveTo>
                  <a:pt x="224" y="198"/>
                </a:moveTo>
                <a:lnTo>
                  <a:pt x="220" y="170"/>
                </a:lnTo>
                <a:lnTo>
                  <a:pt x="218" y="143"/>
                </a:lnTo>
                <a:lnTo>
                  <a:pt x="217" y="118"/>
                </a:lnTo>
                <a:lnTo>
                  <a:pt x="216" y="93"/>
                </a:lnTo>
                <a:lnTo>
                  <a:pt x="215" y="70"/>
                </a:lnTo>
                <a:lnTo>
                  <a:pt x="215" y="47"/>
                </a:lnTo>
                <a:lnTo>
                  <a:pt x="215" y="23"/>
                </a:lnTo>
                <a:lnTo>
                  <a:pt x="214" y="0"/>
                </a:lnTo>
                <a:lnTo>
                  <a:pt x="0" y="89"/>
                </a:lnTo>
                <a:lnTo>
                  <a:pt x="8" y="98"/>
                </a:lnTo>
                <a:lnTo>
                  <a:pt x="22" y="110"/>
                </a:lnTo>
                <a:lnTo>
                  <a:pt x="37" y="127"/>
                </a:lnTo>
                <a:lnTo>
                  <a:pt x="56" y="145"/>
                </a:lnTo>
                <a:lnTo>
                  <a:pt x="76" y="166"/>
                </a:lnTo>
                <a:lnTo>
                  <a:pt x="96" y="188"/>
                </a:lnTo>
                <a:lnTo>
                  <a:pt x="117" y="212"/>
                </a:lnTo>
                <a:lnTo>
                  <a:pt x="135" y="235"/>
                </a:lnTo>
                <a:lnTo>
                  <a:pt x="155" y="259"/>
                </a:lnTo>
                <a:lnTo>
                  <a:pt x="174" y="283"/>
                </a:lnTo>
                <a:lnTo>
                  <a:pt x="192" y="307"/>
                </a:lnTo>
                <a:lnTo>
                  <a:pt x="208" y="329"/>
                </a:lnTo>
                <a:lnTo>
                  <a:pt x="224" y="350"/>
                </a:lnTo>
                <a:lnTo>
                  <a:pt x="237" y="369"/>
                </a:lnTo>
                <a:lnTo>
                  <a:pt x="249" y="387"/>
                </a:lnTo>
                <a:lnTo>
                  <a:pt x="259" y="404"/>
                </a:lnTo>
                <a:lnTo>
                  <a:pt x="254" y="385"/>
                </a:lnTo>
                <a:lnTo>
                  <a:pt x="249" y="364"/>
                </a:lnTo>
                <a:lnTo>
                  <a:pt x="244" y="341"/>
                </a:lnTo>
                <a:lnTo>
                  <a:pt x="239" y="315"/>
                </a:lnTo>
                <a:lnTo>
                  <a:pt x="235" y="288"/>
                </a:lnTo>
                <a:lnTo>
                  <a:pt x="230" y="259"/>
                </a:lnTo>
                <a:lnTo>
                  <a:pt x="227" y="229"/>
                </a:lnTo>
                <a:lnTo>
                  <a:pt x="224" y="19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4" name="Freeform 132"/>
          <p:cNvSpPr>
            <a:spLocks/>
          </p:cNvSpPr>
          <p:nvPr/>
        </p:nvSpPr>
        <p:spPr bwMode="auto">
          <a:xfrm>
            <a:off x="6234113" y="3155950"/>
            <a:ext cx="139700" cy="222250"/>
          </a:xfrm>
          <a:custGeom>
            <a:avLst/>
            <a:gdLst/>
            <a:ahLst/>
            <a:cxnLst>
              <a:cxn ang="0">
                <a:pos x="35" y="206"/>
              </a:cxn>
              <a:cxn ang="0">
                <a:pos x="38" y="234"/>
              </a:cxn>
              <a:cxn ang="0">
                <a:pos x="40" y="261"/>
              </a:cxn>
              <a:cxn ang="0">
                <a:pos x="41" y="286"/>
              </a:cxn>
              <a:cxn ang="0">
                <a:pos x="42" y="311"/>
              </a:cxn>
              <a:cxn ang="0">
                <a:pos x="43" y="334"/>
              </a:cxn>
              <a:cxn ang="0">
                <a:pos x="43" y="357"/>
              </a:cxn>
              <a:cxn ang="0">
                <a:pos x="44" y="380"/>
              </a:cxn>
              <a:cxn ang="0">
                <a:pos x="44" y="404"/>
              </a:cxn>
              <a:cxn ang="0">
                <a:pos x="258" y="315"/>
              </a:cxn>
              <a:cxn ang="0">
                <a:pos x="250" y="306"/>
              </a:cxn>
              <a:cxn ang="0">
                <a:pos x="236" y="294"/>
              </a:cxn>
              <a:cxn ang="0">
                <a:pos x="221" y="277"/>
              </a:cxn>
              <a:cxn ang="0">
                <a:pos x="203" y="259"/>
              </a:cxn>
              <a:cxn ang="0">
                <a:pos x="183" y="238"/>
              </a:cxn>
              <a:cxn ang="0">
                <a:pos x="162" y="216"/>
              </a:cxn>
              <a:cxn ang="0">
                <a:pos x="143" y="192"/>
              </a:cxn>
              <a:cxn ang="0">
                <a:pos x="123" y="169"/>
              </a:cxn>
              <a:cxn ang="0">
                <a:pos x="103" y="145"/>
              </a:cxn>
              <a:cxn ang="0">
                <a:pos x="84" y="121"/>
              </a:cxn>
              <a:cxn ang="0">
                <a:pos x="66" y="98"/>
              </a:cxn>
              <a:cxn ang="0">
                <a:pos x="50" y="75"/>
              </a:cxn>
              <a:cxn ang="0">
                <a:pos x="35" y="55"/>
              </a:cxn>
              <a:cxn ang="0">
                <a:pos x="21" y="35"/>
              </a:cxn>
              <a:cxn ang="0">
                <a:pos x="10" y="17"/>
              </a:cxn>
              <a:cxn ang="0">
                <a:pos x="0" y="0"/>
              </a:cxn>
              <a:cxn ang="0">
                <a:pos x="4" y="19"/>
              </a:cxn>
              <a:cxn ang="0">
                <a:pos x="10" y="40"/>
              </a:cxn>
              <a:cxn ang="0">
                <a:pos x="14" y="63"/>
              </a:cxn>
              <a:cxn ang="0">
                <a:pos x="19" y="89"/>
              </a:cxn>
              <a:cxn ang="0">
                <a:pos x="23" y="116"/>
              </a:cxn>
              <a:cxn ang="0">
                <a:pos x="28" y="145"/>
              </a:cxn>
              <a:cxn ang="0">
                <a:pos x="31" y="175"/>
              </a:cxn>
              <a:cxn ang="0">
                <a:pos x="35" y="206"/>
              </a:cxn>
            </a:cxnLst>
            <a:rect l="0" t="0" r="r" b="b"/>
            <a:pathLst>
              <a:path w="258" h="404">
                <a:moveTo>
                  <a:pt x="35" y="206"/>
                </a:moveTo>
                <a:lnTo>
                  <a:pt x="38" y="234"/>
                </a:lnTo>
                <a:lnTo>
                  <a:pt x="40" y="261"/>
                </a:lnTo>
                <a:lnTo>
                  <a:pt x="41" y="286"/>
                </a:lnTo>
                <a:lnTo>
                  <a:pt x="42" y="311"/>
                </a:lnTo>
                <a:lnTo>
                  <a:pt x="43" y="334"/>
                </a:lnTo>
                <a:lnTo>
                  <a:pt x="43" y="357"/>
                </a:lnTo>
                <a:lnTo>
                  <a:pt x="44" y="380"/>
                </a:lnTo>
                <a:lnTo>
                  <a:pt x="44" y="404"/>
                </a:lnTo>
                <a:lnTo>
                  <a:pt x="258" y="315"/>
                </a:lnTo>
                <a:lnTo>
                  <a:pt x="250" y="306"/>
                </a:lnTo>
                <a:lnTo>
                  <a:pt x="236" y="294"/>
                </a:lnTo>
                <a:lnTo>
                  <a:pt x="221" y="277"/>
                </a:lnTo>
                <a:lnTo>
                  <a:pt x="203" y="259"/>
                </a:lnTo>
                <a:lnTo>
                  <a:pt x="183" y="238"/>
                </a:lnTo>
                <a:lnTo>
                  <a:pt x="162" y="216"/>
                </a:lnTo>
                <a:lnTo>
                  <a:pt x="143" y="192"/>
                </a:lnTo>
                <a:lnTo>
                  <a:pt x="123" y="169"/>
                </a:lnTo>
                <a:lnTo>
                  <a:pt x="103" y="145"/>
                </a:lnTo>
                <a:lnTo>
                  <a:pt x="84" y="121"/>
                </a:lnTo>
                <a:lnTo>
                  <a:pt x="66" y="98"/>
                </a:lnTo>
                <a:lnTo>
                  <a:pt x="50" y="75"/>
                </a:lnTo>
                <a:lnTo>
                  <a:pt x="35" y="55"/>
                </a:lnTo>
                <a:lnTo>
                  <a:pt x="21" y="35"/>
                </a:lnTo>
                <a:lnTo>
                  <a:pt x="10" y="17"/>
                </a:lnTo>
                <a:lnTo>
                  <a:pt x="0" y="0"/>
                </a:lnTo>
                <a:lnTo>
                  <a:pt x="4" y="19"/>
                </a:lnTo>
                <a:lnTo>
                  <a:pt x="10" y="40"/>
                </a:lnTo>
                <a:lnTo>
                  <a:pt x="14" y="63"/>
                </a:lnTo>
                <a:lnTo>
                  <a:pt x="19" y="89"/>
                </a:lnTo>
                <a:lnTo>
                  <a:pt x="23" y="116"/>
                </a:lnTo>
                <a:lnTo>
                  <a:pt x="28" y="145"/>
                </a:lnTo>
                <a:lnTo>
                  <a:pt x="31" y="175"/>
                </a:lnTo>
                <a:lnTo>
                  <a:pt x="35" y="20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5" name="Freeform 133"/>
          <p:cNvSpPr>
            <a:spLocks/>
          </p:cNvSpPr>
          <p:nvPr/>
        </p:nvSpPr>
        <p:spPr bwMode="auto">
          <a:xfrm>
            <a:off x="6280150" y="4229100"/>
            <a:ext cx="261938" cy="203200"/>
          </a:xfrm>
          <a:custGeom>
            <a:avLst/>
            <a:gdLst/>
            <a:ahLst/>
            <a:cxnLst>
              <a:cxn ang="0">
                <a:pos x="39" y="302"/>
              </a:cxn>
              <a:cxn ang="0">
                <a:pos x="77" y="368"/>
              </a:cxn>
              <a:cxn ang="0">
                <a:pos x="483" y="133"/>
              </a:cxn>
              <a:cxn ang="0">
                <a:pos x="405" y="0"/>
              </a:cxn>
              <a:cxn ang="0">
                <a:pos x="0" y="234"/>
              </a:cxn>
              <a:cxn ang="0">
                <a:pos x="39" y="302"/>
              </a:cxn>
            </a:cxnLst>
            <a:rect l="0" t="0" r="r" b="b"/>
            <a:pathLst>
              <a:path w="483" h="368">
                <a:moveTo>
                  <a:pt x="39" y="302"/>
                </a:moveTo>
                <a:lnTo>
                  <a:pt x="77" y="368"/>
                </a:lnTo>
                <a:lnTo>
                  <a:pt x="483" y="133"/>
                </a:lnTo>
                <a:lnTo>
                  <a:pt x="405" y="0"/>
                </a:lnTo>
                <a:lnTo>
                  <a:pt x="0" y="234"/>
                </a:lnTo>
                <a:lnTo>
                  <a:pt x="39" y="30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6" name="Freeform 134"/>
          <p:cNvSpPr>
            <a:spLocks/>
          </p:cNvSpPr>
          <p:nvPr/>
        </p:nvSpPr>
        <p:spPr bwMode="auto">
          <a:xfrm>
            <a:off x="6153150" y="4318000"/>
            <a:ext cx="215900" cy="161925"/>
          </a:xfrm>
          <a:custGeom>
            <a:avLst/>
            <a:gdLst/>
            <a:ahLst/>
            <a:cxnLst>
              <a:cxn ang="0">
                <a:pos x="200" y="235"/>
              </a:cxn>
              <a:cxn ang="0">
                <a:pos x="228" y="228"/>
              </a:cxn>
              <a:cxn ang="0">
                <a:pos x="254" y="223"/>
              </a:cxn>
              <a:cxn ang="0">
                <a:pos x="280" y="218"/>
              </a:cxn>
              <a:cxn ang="0">
                <a:pos x="303" y="214"/>
              </a:cxn>
              <a:cxn ang="0">
                <a:pos x="326" y="210"/>
              </a:cxn>
              <a:cxn ang="0">
                <a:pos x="349" y="207"/>
              </a:cxn>
              <a:cxn ang="0">
                <a:pos x="372" y="204"/>
              </a:cxn>
              <a:cxn ang="0">
                <a:pos x="397" y="200"/>
              </a:cxn>
              <a:cxn ang="0">
                <a:pos x="280" y="0"/>
              </a:cxn>
              <a:cxn ang="0">
                <a:pos x="273" y="9"/>
              </a:cxn>
              <a:cxn ang="0">
                <a:pos x="262" y="24"/>
              </a:cxn>
              <a:cxn ang="0">
                <a:pos x="248" y="42"/>
              </a:cxn>
              <a:cxn ang="0">
                <a:pos x="231" y="61"/>
              </a:cxn>
              <a:cxn ang="0">
                <a:pos x="213" y="83"/>
              </a:cxn>
              <a:cxn ang="0">
                <a:pos x="194" y="107"/>
              </a:cxn>
              <a:cxn ang="0">
                <a:pos x="174" y="130"/>
              </a:cxn>
              <a:cxn ang="0">
                <a:pos x="153" y="152"/>
              </a:cxn>
              <a:cxn ang="0">
                <a:pos x="131" y="175"/>
              </a:cxn>
              <a:cxn ang="0">
                <a:pos x="110" y="197"/>
              </a:cxn>
              <a:cxn ang="0">
                <a:pos x="89" y="217"/>
              </a:cxn>
              <a:cxn ang="0">
                <a:pos x="69" y="236"/>
              </a:cxn>
              <a:cxn ang="0">
                <a:pos x="50" y="253"/>
              </a:cxn>
              <a:cxn ang="0">
                <a:pos x="32" y="269"/>
              </a:cxn>
              <a:cxn ang="0">
                <a:pos x="16" y="283"/>
              </a:cxn>
              <a:cxn ang="0">
                <a:pos x="0" y="295"/>
              </a:cxn>
              <a:cxn ang="0">
                <a:pos x="18" y="288"/>
              </a:cxn>
              <a:cxn ang="0">
                <a:pos x="39" y="281"/>
              </a:cxn>
              <a:cxn ang="0">
                <a:pos x="61" y="273"/>
              </a:cxn>
              <a:cxn ang="0">
                <a:pos x="86" y="266"/>
              </a:cxn>
              <a:cxn ang="0">
                <a:pos x="112" y="258"/>
              </a:cxn>
              <a:cxn ang="0">
                <a:pos x="141" y="250"/>
              </a:cxn>
              <a:cxn ang="0">
                <a:pos x="169" y="242"/>
              </a:cxn>
              <a:cxn ang="0">
                <a:pos x="200" y="235"/>
              </a:cxn>
            </a:cxnLst>
            <a:rect l="0" t="0" r="r" b="b"/>
            <a:pathLst>
              <a:path w="397" h="295">
                <a:moveTo>
                  <a:pt x="200" y="235"/>
                </a:moveTo>
                <a:lnTo>
                  <a:pt x="228" y="228"/>
                </a:lnTo>
                <a:lnTo>
                  <a:pt x="254" y="223"/>
                </a:lnTo>
                <a:lnTo>
                  <a:pt x="280" y="218"/>
                </a:lnTo>
                <a:lnTo>
                  <a:pt x="303" y="214"/>
                </a:lnTo>
                <a:lnTo>
                  <a:pt x="326" y="210"/>
                </a:lnTo>
                <a:lnTo>
                  <a:pt x="349" y="207"/>
                </a:lnTo>
                <a:lnTo>
                  <a:pt x="372" y="204"/>
                </a:lnTo>
                <a:lnTo>
                  <a:pt x="397" y="200"/>
                </a:lnTo>
                <a:lnTo>
                  <a:pt x="280" y="0"/>
                </a:lnTo>
                <a:lnTo>
                  <a:pt x="273" y="9"/>
                </a:lnTo>
                <a:lnTo>
                  <a:pt x="262" y="24"/>
                </a:lnTo>
                <a:lnTo>
                  <a:pt x="248" y="42"/>
                </a:lnTo>
                <a:lnTo>
                  <a:pt x="231" y="61"/>
                </a:lnTo>
                <a:lnTo>
                  <a:pt x="213" y="83"/>
                </a:lnTo>
                <a:lnTo>
                  <a:pt x="194" y="107"/>
                </a:lnTo>
                <a:lnTo>
                  <a:pt x="174" y="130"/>
                </a:lnTo>
                <a:lnTo>
                  <a:pt x="153" y="152"/>
                </a:lnTo>
                <a:lnTo>
                  <a:pt x="131" y="175"/>
                </a:lnTo>
                <a:lnTo>
                  <a:pt x="110" y="197"/>
                </a:lnTo>
                <a:lnTo>
                  <a:pt x="89" y="217"/>
                </a:lnTo>
                <a:lnTo>
                  <a:pt x="69" y="236"/>
                </a:lnTo>
                <a:lnTo>
                  <a:pt x="50" y="253"/>
                </a:lnTo>
                <a:lnTo>
                  <a:pt x="32" y="269"/>
                </a:lnTo>
                <a:lnTo>
                  <a:pt x="16" y="283"/>
                </a:lnTo>
                <a:lnTo>
                  <a:pt x="0" y="295"/>
                </a:lnTo>
                <a:lnTo>
                  <a:pt x="18" y="288"/>
                </a:lnTo>
                <a:lnTo>
                  <a:pt x="39" y="281"/>
                </a:lnTo>
                <a:lnTo>
                  <a:pt x="61" y="273"/>
                </a:lnTo>
                <a:lnTo>
                  <a:pt x="86" y="266"/>
                </a:lnTo>
                <a:lnTo>
                  <a:pt x="112" y="258"/>
                </a:lnTo>
                <a:lnTo>
                  <a:pt x="141" y="250"/>
                </a:lnTo>
                <a:lnTo>
                  <a:pt x="169" y="242"/>
                </a:lnTo>
                <a:lnTo>
                  <a:pt x="200" y="23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27" name="Freeform 135"/>
          <p:cNvSpPr>
            <a:spLocks/>
          </p:cNvSpPr>
          <p:nvPr/>
        </p:nvSpPr>
        <p:spPr bwMode="auto">
          <a:xfrm>
            <a:off x="6453188" y="4179888"/>
            <a:ext cx="212725" cy="163512"/>
          </a:xfrm>
          <a:custGeom>
            <a:avLst/>
            <a:gdLst/>
            <a:ahLst/>
            <a:cxnLst>
              <a:cxn ang="0">
                <a:pos x="197" y="61"/>
              </a:cxn>
              <a:cxn ang="0">
                <a:pos x="169" y="66"/>
              </a:cxn>
              <a:cxn ang="0">
                <a:pos x="143" y="72"/>
              </a:cxn>
              <a:cxn ang="0">
                <a:pos x="118" y="77"/>
              </a:cxn>
              <a:cxn ang="0">
                <a:pos x="94" y="81"/>
              </a:cxn>
              <a:cxn ang="0">
                <a:pos x="71" y="84"/>
              </a:cxn>
              <a:cxn ang="0">
                <a:pos x="48" y="88"/>
              </a:cxn>
              <a:cxn ang="0">
                <a:pos x="25" y="92"/>
              </a:cxn>
              <a:cxn ang="0">
                <a:pos x="0" y="95"/>
              </a:cxn>
              <a:cxn ang="0">
                <a:pos x="117" y="296"/>
              </a:cxn>
              <a:cxn ang="0">
                <a:pos x="124" y="286"/>
              </a:cxn>
              <a:cxn ang="0">
                <a:pos x="135" y="272"/>
              </a:cxn>
              <a:cxn ang="0">
                <a:pos x="149" y="254"/>
              </a:cxn>
              <a:cxn ang="0">
                <a:pos x="166" y="233"/>
              </a:cxn>
              <a:cxn ang="0">
                <a:pos x="184" y="211"/>
              </a:cxn>
              <a:cxn ang="0">
                <a:pos x="203" y="188"/>
              </a:cxn>
              <a:cxn ang="0">
                <a:pos x="224" y="164"/>
              </a:cxn>
              <a:cxn ang="0">
                <a:pos x="244" y="142"/>
              </a:cxn>
              <a:cxn ang="0">
                <a:pos x="266" y="120"/>
              </a:cxn>
              <a:cxn ang="0">
                <a:pos x="287" y="98"/>
              </a:cxn>
              <a:cxn ang="0">
                <a:pos x="308" y="77"/>
              </a:cxn>
              <a:cxn ang="0">
                <a:pos x="328" y="58"/>
              </a:cxn>
              <a:cxn ang="0">
                <a:pos x="347" y="41"/>
              </a:cxn>
              <a:cxn ang="0">
                <a:pos x="365" y="25"/>
              </a:cxn>
              <a:cxn ang="0">
                <a:pos x="381" y="11"/>
              </a:cxn>
              <a:cxn ang="0">
                <a:pos x="397" y="0"/>
              </a:cxn>
              <a:cxn ang="0">
                <a:pos x="379" y="7"/>
              </a:cxn>
              <a:cxn ang="0">
                <a:pos x="358" y="14"/>
              </a:cxn>
              <a:cxn ang="0">
                <a:pos x="336" y="22"/>
              </a:cxn>
              <a:cxn ang="0">
                <a:pos x="312" y="30"/>
              </a:cxn>
              <a:cxn ang="0">
                <a:pos x="285" y="38"/>
              </a:cxn>
              <a:cxn ang="0">
                <a:pos x="256" y="45"/>
              </a:cxn>
              <a:cxn ang="0">
                <a:pos x="228" y="53"/>
              </a:cxn>
              <a:cxn ang="0">
                <a:pos x="197" y="61"/>
              </a:cxn>
            </a:cxnLst>
            <a:rect l="0" t="0" r="r" b="b"/>
            <a:pathLst>
              <a:path w="397" h="296">
                <a:moveTo>
                  <a:pt x="197" y="61"/>
                </a:moveTo>
                <a:lnTo>
                  <a:pt x="169" y="66"/>
                </a:lnTo>
                <a:lnTo>
                  <a:pt x="143" y="72"/>
                </a:lnTo>
                <a:lnTo>
                  <a:pt x="118" y="77"/>
                </a:lnTo>
                <a:lnTo>
                  <a:pt x="94" y="81"/>
                </a:lnTo>
                <a:lnTo>
                  <a:pt x="71" y="84"/>
                </a:lnTo>
                <a:lnTo>
                  <a:pt x="48" y="88"/>
                </a:lnTo>
                <a:lnTo>
                  <a:pt x="25" y="92"/>
                </a:lnTo>
                <a:lnTo>
                  <a:pt x="0" y="95"/>
                </a:lnTo>
                <a:lnTo>
                  <a:pt x="117" y="296"/>
                </a:lnTo>
                <a:lnTo>
                  <a:pt x="124" y="286"/>
                </a:lnTo>
                <a:lnTo>
                  <a:pt x="135" y="272"/>
                </a:lnTo>
                <a:lnTo>
                  <a:pt x="149" y="254"/>
                </a:lnTo>
                <a:lnTo>
                  <a:pt x="166" y="233"/>
                </a:lnTo>
                <a:lnTo>
                  <a:pt x="184" y="211"/>
                </a:lnTo>
                <a:lnTo>
                  <a:pt x="203" y="188"/>
                </a:lnTo>
                <a:lnTo>
                  <a:pt x="224" y="164"/>
                </a:lnTo>
                <a:lnTo>
                  <a:pt x="244" y="142"/>
                </a:lnTo>
                <a:lnTo>
                  <a:pt x="266" y="120"/>
                </a:lnTo>
                <a:lnTo>
                  <a:pt x="287" y="98"/>
                </a:lnTo>
                <a:lnTo>
                  <a:pt x="308" y="77"/>
                </a:lnTo>
                <a:lnTo>
                  <a:pt x="328" y="58"/>
                </a:lnTo>
                <a:lnTo>
                  <a:pt x="347" y="41"/>
                </a:lnTo>
                <a:lnTo>
                  <a:pt x="365" y="25"/>
                </a:lnTo>
                <a:lnTo>
                  <a:pt x="381" y="11"/>
                </a:lnTo>
                <a:lnTo>
                  <a:pt x="397" y="0"/>
                </a:lnTo>
                <a:lnTo>
                  <a:pt x="379" y="7"/>
                </a:lnTo>
                <a:lnTo>
                  <a:pt x="358" y="14"/>
                </a:lnTo>
                <a:lnTo>
                  <a:pt x="336" y="22"/>
                </a:lnTo>
                <a:lnTo>
                  <a:pt x="312" y="30"/>
                </a:lnTo>
                <a:lnTo>
                  <a:pt x="285" y="38"/>
                </a:lnTo>
                <a:lnTo>
                  <a:pt x="256" y="45"/>
                </a:lnTo>
                <a:lnTo>
                  <a:pt x="228" y="53"/>
                </a:lnTo>
                <a:lnTo>
                  <a:pt x="197" y="6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737" name="WordArt 145"/>
          <p:cNvSpPr>
            <a:spLocks noChangeArrowheads="1" noChangeShapeType="1" noTextEdit="1"/>
          </p:cNvSpPr>
          <p:nvPr/>
        </p:nvSpPr>
        <p:spPr bwMode="auto">
          <a:xfrm rot="-2458715">
            <a:off x="4410075" y="4524375"/>
            <a:ext cx="831850" cy="457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Employee</a:t>
            </a:r>
          </a:p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  Cycle</a:t>
            </a:r>
          </a:p>
        </p:txBody>
      </p:sp>
      <p:sp>
        <p:nvSpPr>
          <p:cNvPr id="622738" name="WordArt 146"/>
          <p:cNvSpPr>
            <a:spLocks noChangeArrowheads="1" noChangeShapeType="1" noTextEdit="1"/>
          </p:cNvSpPr>
          <p:nvPr/>
        </p:nvSpPr>
        <p:spPr bwMode="auto">
          <a:xfrm rot="-1982681">
            <a:off x="4953000" y="5638800"/>
            <a:ext cx="1038225" cy="4651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rgbClr val="3E228C"/>
                </a:solidFill>
                <a:latin typeface="Times New Roman"/>
                <a:cs typeface="Times New Roman"/>
              </a:rPr>
              <a:t>Customer</a:t>
            </a:r>
          </a:p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rgbClr val="3E228C"/>
                </a:solidFill>
                <a:latin typeface="Times New Roman"/>
                <a:cs typeface="Times New Roman"/>
              </a:rPr>
              <a:t>  Cycle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/>
          <a:lstStyle/>
          <a:p>
            <a:r>
              <a:rPr lang="en-US"/>
              <a:t>The employee cycle of failure</a:t>
            </a:r>
          </a:p>
          <a:p>
            <a:pPr lvl="1"/>
            <a:r>
              <a:rPr lang="en-US" sz="2400"/>
              <a:t>Narrow job design for low skill levels</a:t>
            </a:r>
          </a:p>
          <a:p>
            <a:pPr lvl="1"/>
            <a:r>
              <a:rPr lang="en-US" sz="2400"/>
              <a:t>Emphasis on rules rather than service</a:t>
            </a:r>
          </a:p>
          <a:p>
            <a:pPr lvl="1"/>
            <a:r>
              <a:rPr lang="en-US" sz="2400"/>
              <a:t>Use of technology to control quality</a:t>
            </a:r>
          </a:p>
          <a:p>
            <a:pPr lvl="2"/>
            <a:r>
              <a:rPr lang="en-US" sz="2000"/>
              <a:t> Question: Labor Cost and Labor Rate</a:t>
            </a:r>
          </a:p>
          <a:p>
            <a:r>
              <a:rPr lang="en-US"/>
              <a:t>The customer cycle of failure</a:t>
            </a:r>
          </a:p>
          <a:p>
            <a:pPr lvl="1"/>
            <a:r>
              <a:rPr lang="en-GB" sz="2400"/>
              <a:t>Managers’ short-sighted assumptions about financial implications of low pay/high turnover human resource strategies</a:t>
            </a:r>
            <a:endParaRPr lang="en-US" sz="2400"/>
          </a:p>
          <a:p>
            <a:pPr lvl="1"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6574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Cycle of Failure (2) </a:t>
            </a:r>
            <a:br>
              <a:rPr lang="en-US"/>
            </a:br>
            <a:r>
              <a:rPr lang="en-US" sz="2000"/>
              <a:t>(</a:t>
            </a:r>
            <a:r>
              <a:rPr lang="en-US" sz="2000" b="0"/>
              <a:t>Fig 11.5)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1371600"/>
            <a:ext cx="9067800" cy="4495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45000"/>
              </a:spcBef>
            </a:pPr>
            <a:r>
              <a:rPr lang="en-US" dirty="0"/>
              <a:t>Costs of short-sighted policies are ignored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sz="2200" dirty="0"/>
              <a:t>Loss of expertise among departing employees*</a:t>
            </a:r>
          </a:p>
          <a:p>
            <a:pPr lvl="1">
              <a:lnSpc>
                <a:spcPct val="85000"/>
              </a:lnSpc>
              <a:spcBef>
                <a:spcPct val="45000"/>
              </a:spcBef>
            </a:pPr>
            <a:r>
              <a:rPr lang="en-US" sz="2200" dirty="0"/>
              <a:t>Disruption to service from unfilled jobs</a:t>
            </a:r>
          </a:p>
          <a:p>
            <a:pPr lvl="1">
              <a:lnSpc>
                <a:spcPct val="85000"/>
              </a:lnSpc>
              <a:spcBef>
                <a:spcPct val="45000"/>
              </a:spcBef>
            </a:pPr>
            <a:r>
              <a:rPr lang="en-US" sz="2200" dirty="0"/>
              <a:t>Constant expense of recruiting, hiring, training*</a:t>
            </a:r>
          </a:p>
          <a:p>
            <a:pPr lvl="1">
              <a:lnSpc>
                <a:spcPct val="85000"/>
              </a:lnSpc>
              <a:spcBef>
                <a:spcPct val="45000"/>
              </a:spcBef>
            </a:pPr>
            <a:r>
              <a:rPr lang="en-US" sz="2200" dirty="0"/>
              <a:t>Lower productivity of inexperienced new workers</a:t>
            </a:r>
          </a:p>
          <a:p>
            <a:pPr lvl="1">
              <a:lnSpc>
                <a:spcPct val="85000"/>
              </a:lnSpc>
              <a:spcBef>
                <a:spcPct val="45000"/>
              </a:spcBef>
            </a:pPr>
            <a:r>
              <a:rPr lang="en-US" sz="2200" dirty="0"/>
              <a:t>Loss of revenue stream from dissatisfied customers who go elsewhere*</a:t>
            </a:r>
          </a:p>
          <a:p>
            <a:pPr lvl="1">
              <a:lnSpc>
                <a:spcPct val="85000"/>
              </a:lnSpc>
              <a:spcBef>
                <a:spcPct val="45000"/>
              </a:spcBef>
            </a:pPr>
            <a:r>
              <a:rPr lang="en-US" sz="2200" dirty="0"/>
              <a:t>Loss of potential customers who are turned off by negative word-of-mouth</a:t>
            </a:r>
          </a:p>
          <a:p>
            <a:pPr lvl="1">
              <a:lnSpc>
                <a:spcPct val="85000"/>
              </a:lnSpc>
              <a:spcBef>
                <a:spcPct val="45000"/>
              </a:spcBef>
            </a:pPr>
            <a:r>
              <a:rPr lang="en-US" sz="2200" dirty="0"/>
              <a:t>Higher costs of winning new customers to replace those lost—more need for advertising and promotional discounts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Cycle of Failure (3) </a:t>
            </a:r>
            <a:br>
              <a:rPr lang="en-US"/>
            </a:br>
            <a:r>
              <a:rPr lang="en-US" sz="2000" b="0"/>
              <a:t>(Fig 11.5)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Cycle Of Mediocrity (1)</a:t>
            </a:r>
            <a:br>
              <a:rPr lang="en-US"/>
            </a:br>
            <a:r>
              <a:rPr lang="en-US" sz="2000" b="0"/>
              <a:t>(Fig 11.5)</a:t>
            </a:r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152400" y="1295400"/>
            <a:ext cx="8313738" cy="5257800"/>
            <a:chOff x="96" y="816"/>
            <a:chExt cx="5237" cy="3312"/>
          </a:xfrm>
        </p:grpSpPr>
        <p:sp>
          <p:nvSpPr>
            <p:cNvPr id="624645" name="Freeform 5"/>
            <p:cNvSpPr>
              <a:spLocks/>
            </p:cNvSpPr>
            <p:nvPr/>
          </p:nvSpPr>
          <p:spPr bwMode="auto">
            <a:xfrm>
              <a:off x="2675" y="4045"/>
              <a:ext cx="318" cy="83"/>
            </a:xfrm>
            <a:custGeom>
              <a:avLst/>
              <a:gdLst/>
              <a:ahLst/>
              <a:cxnLst>
                <a:cxn ang="0">
                  <a:pos x="903" y="84"/>
                </a:cxn>
                <a:cxn ang="0">
                  <a:pos x="848" y="83"/>
                </a:cxn>
                <a:cxn ang="0">
                  <a:pos x="792" y="83"/>
                </a:cxn>
                <a:cxn ang="0">
                  <a:pos x="735" y="81"/>
                </a:cxn>
                <a:cxn ang="0">
                  <a:pos x="680" y="78"/>
                </a:cxn>
                <a:cxn ang="0">
                  <a:pos x="625" y="75"/>
                </a:cxn>
                <a:cxn ang="0">
                  <a:pos x="570" y="72"/>
                </a:cxn>
                <a:cxn ang="0">
                  <a:pos x="514" y="67"/>
                </a:cxn>
                <a:cxn ang="0">
                  <a:pos x="459" y="63"/>
                </a:cxn>
                <a:cxn ang="0">
                  <a:pos x="405" y="56"/>
                </a:cxn>
                <a:cxn ang="0">
                  <a:pos x="351" y="51"/>
                </a:cxn>
                <a:cxn ang="0">
                  <a:pos x="297" y="44"/>
                </a:cxn>
                <a:cxn ang="0">
                  <a:pos x="243" y="36"/>
                </a:cxn>
                <a:cxn ang="0">
                  <a:pos x="189" y="28"/>
                </a:cxn>
                <a:cxn ang="0">
                  <a:pos x="135" y="19"/>
                </a:cxn>
                <a:cxn ang="0">
                  <a:pos x="82" y="10"/>
                </a:cxn>
                <a:cxn ang="0">
                  <a:pos x="29" y="0"/>
                </a:cxn>
                <a:cxn ang="0">
                  <a:pos x="0" y="150"/>
                </a:cxn>
                <a:cxn ang="0">
                  <a:pos x="54" y="160"/>
                </a:cxn>
                <a:cxn ang="0">
                  <a:pos x="109" y="170"/>
                </a:cxn>
                <a:cxn ang="0">
                  <a:pos x="165" y="179"/>
                </a:cxn>
                <a:cxn ang="0">
                  <a:pos x="221" y="188"/>
                </a:cxn>
                <a:cxn ang="0">
                  <a:pos x="277" y="195"/>
                </a:cxn>
                <a:cxn ang="0">
                  <a:pos x="332" y="203"/>
                </a:cxn>
                <a:cxn ang="0">
                  <a:pos x="389" y="209"/>
                </a:cxn>
                <a:cxn ang="0">
                  <a:pos x="445" y="215"/>
                </a:cxn>
                <a:cxn ang="0">
                  <a:pos x="502" y="220"/>
                </a:cxn>
                <a:cxn ang="0">
                  <a:pos x="559" y="224"/>
                </a:cxn>
                <a:cxn ang="0">
                  <a:pos x="616" y="229"/>
                </a:cxn>
                <a:cxn ang="0">
                  <a:pos x="673" y="232"/>
                </a:cxn>
                <a:cxn ang="0">
                  <a:pos x="731" y="234"/>
                </a:cxn>
                <a:cxn ang="0">
                  <a:pos x="788" y="235"/>
                </a:cxn>
                <a:cxn ang="0">
                  <a:pos x="846" y="236"/>
                </a:cxn>
                <a:cxn ang="0">
                  <a:pos x="903" y="237"/>
                </a:cxn>
                <a:cxn ang="0">
                  <a:pos x="903" y="84"/>
                </a:cxn>
              </a:cxnLst>
              <a:rect l="0" t="0" r="r" b="b"/>
              <a:pathLst>
                <a:path w="903" h="237">
                  <a:moveTo>
                    <a:pt x="903" y="84"/>
                  </a:moveTo>
                  <a:lnTo>
                    <a:pt x="848" y="83"/>
                  </a:lnTo>
                  <a:lnTo>
                    <a:pt x="792" y="83"/>
                  </a:lnTo>
                  <a:lnTo>
                    <a:pt x="735" y="81"/>
                  </a:lnTo>
                  <a:lnTo>
                    <a:pt x="680" y="78"/>
                  </a:lnTo>
                  <a:lnTo>
                    <a:pt x="625" y="75"/>
                  </a:lnTo>
                  <a:lnTo>
                    <a:pt x="570" y="72"/>
                  </a:lnTo>
                  <a:lnTo>
                    <a:pt x="514" y="67"/>
                  </a:lnTo>
                  <a:lnTo>
                    <a:pt x="459" y="63"/>
                  </a:lnTo>
                  <a:lnTo>
                    <a:pt x="405" y="56"/>
                  </a:lnTo>
                  <a:lnTo>
                    <a:pt x="351" y="51"/>
                  </a:lnTo>
                  <a:lnTo>
                    <a:pt x="297" y="44"/>
                  </a:lnTo>
                  <a:lnTo>
                    <a:pt x="243" y="36"/>
                  </a:lnTo>
                  <a:lnTo>
                    <a:pt x="189" y="28"/>
                  </a:lnTo>
                  <a:lnTo>
                    <a:pt x="135" y="19"/>
                  </a:lnTo>
                  <a:lnTo>
                    <a:pt x="82" y="10"/>
                  </a:lnTo>
                  <a:lnTo>
                    <a:pt x="29" y="0"/>
                  </a:lnTo>
                  <a:lnTo>
                    <a:pt x="0" y="150"/>
                  </a:lnTo>
                  <a:lnTo>
                    <a:pt x="54" y="160"/>
                  </a:lnTo>
                  <a:lnTo>
                    <a:pt x="109" y="170"/>
                  </a:lnTo>
                  <a:lnTo>
                    <a:pt x="165" y="179"/>
                  </a:lnTo>
                  <a:lnTo>
                    <a:pt x="221" y="188"/>
                  </a:lnTo>
                  <a:lnTo>
                    <a:pt x="277" y="195"/>
                  </a:lnTo>
                  <a:lnTo>
                    <a:pt x="332" y="203"/>
                  </a:lnTo>
                  <a:lnTo>
                    <a:pt x="389" y="209"/>
                  </a:lnTo>
                  <a:lnTo>
                    <a:pt x="445" y="215"/>
                  </a:lnTo>
                  <a:lnTo>
                    <a:pt x="502" y="220"/>
                  </a:lnTo>
                  <a:lnTo>
                    <a:pt x="559" y="224"/>
                  </a:lnTo>
                  <a:lnTo>
                    <a:pt x="616" y="229"/>
                  </a:lnTo>
                  <a:lnTo>
                    <a:pt x="673" y="232"/>
                  </a:lnTo>
                  <a:lnTo>
                    <a:pt x="731" y="234"/>
                  </a:lnTo>
                  <a:lnTo>
                    <a:pt x="788" y="235"/>
                  </a:lnTo>
                  <a:lnTo>
                    <a:pt x="846" y="236"/>
                  </a:lnTo>
                  <a:lnTo>
                    <a:pt x="903" y="237"/>
                  </a:lnTo>
                  <a:lnTo>
                    <a:pt x="903" y="84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46" name="Freeform 6"/>
            <p:cNvSpPr>
              <a:spLocks/>
            </p:cNvSpPr>
            <p:nvPr/>
          </p:nvSpPr>
          <p:spPr bwMode="auto">
            <a:xfrm>
              <a:off x="2993" y="2970"/>
              <a:ext cx="1570" cy="1158"/>
            </a:xfrm>
            <a:custGeom>
              <a:avLst/>
              <a:gdLst/>
              <a:ahLst/>
              <a:cxnLst>
                <a:cxn ang="0">
                  <a:pos x="4267" y="168"/>
                </a:cxn>
                <a:cxn ang="0">
                  <a:pos x="4165" y="416"/>
                </a:cxn>
                <a:cxn ang="0">
                  <a:pos x="4052" y="657"/>
                </a:cxn>
                <a:cxn ang="0">
                  <a:pos x="3924" y="888"/>
                </a:cxn>
                <a:cxn ang="0">
                  <a:pos x="3783" y="1112"/>
                </a:cxn>
                <a:cxn ang="0">
                  <a:pos x="3630" y="1327"/>
                </a:cxn>
                <a:cxn ang="0">
                  <a:pos x="3465" y="1532"/>
                </a:cxn>
                <a:cxn ang="0">
                  <a:pos x="3289" y="1727"/>
                </a:cxn>
                <a:cxn ang="0">
                  <a:pos x="3102" y="1912"/>
                </a:cxn>
                <a:cxn ang="0">
                  <a:pos x="2904" y="2086"/>
                </a:cxn>
                <a:cxn ang="0">
                  <a:pos x="2697" y="2249"/>
                </a:cxn>
                <a:cxn ang="0">
                  <a:pos x="2480" y="2399"/>
                </a:cxn>
                <a:cxn ang="0">
                  <a:pos x="2254" y="2537"/>
                </a:cxn>
                <a:cxn ang="0">
                  <a:pos x="2020" y="2662"/>
                </a:cxn>
                <a:cxn ang="0">
                  <a:pos x="1778" y="2772"/>
                </a:cxn>
                <a:cxn ang="0">
                  <a:pos x="1529" y="2869"/>
                </a:cxn>
                <a:cxn ang="0">
                  <a:pos x="1272" y="2953"/>
                </a:cxn>
                <a:cxn ang="0">
                  <a:pos x="1011" y="3020"/>
                </a:cxn>
                <a:cxn ang="0">
                  <a:pos x="741" y="3072"/>
                </a:cxn>
                <a:cxn ang="0">
                  <a:pos x="468" y="3109"/>
                </a:cxn>
                <a:cxn ang="0">
                  <a:pos x="189" y="3129"/>
                </a:cxn>
                <a:cxn ang="0">
                  <a:pos x="0" y="3286"/>
                </a:cxn>
                <a:cxn ang="0">
                  <a:pos x="292" y="3278"/>
                </a:cxn>
                <a:cxn ang="0">
                  <a:pos x="578" y="3251"/>
                </a:cxn>
                <a:cxn ang="0">
                  <a:pos x="859" y="3208"/>
                </a:cxn>
                <a:cxn ang="0">
                  <a:pos x="1135" y="3148"/>
                </a:cxn>
                <a:cxn ang="0">
                  <a:pos x="1405" y="3073"/>
                </a:cxn>
                <a:cxn ang="0">
                  <a:pos x="1666" y="2983"/>
                </a:cxn>
                <a:cxn ang="0">
                  <a:pos x="1923" y="2877"/>
                </a:cxn>
                <a:cxn ang="0">
                  <a:pos x="2170" y="2758"/>
                </a:cxn>
                <a:cxn ang="0">
                  <a:pos x="2408" y="2623"/>
                </a:cxn>
                <a:cxn ang="0">
                  <a:pos x="2639" y="2476"/>
                </a:cxn>
                <a:cxn ang="0">
                  <a:pos x="2860" y="2317"/>
                </a:cxn>
                <a:cxn ang="0">
                  <a:pos x="3071" y="2145"/>
                </a:cxn>
                <a:cxn ang="0">
                  <a:pos x="3272" y="1962"/>
                </a:cxn>
                <a:cxn ang="0">
                  <a:pos x="3462" y="1767"/>
                </a:cxn>
                <a:cxn ang="0">
                  <a:pos x="3640" y="1562"/>
                </a:cxn>
                <a:cxn ang="0">
                  <a:pos x="3806" y="1347"/>
                </a:cxn>
                <a:cxn ang="0">
                  <a:pos x="3960" y="1121"/>
                </a:cxn>
                <a:cxn ang="0">
                  <a:pos x="4101" y="887"/>
                </a:cxn>
                <a:cxn ang="0">
                  <a:pos x="4229" y="644"/>
                </a:cxn>
                <a:cxn ang="0">
                  <a:pos x="4342" y="393"/>
                </a:cxn>
                <a:cxn ang="0">
                  <a:pos x="4441" y="134"/>
                </a:cxn>
              </a:cxnLst>
              <a:rect l="0" t="0" r="r" b="b"/>
              <a:pathLst>
                <a:path w="4471" h="3286">
                  <a:moveTo>
                    <a:pt x="4325" y="0"/>
                  </a:moveTo>
                  <a:lnTo>
                    <a:pt x="4297" y="83"/>
                  </a:lnTo>
                  <a:lnTo>
                    <a:pt x="4267" y="168"/>
                  </a:lnTo>
                  <a:lnTo>
                    <a:pt x="4234" y="251"/>
                  </a:lnTo>
                  <a:lnTo>
                    <a:pt x="4201" y="334"/>
                  </a:lnTo>
                  <a:lnTo>
                    <a:pt x="4165" y="416"/>
                  </a:lnTo>
                  <a:lnTo>
                    <a:pt x="4129" y="496"/>
                  </a:lnTo>
                  <a:lnTo>
                    <a:pt x="4091" y="577"/>
                  </a:lnTo>
                  <a:lnTo>
                    <a:pt x="4052" y="657"/>
                  </a:lnTo>
                  <a:lnTo>
                    <a:pt x="4011" y="734"/>
                  </a:lnTo>
                  <a:lnTo>
                    <a:pt x="3968" y="812"/>
                  </a:lnTo>
                  <a:lnTo>
                    <a:pt x="3924" y="888"/>
                  </a:lnTo>
                  <a:lnTo>
                    <a:pt x="3878" y="963"/>
                  </a:lnTo>
                  <a:lnTo>
                    <a:pt x="3832" y="1039"/>
                  </a:lnTo>
                  <a:lnTo>
                    <a:pt x="3783" y="1112"/>
                  </a:lnTo>
                  <a:lnTo>
                    <a:pt x="3734" y="1184"/>
                  </a:lnTo>
                  <a:lnTo>
                    <a:pt x="3683" y="1256"/>
                  </a:lnTo>
                  <a:lnTo>
                    <a:pt x="3630" y="1327"/>
                  </a:lnTo>
                  <a:lnTo>
                    <a:pt x="3577" y="1396"/>
                  </a:lnTo>
                  <a:lnTo>
                    <a:pt x="3522" y="1465"/>
                  </a:lnTo>
                  <a:lnTo>
                    <a:pt x="3465" y="1532"/>
                  </a:lnTo>
                  <a:lnTo>
                    <a:pt x="3408" y="1598"/>
                  </a:lnTo>
                  <a:lnTo>
                    <a:pt x="3349" y="1663"/>
                  </a:lnTo>
                  <a:lnTo>
                    <a:pt x="3289" y="1727"/>
                  </a:lnTo>
                  <a:lnTo>
                    <a:pt x="3228" y="1790"/>
                  </a:lnTo>
                  <a:lnTo>
                    <a:pt x="3165" y="1852"/>
                  </a:lnTo>
                  <a:lnTo>
                    <a:pt x="3102" y="1912"/>
                  </a:lnTo>
                  <a:lnTo>
                    <a:pt x="3037" y="1971"/>
                  </a:lnTo>
                  <a:lnTo>
                    <a:pt x="2971" y="2029"/>
                  </a:lnTo>
                  <a:lnTo>
                    <a:pt x="2904" y="2086"/>
                  </a:lnTo>
                  <a:lnTo>
                    <a:pt x="2836" y="2141"/>
                  </a:lnTo>
                  <a:lnTo>
                    <a:pt x="2767" y="2196"/>
                  </a:lnTo>
                  <a:lnTo>
                    <a:pt x="2697" y="2249"/>
                  </a:lnTo>
                  <a:lnTo>
                    <a:pt x="2626" y="2299"/>
                  </a:lnTo>
                  <a:lnTo>
                    <a:pt x="2553" y="2350"/>
                  </a:lnTo>
                  <a:lnTo>
                    <a:pt x="2480" y="2399"/>
                  </a:lnTo>
                  <a:lnTo>
                    <a:pt x="2405" y="2446"/>
                  </a:lnTo>
                  <a:lnTo>
                    <a:pt x="2330" y="2491"/>
                  </a:lnTo>
                  <a:lnTo>
                    <a:pt x="2254" y="2537"/>
                  </a:lnTo>
                  <a:lnTo>
                    <a:pt x="2177" y="2580"/>
                  </a:lnTo>
                  <a:lnTo>
                    <a:pt x="2099" y="2621"/>
                  </a:lnTo>
                  <a:lnTo>
                    <a:pt x="2020" y="2662"/>
                  </a:lnTo>
                  <a:lnTo>
                    <a:pt x="1940" y="2700"/>
                  </a:lnTo>
                  <a:lnTo>
                    <a:pt x="1860" y="2737"/>
                  </a:lnTo>
                  <a:lnTo>
                    <a:pt x="1778" y="2772"/>
                  </a:lnTo>
                  <a:lnTo>
                    <a:pt x="1696" y="2806"/>
                  </a:lnTo>
                  <a:lnTo>
                    <a:pt x="1612" y="2839"/>
                  </a:lnTo>
                  <a:lnTo>
                    <a:pt x="1529" y="2869"/>
                  </a:lnTo>
                  <a:lnTo>
                    <a:pt x="1444" y="2899"/>
                  </a:lnTo>
                  <a:lnTo>
                    <a:pt x="1358" y="2926"/>
                  </a:lnTo>
                  <a:lnTo>
                    <a:pt x="1272" y="2953"/>
                  </a:lnTo>
                  <a:lnTo>
                    <a:pt x="1186" y="2977"/>
                  </a:lnTo>
                  <a:lnTo>
                    <a:pt x="1099" y="2999"/>
                  </a:lnTo>
                  <a:lnTo>
                    <a:pt x="1011" y="3020"/>
                  </a:lnTo>
                  <a:lnTo>
                    <a:pt x="921" y="3039"/>
                  </a:lnTo>
                  <a:lnTo>
                    <a:pt x="832" y="3057"/>
                  </a:lnTo>
                  <a:lnTo>
                    <a:pt x="741" y="3072"/>
                  </a:lnTo>
                  <a:lnTo>
                    <a:pt x="651" y="3087"/>
                  </a:lnTo>
                  <a:lnTo>
                    <a:pt x="560" y="3099"/>
                  </a:lnTo>
                  <a:lnTo>
                    <a:pt x="468" y="3109"/>
                  </a:lnTo>
                  <a:lnTo>
                    <a:pt x="376" y="3117"/>
                  </a:lnTo>
                  <a:lnTo>
                    <a:pt x="283" y="3124"/>
                  </a:lnTo>
                  <a:lnTo>
                    <a:pt x="189" y="3129"/>
                  </a:lnTo>
                  <a:lnTo>
                    <a:pt x="95" y="3132"/>
                  </a:lnTo>
                  <a:lnTo>
                    <a:pt x="0" y="3133"/>
                  </a:lnTo>
                  <a:lnTo>
                    <a:pt x="0" y="3286"/>
                  </a:lnTo>
                  <a:lnTo>
                    <a:pt x="98" y="3285"/>
                  </a:lnTo>
                  <a:lnTo>
                    <a:pt x="194" y="3282"/>
                  </a:lnTo>
                  <a:lnTo>
                    <a:pt x="292" y="3278"/>
                  </a:lnTo>
                  <a:lnTo>
                    <a:pt x="388" y="3271"/>
                  </a:lnTo>
                  <a:lnTo>
                    <a:pt x="483" y="3261"/>
                  </a:lnTo>
                  <a:lnTo>
                    <a:pt x="578" y="3251"/>
                  </a:lnTo>
                  <a:lnTo>
                    <a:pt x="673" y="3239"/>
                  </a:lnTo>
                  <a:lnTo>
                    <a:pt x="766" y="3223"/>
                  </a:lnTo>
                  <a:lnTo>
                    <a:pt x="859" y="3208"/>
                  </a:lnTo>
                  <a:lnTo>
                    <a:pt x="952" y="3189"/>
                  </a:lnTo>
                  <a:lnTo>
                    <a:pt x="1044" y="3169"/>
                  </a:lnTo>
                  <a:lnTo>
                    <a:pt x="1135" y="3148"/>
                  </a:lnTo>
                  <a:lnTo>
                    <a:pt x="1226" y="3125"/>
                  </a:lnTo>
                  <a:lnTo>
                    <a:pt x="1315" y="3100"/>
                  </a:lnTo>
                  <a:lnTo>
                    <a:pt x="1405" y="3073"/>
                  </a:lnTo>
                  <a:lnTo>
                    <a:pt x="1493" y="3045"/>
                  </a:lnTo>
                  <a:lnTo>
                    <a:pt x="1580" y="3014"/>
                  </a:lnTo>
                  <a:lnTo>
                    <a:pt x="1666" y="2983"/>
                  </a:lnTo>
                  <a:lnTo>
                    <a:pt x="1753" y="2949"/>
                  </a:lnTo>
                  <a:lnTo>
                    <a:pt x="1838" y="2913"/>
                  </a:lnTo>
                  <a:lnTo>
                    <a:pt x="1923" y="2877"/>
                  </a:lnTo>
                  <a:lnTo>
                    <a:pt x="2005" y="2838"/>
                  </a:lnTo>
                  <a:lnTo>
                    <a:pt x="2088" y="2798"/>
                  </a:lnTo>
                  <a:lnTo>
                    <a:pt x="2170" y="2758"/>
                  </a:lnTo>
                  <a:lnTo>
                    <a:pt x="2251" y="2713"/>
                  </a:lnTo>
                  <a:lnTo>
                    <a:pt x="2330" y="2669"/>
                  </a:lnTo>
                  <a:lnTo>
                    <a:pt x="2408" y="2623"/>
                  </a:lnTo>
                  <a:lnTo>
                    <a:pt x="2487" y="2576"/>
                  </a:lnTo>
                  <a:lnTo>
                    <a:pt x="2563" y="2527"/>
                  </a:lnTo>
                  <a:lnTo>
                    <a:pt x="2639" y="2476"/>
                  </a:lnTo>
                  <a:lnTo>
                    <a:pt x="2713" y="2424"/>
                  </a:lnTo>
                  <a:lnTo>
                    <a:pt x="2787" y="2371"/>
                  </a:lnTo>
                  <a:lnTo>
                    <a:pt x="2860" y="2317"/>
                  </a:lnTo>
                  <a:lnTo>
                    <a:pt x="2932" y="2261"/>
                  </a:lnTo>
                  <a:lnTo>
                    <a:pt x="3001" y="2203"/>
                  </a:lnTo>
                  <a:lnTo>
                    <a:pt x="3071" y="2145"/>
                  </a:lnTo>
                  <a:lnTo>
                    <a:pt x="3139" y="2085"/>
                  </a:lnTo>
                  <a:lnTo>
                    <a:pt x="3206" y="2024"/>
                  </a:lnTo>
                  <a:lnTo>
                    <a:pt x="3272" y="1962"/>
                  </a:lnTo>
                  <a:lnTo>
                    <a:pt x="3336" y="1899"/>
                  </a:lnTo>
                  <a:lnTo>
                    <a:pt x="3400" y="1833"/>
                  </a:lnTo>
                  <a:lnTo>
                    <a:pt x="3462" y="1767"/>
                  </a:lnTo>
                  <a:lnTo>
                    <a:pt x="3523" y="1700"/>
                  </a:lnTo>
                  <a:lnTo>
                    <a:pt x="3581" y="1631"/>
                  </a:lnTo>
                  <a:lnTo>
                    <a:pt x="3640" y="1562"/>
                  </a:lnTo>
                  <a:lnTo>
                    <a:pt x="3697" y="1491"/>
                  </a:lnTo>
                  <a:lnTo>
                    <a:pt x="3752" y="1419"/>
                  </a:lnTo>
                  <a:lnTo>
                    <a:pt x="3806" y="1347"/>
                  </a:lnTo>
                  <a:lnTo>
                    <a:pt x="3859" y="1273"/>
                  </a:lnTo>
                  <a:lnTo>
                    <a:pt x="3910" y="1197"/>
                  </a:lnTo>
                  <a:lnTo>
                    <a:pt x="3960" y="1121"/>
                  </a:lnTo>
                  <a:lnTo>
                    <a:pt x="4009" y="1044"/>
                  </a:lnTo>
                  <a:lnTo>
                    <a:pt x="4056" y="966"/>
                  </a:lnTo>
                  <a:lnTo>
                    <a:pt x="4101" y="887"/>
                  </a:lnTo>
                  <a:lnTo>
                    <a:pt x="4145" y="807"/>
                  </a:lnTo>
                  <a:lnTo>
                    <a:pt x="4187" y="726"/>
                  </a:lnTo>
                  <a:lnTo>
                    <a:pt x="4229" y="644"/>
                  </a:lnTo>
                  <a:lnTo>
                    <a:pt x="4268" y="562"/>
                  </a:lnTo>
                  <a:lnTo>
                    <a:pt x="4307" y="478"/>
                  </a:lnTo>
                  <a:lnTo>
                    <a:pt x="4342" y="393"/>
                  </a:lnTo>
                  <a:lnTo>
                    <a:pt x="4377" y="308"/>
                  </a:lnTo>
                  <a:lnTo>
                    <a:pt x="4409" y="221"/>
                  </a:lnTo>
                  <a:lnTo>
                    <a:pt x="4441" y="134"/>
                  </a:lnTo>
                  <a:lnTo>
                    <a:pt x="4471" y="46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47" name="Freeform 7"/>
            <p:cNvSpPr>
              <a:spLocks/>
            </p:cNvSpPr>
            <p:nvPr/>
          </p:nvSpPr>
          <p:spPr bwMode="auto">
            <a:xfrm>
              <a:off x="2573" y="4035"/>
              <a:ext cx="142" cy="80"/>
            </a:xfrm>
            <a:custGeom>
              <a:avLst/>
              <a:gdLst/>
              <a:ahLst/>
              <a:cxnLst>
                <a:cxn ang="0">
                  <a:pos x="191" y="125"/>
                </a:cxn>
                <a:cxn ang="0">
                  <a:pos x="217" y="138"/>
                </a:cxn>
                <a:cxn ang="0">
                  <a:pos x="240" y="151"/>
                </a:cxn>
                <a:cxn ang="0">
                  <a:pos x="261" y="164"/>
                </a:cxn>
                <a:cxn ang="0">
                  <a:pos x="282" y="176"/>
                </a:cxn>
                <a:cxn ang="0">
                  <a:pos x="302" y="189"/>
                </a:cxn>
                <a:cxn ang="0">
                  <a:pos x="322" y="202"/>
                </a:cxn>
                <a:cxn ang="0">
                  <a:pos x="341" y="214"/>
                </a:cxn>
                <a:cxn ang="0">
                  <a:pos x="361" y="227"/>
                </a:cxn>
                <a:cxn ang="0">
                  <a:pos x="405" y="0"/>
                </a:cxn>
                <a:cxn ang="0">
                  <a:pos x="393" y="2"/>
                </a:cxn>
                <a:cxn ang="0">
                  <a:pos x="377" y="6"/>
                </a:cxn>
                <a:cxn ang="0">
                  <a:pos x="354" y="10"/>
                </a:cxn>
                <a:cxn ang="0">
                  <a:pos x="328" y="14"/>
                </a:cxn>
                <a:cxn ang="0">
                  <a:pos x="299" y="20"/>
                </a:cxn>
                <a:cxn ang="0">
                  <a:pos x="270" y="24"/>
                </a:cxn>
                <a:cxn ang="0">
                  <a:pos x="240" y="27"/>
                </a:cxn>
                <a:cxn ang="0">
                  <a:pos x="209" y="31"/>
                </a:cxn>
                <a:cxn ang="0">
                  <a:pos x="178" y="34"/>
                </a:cxn>
                <a:cxn ang="0">
                  <a:pos x="147" y="36"/>
                </a:cxn>
                <a:cxn ang="0">
                  <a:pos x="118" y="38"/>
                </a:cxn>
                <a:cxn ang="0">
                  <a:pos x="91" y="39"/>
                </a:cxn>
                <a:cxn ang="0">
                  <a:pos x="65" y="41"/>
                </a:cxn>
                <a:cxn ang="0">
                  <a:pos x="41" y="41"/>
                </a:cxn>
                <a:cxn ang="0">
                  <a:pos x="20" y="39"/>
                </a:cxn>
                <a:cxn ang="0">
                  <a:pos x="0" y="38"/>
                </a:cxn>
                <a:cxn ang="0">
                  <a:pos x="19" y="45"/>
                </a:cxn>
                <a:cxn ang="0">
                  <a:pos x="39" y="53"/>
                </a:cxn>
                <a:cxn ang="0">
                  <a:pos x="61" y="63"/>
                </a:cxn>
                <a:cxn ang="0">
                  <a:pos x="84" y="73"/>
                </a:cxn>
                <a:cxn ang="0">
                  <a:pos x="110" y="84"/>
                </a:cxn>
                <a:cxn ang="0">
                  <a:pos x="136" y="97"/>
                </a:cxn>
                <a:cxn ang="0">
                  <a:pos x="163" y="110"/>
                </a:cxn>
                <a:cxn ang="0">
                  <a:pos x="191" y="125"/>
                </a:cxn>
              </a:cxnLst>
              <a:rect l="0" t="0" r="r" b="b"/>
              <a:pathLst>
                <a:path w="405" h="227">
                  <a:moveTo>
                    <a:pt x="191" y="125"/>
                  </a:moveTo>
                  <a:lnTo>
                    <a:pt x="217" y="138"/>
                  </a:lnTo>
                  <a:lnTo>
                    <a:pt x="240" y="151"/>
                  </a:lnTo>
                  <a:lnTo>
                    <a:pt x="261" y="164"/>
                  </a:lnTo>
                  <a:lnTo>
                    <a:pt x="282" y="176"/>
                  </a:lnTo>
                  <a:lnTo>
                    <a:pt x="302" y="189"/>
                  </a:lnTo>
                  <a:lnTo>
                    <a:pt x="322" y="202"/>
                  </a:lnTo>
                  <a:lnTo>
                    <a:pt x="341" y="214"/>
                  </a:lnTo>
                  <a:lnTo>
                    <a:pt x="361" y="227"/>
                  </a:lnTo>
                  <a:lnTo>
                    <a:pt x="405" y="0"/>
                  </a:lnTo>
                  <a:lnTo>
                    <a:pt x="393" y="2"/>
                  </a:lnTo>
                  <a:lnTo>
                    <a:pt x="377" y="6"/>
                  </a:lnTo>
                  <a:lnTo>
                    <a:pt x="354" y="10"/>
                  </a:lnTo>
                  <a:lnTo>
                    <a:pt x="328" y="14"/>
                  </a:lnTo>
                  <a:lnTo>
                    <a:pt x="299" y="20"/>
                  </a:lnTo>
                  <a:lnTo>
                    <a:pt x="270" y="24"/>
                  </a:lnTo>
                  <a:lnTo>
                    <a:pt x="240" y="27"/>
                  </a:lnTo>
                  <a:lnTo>
                    <a:pt x="209" y="31"/>
                  </a:lnTo>
                  <a:lnTo>
                    <a:pt x="178" y="34"/>
                  </a:lnTo>
                  <a:lnTo>
                    <a:pt x="147" y="36"/>
                  </a:lnTo>
                  <a:lnTo>
                    <a:pt x="118" y="38"/>
                  </a:lnTo>
                  <a:lnTo>
                    <a:pt x="91" y="39"/>
                  </a:lnTo>
                  <a:lnTo>
                    <a:pt x="65" y="41"/>
                  </a:lnTo>
                  <a:lnTo>
                    <a:pt x="41" y="41"/>
                  </a:lnTo>
                  <a:lnTo>
                    <a:pt x="20" y="39"/>
                  </a:lnTo>
                  <a:lnTo>
                    <a:pt x="0" y="38"/>
                  </a:lnTo>
                  <a:lnTo>
                    <a:pt x="19" y="45"/>
                  </a:lnTo>
                  <a:lnTo>
                    <a:pt x="39" y="53"/>
                  </a:lnTo>
                  <a:lnTo>
                    <a:pt x="61" y="63"/>
                  </a:lnTo>
                  <a:lnTo>
                    <a:pt x="84" y="73"/>
                  </a:lnTo>
                  <a:lnTo>
                    <a:pt x="110" y="84"/>
                  </a:lnTo>
                  <a:lnTo>
                    <a:pt x="136" y="97"/>
                  </a:lnTo>
                  <a:lnTo>
                    <a:pt x="163" y="110"/>
                  </a:lnTo>
                  <a:lnTo>
                    <a:pt x="191" y="125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49" name="Freeform 9"/>
            <p:cNvSpPr>
              <a:spLocks/>
            </p:cNvSpPr>
            <p:nvPr/>
          </p:nvSpPr>
          <p:spPr bwMode="auto">
            <a:xfrm>
              <a:off x="3913" y="2705"/>
              <a:ext cx="239" cy="647"/>
            </a:xfrm>
            <a:custGeom>
              <a:avLst/>
              <a:gdLst/>
              <a:ahLst/>
              <a:cxnLst>
                <a:cxn ang="0">
                  <a:pos x="74" y="1814"/>
                </a:cxn>
                <a:cxn ang="0">
                  <a:pos x="147" y="1835"/>
                </a:cxn>
                <a:cxn ang="0">
                  <a:pos x="681" y="43"/>
                </a:cxn>
                <a:cxn ang="0">
                  <a:pos x="534" y="0"/>
                </a:cxn>
                <a:cxn ang="0">
                  <a:pos x="0" y="1792"/>
                </a:cxn>
                <a:cxn ang="0">
                  <a:pos x="74" y="1814"/>
                </a:cxn>
              </a:cxnLst>
              <a:rect l="0" t="0" r="r" b="b"/>
              <a:pathLst>
                <a:path w="681" h="1835">
                  <a:moveTo>
                    <a:pt x="74" y="1814"/>
                  </a:moveTo>
                  <a:lnTo>
                    <a:pt x="147" y="1835"/>
                  </a:lnTo>
                  <a:lnTo>
                    <a:pt x="681" y="43"/>
                  </a:lnTo>
                  <a:lnTo>
                    <a:pt x="534" y="0"/>
                  </a:lnTo>
                  <a:lnTo>
                    <a:pt x="0" y="1792"/>
                  </a:lnTo>
                  <a:lnTo>
                    <a:pt x="74" y="181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0" name="Freeform 10"/>
            <p:cNvSpPr>
              <a:spLocks/>
            </p:cNvSpPr>
            <p:nvPr/>
          </p:nvSpPr>
          <p:spPr bwMode="auto">
            <a:xfrm>
              <a:off x="3909" y="3306"/>
              <a:ext cx="77" cy="144"/>
            </a:xfrm>
            <a:custGeom>
              <a:avLst/>
              <a:gdLst/>
              <a:ahLst/>
              <a:cxnLst>
                <a:cxn ang="0">
                  <a:pos x="104" y="225"/>
                </a:cxn>
                <a:cxn ang="0">
                  <a:pos x="119" y="202"/>
                </a:cxn>
                <a:cxn ang="0">
                  <a:pos x="135" y="180"/>
                </a:cxn>
                <a:cxn ang="0">
                  <a:pos x="149" y="159"/>
                </a:cxn>
                <a:cxn ang="0">
                  <a:pos x="165" y="140"/>
                </a:cxn>
                <a:cxn ang="0">
                  <a:pos x="179" y="121"/>
                </a:cxn>
                <a:cxn ang="0">
                  <a:pos x="193" y="103"/>
                </a:cxn>
                <a:cxn ang="0">
                  <a:pos x="208" y="85"/>
                </a:cxn>
                <a:cxn ang="0">
                  <a:pos x="223" y="66"/>
                </a:cxn>
                <a:cxn ang="0">
                  <a:pos x="0" y="0"/>
                </a:cxn>
                <a:cxn ang="0">
                  <a:pos x="1" y="12"/>
                </a:cxn>
                <a:cxn ang="0">
                  <a:pos x="3" y="29"/>
                </a:cxn>
                <a:cxn ang="0">
                  <a:pos x="6" y="51"/>
                </a:cxn>
                <a:cxn ang="0">
                  <a:pos x="8" y="78"/>
                </a:cxn>
                <a:cxn ang="0">
                  <a:pos x="9" y="107"/>
                </a:cxn>
                <a:cxn ang="0">
                  <a:pos x="11" y="137"/>
                </a:cxn>
                <a:cxn ang="0">
                  <a:pos x="12" y="167"/>
                </a:cxn>
                <a:cxn ang="0">
                  <a:pos x="12" y="198"/>
                </a:cxn>
                <a:cxn ang="0">
                  <a:pos x="12" y="229"/>
                </a:cxn>
                <a:cxn ang="0">
                  <a:pos x="12" y="260"/>
                </a:cxn>
                <a:cxn ang="0">
                  <a:pos x="11" y="289"/>
                </a:cxn>
                <a:cxn ang="0">
                  <a:pos x="9" y="316"/>
                </a:cxn>
                <a:cxn ang="0">
                  <a:pos x="8" y="342"/>
                </a:cxn>
                <a:cxn ang="0">
                  <a:pos x="6" y="366"/>
                </a:cxn>
                <a:cxn ang="0">
                  <a:pos x="2" y="387"/>
                </a:cxn>
                <a:cxn ang="0">
                  <a:pos x="0" y="407"/>
                </a:cxn>
                <a:cxn ang="0">
                  <a:pos x="8" y="389"/>
                </a:cxn>
                <a:cxn ang="0">
                  <a:pos x="18" y="369"/>
                </a:cxn>
                <a:cxn ang="0">
                  <a:pos x="29" y="348"/>
                </a:cxn>
                <a:cxn ang="0">
                  <a:pos x="41" y="326"/>
                </a:cxn>
                <a:cxn ang="0">
                  <a:pos x="55" y="302"/>
                </a:cxn>
                <a:cxn ang="0">
                  <a:pos x="71" y="278"/>
                </a:cxn>
                <a:cxn ang="0">
                  <a:pos x="86" y="251"/>
                </a:cxn>
                <a:cxn ang="0">
                  <a:pos x="104" y="225"/>
                </a:cxn>
              </a:cxnLst>
              <a:rect l="0" t="0" r="r" b="b"/>
              <a:pathLst>
                <a:path w="223" h="407">
                  <a:moveTo>
                    <a:pt x="104" y="225"/>
                  </a:moveTo>
                  <a:lnTo>
                    <a:pt x="119" y="202"/>
                  </a:lnTo>
                  <a:lnTo>
                    <a:pt x="135" y="180"/>
                  </a:lnTo>
                  <a:lnTo>
                    <a:pt x="149" y="159"/>
                  </a:lnTo>
                  <a:lnTo>
                    <a:pt x="165" y="140"/>
                  </a:lnTo>
                  <a:lnTo>
                    <a:pt x="179" y="121"/>
                  </a:lnTo>
                  <a:lnTo>
                    <a:pt x="193" y="103"/>
                  </a:lnTo>
                  <a:lnTo>
                    <a:pt x="208" y="85"/>
                  </a:lnTo>
                  <a:lnTo>
                    <a:pt x="223" y="66"/>
                  </a:lnTo>
                  <a:lnTo>
                    <a:pt x="0" y="0"/>
                  </a:lnTo>
                  <a:lnTo>
                    <a:pt x="1" y="12"/>
                  </a:lnTo>
                  <a:lnTo>
                    <a:pt x="3" y="29"/>
                  </a:lnTo>
                  <a:lnTo>
                    <a:pt x="6" y="51"/>
                  </a:lnTo>
                  <a:lnTo>
                    <a:pt x="8" y="78"/>
                  </a:lnTo>
                  <a:lnTo>
                    <a:pt x="9" y="107"/>
                  </a:lnTo>
                  <a:lnTo>
                    <a:pt x="11" y="137"/>
                  </a:lnTo>
                  <a:lnTo>
                    <a:pt x="12" y="167"/>
                  </a:lnTo>
                  <a:lnTo>
                    <a:pt x="12" y="198"/>
                  </a:lnTo>
                  <a:lnTo>
                    <a:pt x="12" y="229"/>
                  </a:lnTo>
                  <a:lnTo>
                    <a:pt x="12" y="260"/>
                  </a:lnTo>
                  <a:lnTo>
                    <a:pt x="11" y="289"/>
                  </a:lnTo>
                  <a:lnTo>
                    <a:pt x="9" y="316"/>
                  </a:lnTo>
                  <a:lnTo>
                    <a:pt x="8" y="342"/>
                  </a:lnTo>
                  <a:lnTo>
                    <a:pt x="6" y="366"/>
                  </a:lnTo>
                  <a:lnTo>
                    <a:pt x="2" y="387"/>
                  </a:lnTo>
                  <a:lnTo>
                    <a:pt x="0" y="407"/>
                  </a:lnTo>
                  <a:lnTo>
                    <a:pt x="8" y="389"/>
                  </a:lnTo>
                  <a:lnTo>
                    <a:pt x="18" y="369"/>
                  </a:lnTo>
                  <a:lnTo>
                    <a:pt x="29" y="348"/>
                  </a:lnTo>
                  <a:lnTo>
                    <a:pt x="41" y="326"/>
                  </a:lnTo>
                  <a:lnTo>
                    <a:pt x="55" y="302"/>
                  </a:lnTo>
                  <a:lnTo>
                    <a:pt x="71" y="278"/>
                  </a:lnTo>
                  <a:lnTo>
                    <a:pt x="86" y="251"/>
                  </a:lnTo>
                  <a:lnTo>
                    <a:pt x="104" y="2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1" name="Rectangle 11"/>
            <p:cNvSpPr>
              <a:spLocks noChangeArrowheads="1"/>
            </p:cNvSpPr>
            <p:nvPr/>
          </p:nvSpPr>
          <p:spPr bwMode="auto">
            <a:xfrm>
              <a:off x="3472" y="2943"/>
              <a:ext cx="99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Good wages/benefits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52" name="Rectangle 12"/>
            <p:cNvSpPr>
              <a:spLocks noChangeArrowheads="1"/>
            </p:cNvSpPr>
            <p:nvPr/>
          </p:nvSpPr>
          <p:spPr bwMode="auto">
            <a:xfrm>
              <a:off x="3442" y="3038"/>
              <a:ext cx="90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7F2F66"/>
                  </a:solidFill>
                </a:rPr>
                <a:t>   </a:t>
              </a:r>
              <a:r>
                <a:rPr lang="en-US" sz="1200" b="1">
                  <a:solidFill>
                    <a:srgbClr val="1A2AA0"/>
                  </a:solidFill>
                </a:rPr>
                <a:t> high job security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53" name="Freeform 13"/>
            <p:cNvSpPr>
              <a:spLocks/>
            </p:cNvSpPr>
            <p:nvPr/>
          </p:nvSpPr>
          <p:spPr bwMode="auto">
            <a:xfrm>
              <a:off x="2888" y="3102"/>
              <a:ext cx="118" cy="104"/>
            </a:xfrm>
            <a:custGeom>
              <a:avLst/>
              <a:gdLst/>
              <a:ahLst/>
              <a:cxnLst>
                <a:cxn ang="0">
                  <a:pos x="332" y="170"/>
                </a:cxn>
                <a:cxn ang="0">
                  <a:pos x="303" y="150"/>
                </a:cxn>
                <a:cxn ang="0">
                  <a:pos x="272" y="130"/>
                </a:cxn>
                <a:cxn ang="0">
                  <a:pos x="242" y="109"/>
                </a:cxn>
                <a:cxn ang="0">
                  <a:pos x="212" y="88"/>
                </a:cxn>
                <a:cxn ang="0">
                  <a:pos x="182" y="66"/>
                </a:cxn>
                <a:cxn ang="0">
                  <a:pos x="153" y="44"/>
                </a:cxn>
                <a:cxn ang="0">
                  <a:pos x="125" y="22"/>
                </a:cxn>
                <a:cxn ang="0">
                  <a:pos x="97" y="0"/>
                </a:cxn>
                <a:cxn ang="0">
                  <a:pos x="0" y="118"/>
                </a:cxn>
                <a:cxn ang="0">
                  <a:pos x="30" y="142"/>
                </a:cxn>
                <a:cxn ang="0">
                  <a:pos x="60" y="166"/>
                </a:cxn>
                <a:cxn ang="0">
                  <a:pos x="90" y="189"/>
                </a:cxn>
                <a:cxn ang="0">
                  <a:pos x="123" y="212"/>
                </a:cxn>
                <a:cxn ang="0">
                  <a:pos x="153" y="235"/>
                </a:cxn>
                <a:cxn ang="0">
                  <a:pos x="185" y="257"/>
                </a:cxn>
                <a:cxn ang="0">
                  <a:pos x="219" y="278"/>
                </a:cxn>
                <a:cxn ang="0">
                  <a:pos x="252" y="299"/>
                </a:cxn>
                <a:cxn ang="0">
                  <a:pos x="332" y="170"/>
                </a:cxn>
              </a:cxnLst>
              <a:rect l="0" t="0" r="r" b="b"/>
              <a:pathLst>
                <a:path w="332" h="299">
                  <a:moveTo>
                    <a:pt x="332" y="170"/>
                  </a:moveTo>
                  <a:lnTo>
                    <a:pt x="303" y="150"/>
                  </a:lnTo>
                  <a:lnTo>
                    <a:pt x="272" y="130"/>
                  </a:lnTo>
                  <a:lnTo>
                    <a:pt x="242" y="109"/>
                  </a:lnTo>
                  <a:lnTo>
                    <a:pt x="212" y="88"/>
                  </a:lnTo>
                  <a:lnTo>
                    <a:pt x="182" y="66"/>
                  </a:lnTo>
                  <a:lnTo>
                    <a:pt x="153" y="44"/>
                  </a:lnTo>
                  <a:lnTo>
                    <a:pt x="125" y="22"/>
                  </a:lnTo>
                  <a:lnTo>
                    <a:pt x="97" y="0"/>
                  </a:lnTo>
                  <a:lnTo>
                    <a:pt x="0" y="118"/>
                  </a:lnTo>
                  <a:lnTo>
                    <a:pt x="30" y="142"/>
                  </a:lnTo>
                  <a:lnTo>
                    <a:pt x="60" y="166"/>
                  </a:lnTo>
                  <a:lnTo>
                    <a:pt x="90" y="189"/>
                  </a:lnTo>
                  <a:lnTo>
                    <a:pt x="123" y="212"/>
                  </a:lnTo>
                  <a:lnTo>
                    <a:pt x="153" y="235"/>
                  </a:lnTo>
                  <a:lnTo>
                    <a:pt x="185" y="257"/>
                  </a:lnTo>
                  <a:lnTo>
                    <a:pt x="219" y="278"/>
                  </a:lnTo>
                  <a:lnTo>
                    <a:pt x="252" y="299"/>
                  </a:lnTo>
                  <a:lnTo>
                    <a:pt x="332" y="17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4" name="Freeform 14"/>
            <p:cNvSpPr>
              <a:spLocks/>
            </p:cNvSpPr>
            <p:nvPr/>
          </p:nvSpPr>
          <p:spPr bwMode="auto">
            <a:xfrm>
              <a:off x="2821" y="3051"/>
              <a:ext cx="132" cy="120"/>
            </a:xfrm>
            <a:custGeom>
              <a:avLst/>
              <a:gdLst/>
              <a:ahLst/>
              <a:cxnLst>
                <a:cxn ang="0">
                  <a:pos x="127" y="165"/>
                </a:cxn>
                <a:cxn ang="0">
                  <a:pos x="142" y="190"/>
                </a:cxn>
                <a:cxn ang="0">
                  <a:pos x="157" y="213"/>
                </a:cxn>
                <a:cxn ang="0">
                  <a:pos x="169" y="234"/>
                </a:cxn>
                <a:cxn ang="0">
                  <a:pos x="181" y="255"/>
                </a:cxn>
                <a:cxn ang="0">
                  <a:pos x="193" y="276"/>
                </a:cxn>
                <a:cxn ang="0">
                  <a:pos x="204" y="296"/>
                </a:cxn>
                <a:cxn ang="0">
                  <a:pos x="215" y="317"/>
                </a:cxn>
                <a:cxn ang="0">
                  <a:pos x="227" y="338"/>
                </a:cxn>
                <a:cxn ang="0">
                  <a:pos x="375" y="159"/>
                </a:cxn>
                <a:cxn ang="0">
                  <a:pos x="363" y="155"/>
                </a:cxn>
                <a:cxn ang="0">
                  <a:pos x="345" y="150"/>
                </a:cxn>
                <a:cxn ang="0">
                  <a:pos x="324" y="143"/>
                </a:cxn>
                <a:cxn ang="0">
                  <a:pos x="299" y="134"/>
                </a:cxn>
                <a:cxn ang="0">
                  <a:pos x="273" y="126"/>
                </a:cxn>
                <a:cxn ang="0">
                  <a:pos x="244" y="115"/>
                </a:cxn>
                <a:cxn ang="0">
                  <a:pos x="215" y="104"/>
                </a:cxn>
                <a:cxn ang="0">
                  <a:pos x="186" y="93"/>
                </a:cxn>
                <a:cxn ang="0">
                  <a:pos x="158" y="80"/>
                </a:cxn>
                <a:cxn ang="0">
                  <a:pos x="130" y="68"/>
                </a:cxn>
                <a:cxn ang="0">
                  <a:pos x="104" y="56"/>
                </a:cxn>
                <a:cxn ang="0">
                  <a:pos x="79" y="44"/>
                </a:cxn>
                <a:cxn ang="0">
                  <a:pos x="56" y="32"/>
                </a:cxn>
                <a:cxn ang="0">
                  <a:pos x="35" y="21"/>
                </a:cxn>
                <a:cxn ang="0">
                  <a:pos x="16" y="10"/>
                </a:cxn>
                <a:cxn ang="0">
                  <a:pos x="0" y="0"/>
                </a:cxn>
                <a:cxn ang="0">
                  <a:pos x="13" y="14"/>
                </a:cxn>
                <a:cxn ang="0">
                  <a:pos x="26" y="31"/>
                </a:cxn>
                <a:cxn ang="0">
                  <a:pos x="42" y="49"/>
                </a:cxn>
                <a:cxn ang="0">
                  <a:pos x="57" y="69"/>
                </a:cxn>
                <a:cxn ang="0">
                  <a:pos x="74" y="91"/>
                </a:cxn>
                <a:cxn ang="0">
                  <a:pos x="91" y="115"/>
                </a:cxn>
                <a:cxn ang="0">
                  <a:pos x="109" y="140"/>
                </a:cxn>
                <a:cxn ang="0">
                  <a:pos x="127" y="165"/>
                </a:cxn>
              </a:cxnLst>
              <a:rect l="0" t="0" r="r" b="b"/>
              <a:pathLst>
                <a:path w="375" h="338">
                  <a:moveTo>
                    <a:pt x="127" y="165"/>
                  </a:moveTo>
                  <a:lnTo>
                    <a:pt x="142" y="190"/>
                  </a:lnTo>
                  <a:lnTo>
                    <a:pt x="157" y="213"/>
                  </a:lnTo>
                  <a:lnTo>
                    <a:pt x="169" y="234"/>
                  </a:lnTo>
                  <a:lnTo>
                    <a:pt x="181" y="255"/>
                  </a:lnTo>
                  <a:lnTo>
                    <a:pt x="193" y="276"/>
                  </a:lnTo>
                  <a:lnTo>
                    <a:pt x="204" y="296"/>
                  </a:lnTo>
                  <a:lnTo>
                    <a:pt x="215" y="317"/>
                  </a:lnTo>
                  <a:lnTo>
                    <a:pt x="227" y="338"/>
                  </a:lnTo>
                  <a:lnTo>
                    <a:pt x="375" y="159"/>
                  </a:lnTo>
                  <a:lnTo>
                    <a:pt x="363" y="155"/>
                  </a:lnTo>
                  <a:lnTo>
                    <a:pt x="345" y="150"/>
                  </a:lnTo>
                  <a:lnTo>
                    <a:pt x="324" y="143"/>
                  </a:lnTo>
                  <a:lnTo>
                    <a:pt x="299" y="134"/>
                  </a:lnTo>
                  <a:lnTo>
                    <a:pt x="273" y="126"/>
                  </a:lnTo>
                  <a:lnTo>
                    <a:pt x="244" y="115"/>
                  </a:lnTo>
                  <a:lnTo>
                    <a:pt x="215" y="104"/>
                  </a:lnTo>
                  <a:lnTo>
                    <a:pt x="186" y="93"/>
                  </a:lnTo>
                  <a:lnTo>
                    <a:pt x="158" y="80"/>
                  </a:lnTo>
                  <a:lnTo>
                    <a:pt x="130" y="68"/>
                  </a:lnTo>
                  <a:lnTo>
                    <a:pt x="104" y="56"/>
                  </a:lnTo>
                  <a:lnTo>
                    <a:pt x="79" y="44"/>
                  </a:lnTo>
                  <a:lnTo>
                    <a:pt x="56" y="32"/>
                  </a:lnTo>
                  <a:lnTo>
                    <a:pt x="35" y="21"/>
                  </a:lnTo>
                  <a:lnTo>
                    <a:pt x="16" y="10"/>
                  </a:lnTo>
                  <a:lnTo>
                    <a:pt x="0" y="0"/>
                  </a:lnTo>
                  <a:lnTo>
                    <a:pt x="13" y="14"/>
                  </a:lnTo>
                  <a:lnTo>
                    <a:pt x="26" y="31"/>
                  </a:lnTo>
                  <a:lnTo>
                    <a:pt x="42" y="49"/>
                  </a:lnTo>
                  <a:lnTo>
                    <a:pt x="57" y="69"/>
                  </a:lnTo>
                  <a:lnTo>
                    <a:pt x="74" y="91"/>
                  </a:lnTo>
                  <a:lnTo>
                    <a:pt x="91" y="115"/>
                  </a:lnTo>
                  <a:lnTo>
                    <a:pt x="109" y="140"/>
                  </a:lnTo>
                  <a:lnTo>
                    <a:pt x="127" y="16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5" name="Freeform 15"/>
            <p:cNvSpPr>
              <a:spLocks/>
            </p:cNvSpPr>
            <p:nvPr/>
          </p:nvSpPr>
          <p:spPr bwMode="auto">
            <a:xfrm>
              <a:off x="3545" y="2735"/>
              <a:ext cx="111" cy="115"/>
            </a:xfrm>
            <a:custGeom>
              <a:avLst/>
              <a:gdLst/>
              <a:ahLst/>
              <a:cxnLst>
                <a:cxn ang="0">
                  <a:pos x="107" y="326"/>
                </a:cxn>
                <a:cxn ang="0">
                  <a:pos x="135" y="298"/>
                </a:cxn>
                <a:cxn ang="0">
                  <a:pos x="162" y="271"/>
                </a:cxn>
                <a:cxn ang="0">
                  <a:pos x="189" y="242"/>
                </a:cxn>
                <a:cxn ang="0">
                  <a:pos x="215" y="213"/>
                </a:cxn>
                <a:cxn ang="0">
                  <a:pos x="241" y="184"/>
                </a:cxn>
                <a:cxn ang="0">
                  <a:pos x="266" y="156"/>
                </a:cxn>
                <a:cxn ang="0">
                  <a:pos x="290" y="126"/>
                </a:cxn>
                <a:cxn ang="0">
                  <a:pos x="315" y="96"/>
                </a:cxn>
                <a:cxn ang="0">
                  <a:pos x="195" y="0"/>
                </a:cxn>
                <a:cxn ang="0">
                  <a:pos x="172" y="29"/>
                </a:cxn>
                <a:cxn ang="0">
                  <a:pos x="149" y="56"/>
                </a:cxn>
                <a:cxn ang="0">
                  <a:pos x="126" y="84"/>
                </a:cxn>
                <a:cxn ang="0">
                  <a:pos x="102" y="110"/>
                </a:cxn>
                <a:cxn ang="0">
                  <a:pos x="76" y="138"/>
                </a:cxn>
                <a:cxn ang="0">
                  <a:pos x="52" y="165"/>
                </a:cxn>
                <a:cxn ang="0">
                  <a:pos x="26" y="190"/>
                </a:cxn>
                <a:cxn ang="0">
                  <a:pos x="0" y="216"/>
                </a:cxn>
                <a:cxn ang="0">
                  <a:pos x="107" y="326"/>
                </a:cxn>
              </a:cxnLst>
              <a:rect l="0" t="0" r="r" b="b"/>
              <a:pathLst>
                <a:path w="315" h="326">
                  <a:moveTo>
                    <a:pt x="107" y="326"/>
                  </a:moveTo>
                  <a:lnTo>
                    <a:pt x="135" y="298"/>
                  </a:lnTo>
                  <a:lnTo>
                    <a:pt x="162" y="271"/>
                  </a:lnTo>
                  <a:lnTo>
                    <a:pt x="189" y="242"/>
                  </a:lnTo>
                  <a:lnTo>
                    <a:pt x="215" y="213"/>
                  </a:lnTo>
                  <a:lnTo>
                    <a:pt x="241" y="184"/>
                  </a:lnTo>
                  <a:lnTo>
                    <a:pt x="266" y="156"/>
                  </a:lnTo>
                  <a:lnTo>
                    <a:pt x="290" y="126"/>
                  </a:lnTo>
                  <a:lnTo>
                    <a:pt x="315" y="96"/>
                  </a:lnTo>
                  <a:lnTo>
                    <a:pt x="195" y="0"/>
                  </a:lnTo>
                  <a:lnTo>
                    <a:pt x="172" y="29"/>
                  </a:lnTo>
                  <a:lnTo>
                    <a:pt x="149" y="56"/>
                  </a:lnTo>
                  <a:lnTo>
                    <a:pt x="126" y="84"/>
                  </a:lnTo>
                  <a:lnTo>
                    <a:pt x="102" y="110"/>
                  </a:lnTo>
                  <a:lnTo>
                    <a:pt x="76" y="138"/>
                  </a:lnTo>
                  <a:lnTo>
                    <a:pt x="52" y="165"/>
                  </a:lnTo>
                  <a:lnTo>
                    <a:pt x="26" y="190"/>
                  </a:lnTo>
                  <a:lnTo>
                    <a:pt x="0" y="216"/>
                  </a:lnTo>
                  <a:lnTo>
                    <a:pt x="107" y="32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6" name="Freeform 16"/>
            <p:cNvSpPr>
              <a:spLocks/>
            </p:cNvSpPr>
            <p:nvPr/>
          </p:nvSpPr>
          <p:spPr bwMode="auto">
            <a:xfrm>
              <a:off x="3592" y="2653"/>
              <a:ext cx="118" cy="134"/>
            </a:xfrm>
            <a:custGeom>
              <a:avLst/>
              <a:gdLst/>
              <a:ahLst/>
              <a:cxnLst>
                <a:cxn ang="0">
                  <a:pos x="245" y="188"/>
                </a:cxn>
                <a:cxn ang="0">
                  <a:pos x="234" y="215"/>
                </a:cxn>
                <a:cxn ang="0">
                  <a:pos x="225" y="240"/>
                </a:cxn>
                <a:cxn ang="0">
                  <a:pos x="217" y="265"/>
                </a:cxn>
                <a:cxn ang="0">
                  <a:pos x="210" y="287"/>
                </a:cxn>
                <a:cxn ang="0">
                  <a:pos x="203" y="310"/>
                </a:cxn>
                <a:cxn ang="0">
                  <a:pos x="196" y="332"/>
                </a:cxn>
                <a:cxn ang="0">
                  <a:pos x="189" y="354"/>
                </a:cxn>
                <a:cxn ang="0">
                  <a:pos x="182" y="377"/>
                </a:cxn>
                <a:cxn ang="0">
                  <a:pos x="0" y="232"/>
                </a:cxn>
                <a:cxn ang="0">
                  <a:pos x="11" y="227"/>
                </a:cxn>
                <a:cxn ang="0">
                  <a:pos x="27" y="218"/>
                </a:cxn>
                <a:cxn ang="0">
                  <a:pos x="46" y="207"/>
                </a:cxn>
                <a:cxn ang="0">
                  <a:pos x="69" y="194"/>
                </a:cxn>
                <a:cxn ang="0">
                  <a:pos x="94" y="180"/>
                </a:cxn>
                <a:cxn ang="0">
                  <a:pos x="119" y="163"/>
                </a:cxn>
                <a:cxn ang="0">
                  <a:pos x="146" y="146"/>
                </a:cxn>
                <a:cxn ang="0">
                  <a:pos x="171" y="129"/>
                </a:cxn>
                <a:cxn ang="0">
                  <a:pos x="196" y="111"/>
                </a:cxn>
                <a:cxn ang="0">
                  <a:pos x="221" y="93"/>
                </a:cxn>
                <a:cxn ang="0">
                  <a:pos x="244" y="76"/>
                </a:cxn>
                <a:cxn ang="0">
                  <a:pos x="266" y="59"/>
                </a:cxn>
                <a:cxn ang="0">
                  <a:pos x="286" y="43"/>
                </a:cxn>
                <a:cxn ang="0">
                  <a:pos x="303" y="27"/>
                </a:cxn>
                <a:cxn ang="0">
                  <a:pos x="320" y="13"/>
                </a:cxn>
                <a:cxn ang="0">
                  <a:pos x="334" y="0"/>
                </a:cxn>
                <a:cxn ang="0">
                  <a:pos x="324" y="16"/>
                </a:cxn>
                <a:cxn ang="0">
                  <a:pos x="315" y="35"/>
                </a:cxn>
                <a:cxn ang="0">
                  <a:pos x="303" y="57"/>
                </a:cxn>
                <a:cxn ang="0">
                  <a:pos x="292" y="80"/>
                </a:cxn>
                <a:cxn ang="0">
                  <a:pos x="280" y="104"/>
                </a:cxn>
                <a:cxn ang="0">
                  <a:pos x="268" y="131"/>
                </a:cxn>
                <a:cxn ang="0">
                  <a:pos x="257" y="160"/>
                </a:cxn>
                <a:cxn ang="0">
                  <a:pos x="245" y="188"/>
                </a:cxn>
              </a:cxnLst>
              <a:rect l="0" t="0" r="r" b="b"/>
              <a:pathLst>
                <a:path w="334" h="377">
                  <a:moveTo>
                    <a:pt x="245" y="188"/>
                  </a:moveTo>
                  <a:lnTo>
                    <a:pt x="234" y="215"/>
                  </a:lnTo>
                  <a:lnTo>
                    <a:pt x="225" y="240"/>
                  </a:lnTo>
                  <a:lnTo>
                    <a:pt x="217" y="265"/>
                  </a:lnTo>
                  <a:lnTo>
                    <a:pt x="210" y="287"/>
                  </a:lnTo>
                  <a:lnTo>
                    <a:pt x="203" y="310"/>
                  </a:lnTo>
                  <a:lnTo>
                    <a:pt x="196" y="332"/>
                  </a:lnTo>
                  <a:lnTo>
                    <a:pt x="189" y="354"/>
                  </a:lnTo>
                  <a:lnTo>
                    <a:pt x="182" y="377"/>
                  </a:lnTo>
                  <a:lnTo>
                    <a:pt x="0" y="232"/>
                  </a:lnTo>
                  <a:lnTo>
                    <a:pt x="11" y="227"/>
                  </a:lnTo>
                  <a:lnTo>
                    <a:pt x="27" y="218"/>
                  </a:lnTo>
                  <a:lnTo>
                    <a:pt x="46" y="207"/>
                  </a:lnTo>
                  <a:lnTo>
                    <a:pt x="69" y="194"/>
                  </a:lnTo>
                  <a:lnTo>
                    <a:pt x="94" y="180"/>
                  </a:lnTo>
                  <a:lnTo>
                    <a:pt x="119" y="163"/>
                  </a:lnTo>
                  <a:lnTo>
                    <a:pt x="146" y="146"/>
                  </a:lnTo>
                  <a:lnTo>
                    <a:pt x="171" y="129"/>
                  </a:lnTo>
                  <a:lnTo>
                    <a:pt x="196" y="111"/>
                  </a:lnTo>
                  <a:lnTo>
                    <a:pt x="221" y="93"/>
                  </a:lnTo>
                  <a:lnTo>
                    <a:pt x="244" y="76"/>
                  </a:lnTo>
                  <a:lnTo>
                    <a:pt x="266" y="59"/>
                  </a:lnTo>
                  <a:lnTo>
                    <a:pt x="286" y="43"/>
                  </a:lnTo>
                  <a:lnTo>
                    <a:pt x="303" y="27"/>
                  </a:lnTo>
                  <a:lnTo>
                    <a:pt x="320" y="13"/>
                  </a:lnTo>
                  <a:lnTo>
                    <a:pt x="334" y="0"/>
                  </a:lnTo>
                  <a:lnTo>
                    <a:pt x="324" y="16"/>
                  </a:lnTo>
                  <a:lnTo>
                    <a:pt x="315" y="35"/>
                  </a:lnTo>
                  <a:lnTo>
                    <a:pt x="303" y="57"/>
                  </a:lnTo>
                  <a:lnTo>
                    <a:pt x="292" y="80"/>
                  </a:lnTo>
                  <a:lnTo>
                    <a:pt x="280" y="104"/>
                  </a:lnTo>
                  <a:lnTo>
                    <a:pt x="268" y="131"/>
                  </a:lnTo>
                  <a:lnTo>
                    <a:pt x="257" y="160"/>
                  </a:lnTo>
                  <a:lnTo>
                    <a:pt x="245" y="18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7" name="Freeform 17"/>
            <p:cNvSpPr>
              <a:spLocks/>
            </p:cNvSpPr>
            <p:nvPr/>
          </p:nvSpPr>
          <p:spPr bwMode="auto">
            <a:xfrm>
              <a:off x="3630" y="3795"/>
              <a:ext cx="114" cy="75"/>
            </a:xfrm>
            <a:custGeom>
              <a:avLst/>
              <a:gdLst/>
              <a:ahLst/>
              <a:cxnLst>
                <a:cxn ang="0">
                  <a:pos x="284" y="0"/>
                </a:cxn>
                <a:cxn ang="0">
                  <a:pos x="249" y="10"/>
                </a:cxn>
                <a:cxn ang="0">
                  <a:pos x="214" y="19"/>
                </a:cxn>
                <a:cxn ang="0">
                  <a:pos x="178" y="27"/>
                </a:cxn>
                <a:cxn ang="0">
                  <a:pos x="142" y="34"/>
                </a:cxn>
                <a:cxn ang="0">
                  <a:pos x="107" y="41"/>
                </a:cxn>
                <a:cxn ang="0">
                  <a:pos x="71" y="48"/>
                </a:cxn>
                <a:cxn ang="0">
                  <a:pos x="35" y="54"/>
                </a:cxn>
                <a:cxn ang="0">
                  <a:pos x="0" y="59"/>
                </a:cxn>
                <a:cxn ang="0">
                  <a:pos x="21" y="211"/>
                </a:cxn>
                <a:cxn ang="0">
                  <a:pos x="58" y="206"/>
                </a:cxn>
                <a:cxn ang="0">
                  <a:pos x="97" y="199"/>
                </a:cxn>
                <a:cxn ang="0">
                  <a:pos x="135" y="192"/>
                </a:cxn>
                <a:cxn ang="0">
                  <a:pos x="173" y="185"/>
                </a:cxn>
                <a:cxn ang="0">
                  <a:pos x="210" y="177"/>
                </a:cxn>
                <a:cxn ang="0">
                  <a:pos x="249" y="168"/>
                </a:cxn>
                <a:cxn ang="0">
                  <a:pos x="287" y="159"/>
                </a:cxn>
                <a:cxn ang="0">
                  <a:pos x="324" y="149"/>
                </a:cxn>
                <a:cxn ang="0">
                  <a:pos x="284" y="0"/>
                </a:cxn>
              </a:cxnLst>
              <a:rect l="0" t="0" r="r" b="b"/>
              <a:pathLst>
                <a:path w="324" h="211">
                  <a:moveTo>
                    <a:pt x="284" y="0"/>
                  </a:moveTo>
                  <a:lnTo>
                    <a:pt x="249" y="10"/>
                  </a:lnTo>
                  <a:lnTo>
                    <a:pt x="214" y="19"/>
                  </a:lnTo>
                  <a:lnTo>
                    <a:pt x="178" y="27"/>
                  </a:lnTo>
                  <a:lnTo>
                    <a:pt x="142" y="34"/>
                  </a:lnTo>
                  <a:lnTo>
                    <a:pt x="107" y="41"/>
                  </a:lnTo>
                  <a:lnTo>
                    <a:pt x="71" y="48"/>
                  </a:lnTo>
                  <a:lnTo>
                    <a:pt x="35" y="54"/>
                  </a:lnTo>
                  <a:lnTo>
                    <a:pt x="0" y="59"/>
                  </a:lnTo>
                  <a:lnTo>
                    <a:pt x="21" y="211"/>
                  </a:lnTo>
                  <a:lnTo>
                    <a:pt x="58" y="206"/>
                  </a:lnTo>
                  <a:lnTo>
                    <a:pt x="97" y="199"/>
                  </a:lnTo>
                  <a:lnTo>
                    <a:pt x="135" y="192"/>
                  </a:lnTo>
                  <a:lnTo>
                    <a:pt x="173" y="185"/>
                  </a:lnTo>
                  <a:lnTo>
                    <a:pt x="210" y="177"/>
                  </a:lnTo>
                  <a:lnTo>
                    <a:pt x="249" y="168"/>
                  </a:lnTo>
                  <a:lnTo>
                    <a:pt x="287" y="159"/>
                  </a:lnTo>
                  <a:lnTo>
                    <a:pt x="324" y="149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8" name="Freeform 18"/>
            <p:cNvSpPr>
              <a:spLocks/>
            </p:cNvSpPr>
            <p:nvPr/>
          </p:nvSpPr>
          <p:spPr bwMode="auto">
            <a:xfrm>
              <a:off x="3525" y="3798"/>
              <a:ext cx="142" cy="81"/>
            </a:xfrm>
            <a:custGeom>
              <a:avLst/>
              <a:gdLst/>
              <a:ahLst/>
              <a:cxnLst>
                <a:cxn ang="0">
                  <a:pos x="209" y="188"/>
                </a:cxn>
                <a:cxn ang="0">
                  <a:pos x="237" y="192"/>
                </a:cxn>
                <a:cxn ang="0">
                  <a:pos x="263" y="198"/>
                </a:cxn>
                <a:cxn ang="0">
                  <a:pos x="289" y="202"/>
                </a:cxn>
                <a:cxn ang="0">
                  <a:pos x="312" y="208"/>
                </a:cxn>
                <a:cxn ang="0">
                  <a:pos x="335" y="213"/>
                </a:cxn>
                <a:cxn ang="0">
                  <a:pos x="357" y="219"/>
                </a:cxn>
                <a:cxn ang="0">
                  <a:pos x="380" y="224"/>
                </a:cxn>
                <a:cxn ang="0">
                  <a:pos x="403" y="230"/>
                </a:cxn>
                <a:cxn ang="0">
                  <a:pos x="371" y="0"/>
                </a:cxn>
                <a:cxn ang="0">
                  <a:pos x="360" y="7"/>
                </a:cxn>
                <a:cxn ang="0">
                  <a:pos x="345" y="15"/>
                </a:cxn>
                <a:cxn ang="0">
                  <a:pos x="326" y="27"/>
                </a:cxn>
                <a:cxn ang="0">
                  <a:pos x="303" y="40"/>
                </a:cxn>
                <a:cxn ang="0">
                  <a:pos x="277" y="53"/>
                </a:cxn>
                <a:cxn ang="0">
                  <a:pos x="251" y="67"/>
                </a:cxn>
                <a:cxn ang="0">
                  <a:pos x="223" y="81"/>
                </a:cxn>
                <a:cxn ang="0">
                  <a:pos x="196" y="94"/>
                </a:cxn>
                <a:cxn ang="0">
                  <a:pos x="167" y="107"/>
                </a:cxn>
                <a:cxn ang="0">
                  <a:pos x="139" y="119"/>
                </a:cxn>
                <a:cxn ang="0">
                  <a:pos x="112" y="130"/>
                </a:cxn>
                <a:cxn ang="0">
                  <a:pos x="86" y="140"/>
                </a:cxn>
                <a:cxn ang="0">
                  <a:pos x="62" y="149"/>
                </a:cxn>
                <a:cxn ang="0">
                  <a:pos x="40" y="157"/>
                </a:cxn>
                <a:cxn ang="0">
                  <a:pos x="19" y="163"/>
                </a:cxn>
                <a:cxn ang="0">
                  <a:pos x="0" y="169"/>
                </a:cxn>
                <a:cxn ang="0">
                  <a:pos x="20" y="169"/>
                </a:cxn>
                <a:cxn ang="0">
                  <a:pos x="42" y="170"/>
                </a:cxn>
                <a:cxn ang="0">
                  <a:pos x="65" y="171"/>
                </a:cxn>
                <a:cxn ang="0">
                  <a:pos x="91" y="173"/>
                </a:cxn>
                <a:cxn ang="0">
                  <a:pos x="118" y="176"/>
                </a:cxn>
                <a:cxn ang="0">
                  <a:pos x="147" y="179"/>
                </a:cxn>
                <a:cxn ang="0">
                  <a:pos x="178" y="183"/>
                </a:cxn>
                <a:cxn ang="0">
                  <a:pos x="209" y="188"/>
                </a:cxn>
              </a:cxnLst>
              <a:rect l="0" t="0" r="r" b="b"/>
              <a:pathLst>
                <a:path w="403" h="230">
                  <a:moveTo>
                    <a:pt x="209" y="188"/>
                  </a:moveTo>
                  <a:lnTo>
                    <a:pt x="237" y="192"/>
                  </a:lnTo>
                  <a:lnTo>
                    <a:pt x="263" y="198"/>
                  </a:lnTo>
                  <a:lnTo>
                    <a:pt x="289" y="202"/>
                  </a:lnTo>
                  <a:lnTo>
                    <a:pt x="312" y="208"/>
                  </a:lnTo>
                  <a:lnTo>
                    <a:pt x="335" y="213"/>
                  </a:lnTo>
                  <a:lnTo>
                    <a:pt x="357" y="219"/>
                  </a:lnTo>
                  <a:lnTo>
                    <a:pt x="380" y="224"/>
                  </a:lnTo>
                  <a:lnTo>
                    <a:pt x="403" y="230"/>
                  </a:lnTo>
                  <a:lnTo>
                    <a:pt x="371" y="0"/>
                  </a:lnTo>
                  <a:lnTo>
                    <a:pt x="360" y="7"/>
                  </a:lnTo>
                  <a:lnTo>
                    <a:pt x="345" y="15"/>
                  </a:lnTo>
                  <a:lnTo>
                    <a:pt x="326" y="27"/>
                  </a:lnTo>
                  <a:lnTo>
                    <a:pt x="303" y="40"/>
                  </a:lnTo>
                  <a:lnTo>
                    <a:pt x="277" y="53"/>
                  </a:lnTo>
                  <a:lnTo>
                    <a:pt x="251" y="67"/>
                  </a:lnTo>
                  <a:lnTo>
                    <a:pt x="223" y="81"/>
                  </a:lnTo>
                  <a:lnTo>
                    <a:pt x="196" y="94"/>
                  </a:lnTo>
                  <a:lnTo>
                    <a:pt x="167" y="107"/>
                  </a:lnTo>
                  <a:lnTo>
                    <a:pt x="139" y="119"/>
                  </a:lnTo>
                  <a:lnTo>
                    <a:pt x="112" y="130"/>
                  </a:lnTo>
                  <a:lnTo>
                    <a:pt x="86" y="140"/>
                  </a:lnTo>
                  <a:lnTo>
                    <a:pt x="62" y="149"/>
                  </a:lnTo>
                  <a:lnTo>
                    <a:pt x="40" y="157"/>
                  </a:lnTo>
                  <a:lnTo>
                    <a:pt x="19" y="163"/>
                  </a:lnTo>
                  <a:lnTo>
                    <a:pt x="0" y="169"/>
                  </a:lnTo>
                  <a:lnTo>
                    <a:pt x="20" y="169"/>
                  </a:lnTo>
                  <a:lnTo>
                    <a:pt x="42" y="170"/>
                  </a:lnTo>
                  <a:lnTo>
                    <a:pt x="65" y="171"/>
                  </a:lnTo>
                  <a:lnTo>
                    <a:pt x="91" y="173"/>
                  </a:lnTo>
                  <a:lnTo>
                    <a:pt x="118" y="176"/>
                  </a:lnTo>
                  <a:lnTo>
                    <a:pt x="147" y="179"/>
                  </a:lnTo>
                  <a:lnTo>
                    <a:pt x="178" y="183"/>
                  </a:lnTo>
                  <a:lnTo>
                    <a:pt x="209" y="18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59" name="Freeform 19"/>
            <p:cNvSpPr>
              <a:spLocks/>
            </p:cNvSpPr>
            <p:nvPr/>
          </p:nvSpPr>
          <p:spPr bwMode="auto">
            <a:xfrm>
              <a:off x="4237" y="3255"/>
              <a:ext cx="110" cy="115"/>
            </a:xfrm>
            <a:custGeom>
              <a:avLst/>
              <a:gdLst/>
              <a:ahLst/>
              <a:cxnLst>
                <a:cxn ang="0">
                  <a:pos x="109" y="328"/>
                </a:cxn>
                <a:cxn ang="0">
                  <a:pos x="137" y="299"/>
                </a:cxn>
                <a:cxn ang="0">
                  <a:pos x="163" y="271"/>
                </a:cxn>
                <a:cxn ang="0">
                  <a:pos x="189" y="242"/>
                </a:cxn>
                <a:cxn ang="0">
                  <a:pos x="214" y="212"/>
                </a:cxn>
                <a:cxn ang="0">
                  <a:pos x="239" y="183"/>
                </a:cxn>
                <a:cxn ang="0">
                  <a:pos x="264" y="153"/>
                </a:cxn>
                <a:cxn ang="0">
                  <a:pos x="288" y="123"/>
                </a:cxn>
                <a:cxn ang="0">
                  <a:pos x="311" y="92"/>
                </a:cxn>
                <a:cxn ang="0">
                  <a:pos x="189" y="0"/>
                </a:cxn>
                <a:cxn ang="0">
                  <a:pos x="167" y="29"/>
                </a:cxn>
                <a:cxn ang="0">
                  <a:pos x="145" y="57"/>
                </a:cxn>
                <a:cxn ang="0">
                  <a:pos x="121" y="85"/>
                </a:cxn>
                <a:cxn ang="0">
                  <a:pos x="98" y="113"/>
                </a:cxn>
                <a:cxn ang="0">
                  <a:pos x="74" y="140"/>
                </a:cxn>
                <a:cxn ang="0">
                  <a:pos x="50" y="168"/>
                </a:cxn>
                <a:cxn ang="0">
                  <a:pos x="25" y="195"/>
                </a:cxn>
                <a:cxn ang="0">
                  <a:pos x="0" y="221"/>
                </a:cxn>
                <a:cxn ang="0">
                  <a:pos x="109" y="328"/>
                </a:cxn>
              </a:cxnLst>
              <a:rect l="0" t="0" r="r" b="b"/>
              <a:pathLst>
                <a:path w="311" h="328">
                  <a:moveTo>
                    <a:pt x="109" y="328"/>
                  </a:moveTo>
                  <a:lnTo>
                    <a:pt x="137" y="299"/>
                  </a:lnTo>
                  <a:lnTo>
                    <a:pt x="163" y="271"/>
                  </a:lnTo>
                  <a:lnTo>
                    <a:pt x="189" y="242"/>
                  </a:lnTo>
                  <a:lnTo>
                    <a:pt x="214" y="212"/>
                  </a:lnTo>
                  <a:lnTo>
                    <a:pt x="239" y="183"/>
                  </a:lnTo>
                  <a:lnTo>
                    <a:pt x="264" y="153"/>
                  </a:lnTo>
                  <a:lnTo>
                    <a:pt x="288" y="123"/>
                  </a:lnTo>
                  <a:lnTo>
                    <a:pt x="311" y="92"/>
                  </a:lnTo>
                  <a:lnTo>
                    <a:pt x="189" y="0"/>
                  </a:lnTo>
                  <a:lnTo>
                    <a:pt x="167" y="29"/>
                  </a:lnTo>
                  <a:lnTo>
                    <a:pt x="145" y="57"/>
                  </a:lnTo>
                  <a:lnTo>
                    <a:pt x="121" y="85"/>
                  </a:lnTo>
                  <a:lnTo>
                    <a:pt x="98" y="113"/>
                  </a:lnTo>
                  <a:lnTo>
                    <a:pt x="74" y="140"/>
                  </a:lnTo>
                  <a:lnTo>
                    <a:pt x="50" y="168"/>
                  </a:lnTo>
                  <a:lnTo>
                    <a:pt x="25" y="195"/>
                  </a:lnTo>
                  <a:lnTo>
                    <a:pt x="0" y="221"/>
                  </a:lnTo>
                  <a:lnTo>
                    <a:pt x="109" y="32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0" name="Freeform 20"/>
            <p:cNvSpPr>
              <a:spLocks/>
            </p:cNvSpPr>
            <p:nvPr/>
          </p:nvSpPr>
          <p:spPr bwMode="auto">
            <a:xfrm>
              <a:off x="4276" y="3181"/>
              <a:ext cx="115" cy="135"/>
            </a:xfrm>
            <a:custGeom>
              <a:avLst/>
              <a:gdLst/>
              <a:ahLst/>
              <a:cxnLst>
                <a:cxn ang="0">
                  <a:pos x="243" y="191"/>
                </a:cxn>
                <a:cxn ang="0">
                  <a:pos x="233" y="219"/>
                </a:cxn>
                <a:cxn ang="0">
                  <a:pos x="226" y="244"/>
                </a:cxn>
                <a:cxn ang="0">
                  <a:pos x="218" y="268"/>
                </a:cxn>
                <a:cxn ang="0">
                  <a:pos x="211" y="290"/>
                </a:cxn>
                <a:cxn ang="0">
                  <a:pos x="205" y="313"/>
                </a:cxn>
                <a:cxn ang="0">
                  <a:pos x="198" y="336"/>
                </a:cxn>
                <a:cxn ang="0">
                  <a:pos x="192" y="359"/>
                </a:cxn>
                <a:cxn ang="0">
                  <a:pos x="186" y="382"/>
                </a:cxn>
                <a:cxn ang="0">
                  <a:pos x="0" y="243"/>
                </a:cxn>
                <a:cxn ang="0">
                  <a:pos x="10" y="236"/>
                </a:cxn>
                <a:cxn ang="0">
                  <a:pos x="26" y="227"/>
                </a:cxn>
                <a:cxn ang="0">
                  <a:pos x="46" y="215"/>
                </a:cxn>
                <a:cxn ang="0">
                  <a:pos x="68" y="202"/>
                </a:cxn>
                <a:cxn ang="0">
                  <a:pos x="92" y="187"/>
                </a:cxn>
                <a:cxn ang="0">
                  <a:pos x="117" y="170"/>
                </a:cxn>
                <a:cxn ang="0">
                  <a:pos x="143" y="152"/>
                </a:cxn>
                <a:cxn ang="0">
                  <a:pos x="167" y="135"/>
                </a:cxn>
                <a:cxn ang="0">
                  <a:pos x="192" y="116"/>
                </a:cxn>
                <a:cxn ang="0">
                  <a:pos x="217" y="97"/>
                </a:cxn>
                <a:cxn ang="0">
                  <a:pos x="239" y="78"/>
                </a:cxn>
                <a:cxn ang="0">
                  <a:pos x="260" y="62"/>
                </a:cxn>
                <a:cxn ang="0">
                  <a:pos x="280" y="44"/>
                </a:cxn>
                <a:cxn ang="0">
                  <a:pos x="297" y="29"/>
                </a:cxn>
                <a:cxn ang="0">
                  <a:pos x="314" y="14"/>
                </a:cxn>
                <a:cxn ang="0">
                  <a:pos x="327" y="0"/>
                </a:cxn>
                <a:cxn ang="0">
                  <a:pos x="318" y="18"/>
                </a:cxn>
                <a:cxn ang="0">
                  <a:pos x="308" y="36"/>
                </a:cxn>
                <a:cxn ang="0">
                  <a:pos x="297" y="58"/>
                </a:cxn>
                <a:cxn ang="0">
                  <a:pos x="287" y="82"/>
                </a:cxn>
                <a:cxn ang="0">
                  <a:pos x="276" y="107"/>
                </a:cxn>
                <a:cxn ang="0">
                  <a:pos x="265" y="134"/>
                </a:cxn>
                <a:cxn ang="0">
                  <a:pos x="254" y="162"/>
                </a:cxn>
                <a:cxn ang="0">
                  <a:pos x="243" y="191"/>
                </a:cxn>
              </a:cxnLst>
              <a:rect l="0" t="0" r="r" b="b"/>
              <a:pathLst>
                <a:path w="327" h="382">
                  <a:moveTo>
                    <a:pt x="243" y="191"/>
                  </a:moveTo>
                  <a:lnTo>
                    <a:pt x="233" y="219"/>
                  </a:lnTo>
                  <a:lnTo>
                    <a:pt x="226" y="244"/>
                  </a:lnTo>
                  <a:lnTo>
                    <a:pt x="218" y="268"/>
                  </a:lnTo>
                  <a:lnTo>
                    <a:pt x="211" y="290"/>
                  </a:lnTo>
                  <a:lnTo>
                    <a:pt x="205" y="313"/>
                  </a:lnTo>
                  <a:lnTo>
                    <a:pt x="198" y="336"/>
                  </a:lnTo>
                  <a:lnTo>
                    <a:pt x="192" y="359"/>
                  </a:lnTo>
                  <a:lnTo>
                    <a:pt x="186" y="382"/>
                  </a:lnTo>
                  <a:lnTo>
                    <a:pt x="0" y="243"/>
                  </a:lnTo>
                  <a:lnTo>
                    <a:pt x="10" y="236"/>
                  </a:lnTo>
                  <a:lnTo>
                    <a:pt x="26" y="227"/>
                  </a:lnTo>
                  <a:lnTo>
                    <a:pt x="46" y="215"/>
                  </a:lnTo>
                  <a:lnTo>
                    <a:pt x="68" y="202"/>
                  </a:lnTo>
                  <a:lnTo>
                    <a:pt x="92" y="187"/>
                  </a:lnTo>
                  <a:lnTo>
                    <a:pt x="117" y="170"/>
                  </a:lnTo>
                  <a:lnTo>
                    <a:pt x="143" y="152"/>
                  </a:lnTo>
                  <a:lnTo>
                    <a:pt x="167" y="135"/>
                  </a:lnTo>
                  <a:lnTo>
                    <a:pt x="192" y="116"/>
                  </a:lnTo>
                  <a:lnTo>
                    <a:pt x="217" y="97"/>
                  </a:lnTo>
                  <a:lnTo>
                    <a:pt x="239" y="78"/>
                  </a:lnTo>
                  <a:lnTo>
                    <a:pt x="260" y="62"/>
                  </a:lnTo>
                  <a:lnTo>
                    <a:pt x="280" y="44"/>
                  </a:lnTo>
                  <a:lnTo>
                    <a:pt x="297" y="29"/>
                  </a:lnTo>
                  <a:lnTo>
                    <a:pt x="314" y="14"/>
                  </a:lnTo>
                  <a:lnTo>
                    <a:pt x="327" y="0"/>
                  </a:lnTo>
                  <a:lnTo>
                    <a:pt x="318" y="18"/>
                  </a:lnTo>
                  <a:lnTo>
                    <a:pt x="308" y="36"/>
                  </a:lnTo>
                  <a:lnTo>
                    <a:pt x="297" y="58"/>
                  </a:lnTo>
                  <a:lnTo>
                    <a:pt x="287" y="82"/>
                  </a:lnTo>
                  <a:lnTo>
                    <a:pt x="276" y="107"/>
                  </a:lnTo>
                  <a:lnTo>
                    <a:pt x="265" y="134"/>
                  </a:lnTo>
                  <a:lnTo>
                    <a:pt x="254" y="162"/>
                  </a:lnTo>
                  <a:lnTo>
                    <a:pt x="243" y="191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1" name="Freeform 21"/>
            <p:cNvSpPr>
              <a:spLocks/>
            </p:cNvSpPr>
            <p:nvPr/>
          </p:nvSpPr>
          <p:spPr bwMode="auto">
            <a:xfrm>
              <a:off x="2475" y="3121"/>
              <a:ext cx="193" cy="143"/>
            </a:xfrm>
            <a:custGeom>
              <a:avLst/>
              <a:gdLst/>
              <a:ahLst/>
              <a:cxnLst>
                <a:cxn ang="0">
                  <a:pos x="548" y="266"/>
                </a:cxn>
                <a:cxn ang="0">
                  <a:pos x="487" y="238"/>
                </a:cxn>
                <a:cxn ang="0">
                  <a:pos x="429" y="210"/>
                </a:cxn>
                <a:cxn ang="0">
                  <a:pos x="369" y="179"/>
                </a:cxn>
                <a:cxn ang="0">
                  <a:pos x="312" y="146"/>
                </a:cxn>
                <a:cxn ang="0">
                  <a:pos x="255" y="111"/>
                </a:cxn>
                <a:cxn ang="0">
                  <a:pos x="200" y="76"/>
                </a:cxn>
                <a:cxn ang="0">
                  <a:pos x="146" y="38"/>
                </a:cxn>
                <a:cxn ang="0">
                  <a:pos x="92" y="0"/>
                </a:cxn>
                <a:cxn ang="0">
                  <a:pos x="0" y="122"/>
                </a:cxn>
                <a:cxn ang="0">
                  <a:pos x="58" y="164"/>
                </a:cxn>
                <a:cxn ang="0">
                  <a:pos x="115" y="204"/>
                </a:cxn>
                <a:cxn ang="0">
                  <a:pos x="175" y="242"/>
                </a:cxn>
                <a:cxn ang="0">
                  <a:pos x="234" y="278"/>
                </a:cxn>
                <a:cxn ang="0">
                  <a:pos x="296" y="313"/>
                </a:cxn>
                <a:cxn ang="0">
                  <a:pos x="359" y="347"/>
                </a:cxn>
                <a:cxn ang="0">
                  <a:pos x="422" y="377"/>
                </a:cxn>
                <a:cxn ang="0">
                  <a:pos x="487" y="406"/>
                </a:cxn>
                <a:cxn ang="0">
                  <a:pos x="548" y="266"/>
                </a:cxn>
              </a:cxnLst>
              <a:rect l="0" t="0" r="r" b="b"/>
              <a:pathLst>
                <a:path w="548" h="406">
                  <a:moveTo>
                    <a:pt x="548" y="266"/>
                  </a:moveTo>
                  <a:lnTo>
                    <a:pt x="487" y="238"/>
                  </a:lnTo>
                  <a:lnTo>
                    <a:pt x="429" y="210"/>
                  </a:lnTo>
                  <a:lnTo>
                    <a:pt x="369" y="179"/>
                  </a:lnTo>
                  <a:lnTo>
                    <a:pt x="312" y="146"/>
                  </a:lnTo>
                  <a:lnTo>
                    <a:pt x="255" y="111"/>
                  </a:lnTo>
                  <a:lnTo>
                    <a:pt x="200" y="76"/>
                  </a:lnTo>
                  <a:lnTo>
                    <a:pt x="146" y="38"/>
                  </a:lnTo>
                  <a:lnTo>
                    <a:pt x="92" y="0"/>
                  </a:lnTo>
                  <a:lnTo>
                    <a:pt x="0" y="122"/>
                  </a:lnTo>
                  <a:lnTo>
                    <a:pt x="58" y="164"/>
                  </a:lnTo>
                  <a:lnTo>
                    <a:pt x="115" y="204"/>
                  </a:lnTo>
                  <a:lnTo>
                    <a:pt x="175" y="242"/>
                  </a:lnTo>
                  <a:lnTo>
                    <a:pt x="234" y="278"/>
                  </a:lnTo>
                  <a:lnTo>
                    <a:pt x="296" y="313"/>
                  </a:lnTo>
                  <a:lnTo>
                    <a:pt x="359" y="347"/>
                  </a:lnTo>
                  <a:lnTo>
                    <a:pt x="422" y="377"/>
                  </a:lnTo>
                  <a:lnTo>
                    <a:pt x="487" y="406"/>
                  </a:lnTo>
                  <a:lnTo>
                    <a:pt x="548" y="26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2" name="Freeform 22"/>
            <p:cNvSpPr>
              <a:spLocks/>
            </p:cNvSpPr>
            <p:nvPr/>
          </p:nvSpPr>
          <p:spPr bwMode="auto">
            <a:xfrm>
              <a:off x="2404" y="3075"/>
              <a:ext cx="135" cy="116"/>
            </a:xfrm>
            <a:custGeom>
              <a:avLst/>
              <a:gdLst/>
              <a:ahLst/>
              <a:cxnLst>
                <a:cxn ang="0">
                  <a:pos x="134" y="160"/>
                </a:cxn>
                <a:cxn ang="0">
                  <a:pos x="151" y="183"/>
                </a:cxn>
                <a:cxn ang="0">
                  <a:pos x="166" y="205"/>
                </a:cxn>
                <a:cxn ang="0">
                  <a:pos x="180" y="226"/>
                </a:cxn>
                <a:cxn ang="0">
                  <a:pos x="193" y="246"/>
                </a:cxn>
                <a:cxn ang="0">
                  <a:pos x="205" y="266"/>
                </a:cxn>
                <a:cxn ang="0">
                  <a:pos x="218" y="286"/>
                </a:cxn>
                <a:cxn ang="0">
                  <a:pos x="230" y="306"/>
                </a:cxn>
                <a:cxn ang="0">
                  <a:pos x="242" y="327"/>
                </a:cxn>
                <a:cxn ang="0">
                  <a:pos x="382" y="141"/>
                </a:cxn>
                <a:cxn ang="0">
                  <a:pos x="370" y="138"/>
                </a:cxn>
                <a:cxn ang="0">
                  <a:pos x="352" y="134"/>
                </a:cxn>
                <a:cxn ang="0">
                  <a:pos x="331" y="128"/>
                </a:cxn>
                <a:cxn ang="0">
                  <a:pos x="306" y="120"/>
                </a:cxn>
                <a:cxn ang="0">
                  <a:pos x="278" y="113"/>
                </a:cxn>
                <a:cxn ang="0">
                  <a:pos x="250" y="104"/>
                </a:cxn>
                <a:cxn ang="0">
                  <a:pos x="220" y="94"/>
                </a:cxn>
                <a:cxn ang="0">
                  <a:pos x="191" y="84"/>
                </a:cxn>
                <a:cxn ang="0">
                  <a:pos x="161" y="73"/>
                </a:cxn>
                <a:cxn ang="0">
                  <a:pos x="134" y="62"/>
                </a:cxn>
                <a:cxn ang="0">
                  <a:pos x="106" y="51"/>
                </a:cxn>
                <a:cxn ang="0">
                  <a:pos x="82" y="40"/>
                </a:cxn>
                <a:cxn ang="0">
                  <a:pos x="57" y="29"/>
                </a:cxn>
                <a:cxn ang="0">
                  <a:pos x="36" y="19"/>
                </a:cxn>
                <a:cxn ang="0">
                  <a:pos x="17" y="9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9" y="30"/>
                </a:cxn>
                <a:cxn ang="0">
                  <a:pos x="44" y="47"/>
                </a:cxn>
                <a:cxn ang="0">
                  <a:pos x="61" y="66"/>
                </a:cxn>
                <a:cxn ang="0">
                  <a:pos x="78" y="88"/>
                </a:cxn>
                <a:cxn ang="0">
                  <a:pos x="97" y="110"/>
                </a:cxn>
                <a:cxn ang="0">
                  <a:pos x="115" y="135"/>
                </a:cxn>
                <a:cxn ang="0">
                  <a:pos x="134" y="160"/>
                </a:cxn>
              </a:cxnLst>
              <a:rect l="0" t="0" r="r" b="b"/>
              <a:pathLst>
                <a:path w="382" h="327">
                  <a:moveTo>
                    <a:pt x="134" y="160"/>
                  </a:moveTo>
                  <a:lnTo>
                    <a:pt x="151" y="183"/>
                  </a:lnTo>
                  <a:lnTo>
                    <a:pt x="166" y="205"/>
                  </a:lnTo>
                  <a:lnTo>
                    <a:pt x="180" y="226"/>
                  </a:lnTo>
                  <a:lnTo>
                    <a:pt x="193" y="246"/>
                  </a:lnTo>
                  <a:lnTo>
                    <a:pt x="205" y="266"/>
                  </a:lnTo>
                  <a:lnTo>
                    <a:pt x="218" y="286"/>
                  </a:lnTo>
                  <a:lnTo>
                    <a:pt x="230" y="306"/>
                  </a:lnTo>
                  <a:lnTo>
                    <a:pt x="242" y="327"/>
                  </a:lnTo>
                  <a:lnTo>
                    <a:pt x="382" y="141"/>
                  </a:lnTo>
                  <a:lnTo>
                    <a:pt x="370" y="138"/>
                  </a:lnTo>
                  <a:lnTo>
                    <a:pt x="352" y="134"/>
                  </a:lnTo>
                  <a:lnTo>
                    <a:pt x="331" y="128"/>
                  </a:lnTo>
                  <a:lnTo>
                    <a:pt x="306" y="120"/>
                  </a:lnTo>
                  <a:lnTo>
                    <a:pt x="278" y="113"/>
                  </a:lnTo>
                  <a:lnTo>
                    <a:pt x="250" y="104"/>
                  </a:lnTo>
                  <a:lnTo>
                    <a:pt x="220" y="94"/>
                  </a:lnTo>
                  <a:lnTo>
                    <a:pt x="191" y="84"/>
                  </a:lnTo>
                  <a:lnTo>
                    <a:pt x="161" y="73"/>
                  </a:lnTo>
                  <a:lnTo>
                    <a:pt x="134" y="62"/>
                  </a:lnTo>
                  <a:lnTo>
                    <a:pt x="106" y="51"/>
                  </a:lnTo>
                  <a:lnTo>
                    <a:pt x="82" y="40"/>
                  </a:lnTo>
                  <a:lnTo>
                    <a:pt x="57" y="29"/>
                  </a:lnTo>
                  <a:lnTo>
                    <a:pt x="36" y="19"/>
                  </a:lnTo>
                  <a:lnTo>
                    <a:pt x="17" y="9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9" y="30"/>
                  </a:lnTo>
                  <a:lnTo>
                    <a:pt x="44" y="47"/>
                  </a:lnTo>
                  <a:lnTo>
                    <a:pt x="61" y="66"/>
                  </a:lnTo>
                  <a:lnTo>
                    <a:pt x="78" y="88"/>
                  </a:lnTo>
                  <a:lnTo>
                    <a:pt x="97" y="110"/>
                  </a:lnTo>
                  <a:lnTo>
                    <a:pt x="115" y="135"/>
                  </a:lnTo>
                  <a:lnTo>
                    <a:pt x="134" y="16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3" name="Freeform 23"/>
            <p:cNvSpPr>
              <a:spLocks/>
            </p:cNvSpPr>
            <p:nvPr/>
          </p:nvSpPr>
          <p:spPr bwMode="auto">
            <a:xfrm>
              <a:off x="3173" y="3212"/>
              <a:ext cx="144" cy="85"/>
            </a:xfrm>
            <a:custGeom>
              <a:avLst/>
              <a:gdLst/>
              <a:ahLst/>
              <a:cxnLst>
                <a:cxn ang="0">
                  <a:pos x="207" y="218"/>
                </a:cxn>
                <a:cxn ang="0">
                  <a:pos x="236" y="217"/>
                </a:cxn>
                <a:cxn ang="0">
                  <a:pos x="263" y="216"/>
                </a:cxn>
                <a:cxn ang="0">
                  <a:pos x="288" y="216"/>
                </a:cxn>
                <a:cxn ang="0">
                  <a:pos x="312" y="216"/>
                </a:cxn>
                <a:cxn ang="0">
                  <a:pos x="335" y="217"/>
                </a:cxn>
                <a:cxn ang="0">
                  <a:pos x="359" y="217"/>
                </a:cxn>
                <a:cxn ang="0">
                  <a:pos x="382" y="218"/>
                </a:cxn>
                <a:cxn ang="0">
                  <a:pos x="406" y="219"/>
                </a:cxn>
                <a:cxn ang="0">
                  <a:pos x="328" y="0"/>
                </a:cxn>
                <a:cxn ang="0">
                  <a:pos x="319" y="9"/>
                </a:cxn>
                <a:cxn ang="0">
                  <a:pos x="306" y="20"/>
                </a:cxn>
                <a:cxn ang="0">
                  <a:pos x="288" y="36"/>
                </a:cxn>
                <a:cxn ang="0">
                  <a:pos x="269" y="53"/>
                </a:cxn>
                <a:cxn ang="0">
                  <a:pos x="247" y="71"/>
                </a:cxn>
                <a:cxn ang="0">
                  <a:pos x="223" y="91"/>
                </a:cxn>
                <a:cxn ang="0">
                  <a:pos x="200" y="110"/>
                </a:cxn>
                <a:cxn ang="0">
                  <a:pos x="175" y="128"/>
                </a:cxn>
                <a:cxn ang="0">
                  <a:pos x="150" y="147"/>
                </a:cxn>
                <a:cxn ang="0">
                  <a:pos x="124" y="165"/>
                </a:cxn>
                <a:cxn ang="0">
                  <a:pos x="101" y="180"/>
                </a:cxn>
                <a:cxn ang="0">
                  <a:pos x="78" y="196"/>
                </a:cxn>
                <a:cxn ang="0">
                  <a:pos x="56" y="210"/>
                </a:cxn>
                <a:cxn ang="0">
                  <a:pos x="36" y="222"/>
                </a:cxn>
                <a:cxn ang="0">
                  <a:pos x="16" y="233"/>
                </a:cxn>
                <a:cxn ang="0">
                  <a:pos x="0" y="242"/>
                </a:cxn>
                <a:cxn ang="0">
                  <a:pos x="18" y="238"/>
                </a:cxn>
                <a:cxn ang="0">
                  <a:pos x="41" y="234"/>
                </a:cxn>
                <a:cxn ang="0">
                  <a:pos x="64" y="231"/>
                </a:cxn>
                <a:cxn ang="0">
                  <a:pos x="89" y="228"/>
                </a:cxn>
                <a:cxn ang="0">
                  <a:pos x="117" y="224"/>
                </a:cxn>
                <a:cxn ang="0">
                  <a:pos x="145" y="222"/>
                </a:cxn>
                <a:cxn ang="0">
                  <a:pos x="175" y="220"/>
                </a:cxn>
                <a:cxn ang="0">
                  <a:pos x="207" y="218"/>
                </a:cxn>
              </a:cxnLst>
              <a:rect l="0" t="0" r="r" b="b"/>
              <a:pathLst>
                <a:path w="406" h="242">
                  <a:moveTo>
                    <a:pt x="207" y="218"/>
                  </a:moveTo>
                  <a:lnTo>
                    <a:pt x="236" y="217"/>
                  </a:lnTo>
                  <a:lnTo>
                    <a:pt x="263" y="216"/>
                  </a:lnTo>
                  <a:lnTo>
                    <a:pt x="288" y="216"/>
                  </a:lnTo>
                  <a:lnTo>
                    <a:pt x="312" y="216"/>
                  </a:lnTo>
                  <a:lnTo>
                    <a:pt x="335" y="217"/>
                  </a:lnTo>
                  <a:lnTo>
                    <a:pt x="359" y="217"/>
                  </a:lnTo>
                  <a:lnTo>
                    <a:pt x="382" y="218"/>
                  </a:lnTo>
                  <a:lnTo>
                    <a:pt x="406" y="219"/>
                  </a:lnTo>
                  <a:lnTo>
                    <a:pt x="328" y="0"/>
                  </a:lnTo>
                  <a:lnTo>
                    <a:pt x="319" y="9"/>
                  </a:lnTo>
                  <a:lnTo>
                    <a:pt x="306" y="20"/>
                  </a:lnTo>
                  <a:lnTo>
                    <a:pt x="288" y="36"/>
                  </a:lnTo>
                  <a:lnTo>
                    <a:pt x="269" y="53"/>
                  </a:lnTo>
                  <a:lnTo>
                    <a:pt x="247" y="71"/>
                  </a:lnTo>
                  <a:lnTo>
                    <a:pt x="223" y="91"/>
                  </a:lnTo>
                  <a:lnTo>
                    <a:pt x="200" y="110"/>
                  </a:lnTo>
                  <a:lnTo>
                    <a:pt x="175" y="128"/>
                  </a:lnTo>
                  <a:lnTo>
                    <a:pt x="150" y="147"/>
                  </a:lnTo>
                  <a:lnTo>
                    <a:pt x="124" y="165"/>
                  </a:lnTo>
                  <a:lnTo>
                    <a:pt x="101" y="180"/>
                  </a:lnTo>
                  <a:lnTo>
                    <a:pt x="78" y="196"/>
                  </a:lnTo>
                  <a:lnTo>
                    <a:pt x="56" y="210"/>
                  </a:lnTo>
                  <a:lnTo>
                    <a:pt x="36" y="222"/>
                  </a:lnTo>
                  <a:lnTo>
                    <a:pt x="16" y="233"/>
                  </a:lnTo>
                  <a:lnTo>
                    <a:pt x="0" y="242"/>
                  </a:lnTo>
                  <a:lnTo>
                    <a:pt x="18" y="238"/>
                  </a:lnTo>
                  <a:lnTo>
                    <a:pt x="41" y="234"/>
                  </a:lnTo>
                  <a:lnTo>
                    <a:pt x="64" y="231"/>
                  </a:lnTo>
                  <a:lnTo>
                    <a:pt x="89" y="228"/>
                  </a:lnTo>
                  <a:lnTo>
                    <a:pt x="117" y="224"/>
                  </a:lnTo>
                  <a:lnTo>
                    <a:pt x="145" y="222"/>
                  </a:lnTo>
                  <a:lnTo>
                    <a:pt x="175" y="220"/>
                  </a:lnTo>
                  <a:lnTo>
                    <a:pt x="207" y="21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4" name="Freeform 24"/>
            <p:cNvSpPr>
              <a:spLocks/>
            </p:cNvSpPr>
            <p:nvPr/>
          </p:nvSpPr>
          <p:spPr bwMode="auto">
            <a:xfrm>
              <a:off x="3268" y="3135"/>
              <a:ext cx="222" cy="150"/>
            </a:xfrm>
            <a:custGeom>
              <a:avLst/>
              <a:gdLst/>
              <a:ahLst/>
              <a:cxnLst>
                <a:cxn ang="0">
                  <a:pos x="544" y="0"/>
                </a:cxn>
                <a:cxn ang="0">
                  <a:pos x="512" y="21"/>
                </a:cxn>
                <a:cxn ang="0">
                  <a:pos x="480" y="43"/>
                </a:cxn>
                <a:cxn ang="0">
                  <a:pos x="448" y="63"/>
                </a:cxn>
                <a:cxn ang="0">
                  <a:pos x="416" y="84"/>
                </a:cxn>
                <a:cxn ang="0">
                  <a:pos x="383" y="103"/>
                </a:cxn>
                <a:cxn ang="0">
                  <a:pos x="350" y="122"/>
                </a:cxn>
                <a:cxn ang="0">
                  <a:pos x="316" y="141"/>
                </a:cxn>
                <a:cxn ang="0">
                  <a:pos x="283" y="159"/>
                </a:cxn>
                <a:cxn ang="0">
                  <a:pos x="248" y="176"/>
                </a:cxn>
                <a:cxn ang="0">
                  <a:pos x="213" y="194"/>
                </a:cxn>
                <a:cxn ang="0">
                  <a:pos x="179" y="209"/>
                </a:cxn>
                <a:cxn ang="0">
                  <a:pos x="144" y="226"/>
                </a:cxn>
                <a:cxn ang="0">
                  <a:pos x="108" y="240"/>
                </a:cxn>
                <a:cxn ang="0">
                  <a:pos x="72" y="256"/>
                </a:cxn>
                <a:cxn ang="0">
                  <a:pos x="36" y="270"/>
                </a:cxn>
                <a:cxn ang="0">
                  <a:pos x="0" y="283"/>
                </a:cxn>
                <a:cxn ang="0">
                  <a:pos x="51" y="427"/>
                </a:cxn>
                <a:cxn ang="0">
                  <a:pos x="91" y="413"/>
                </a:cxn>
                <a:cxn ang="0">
                  <a:pos x="129" y="398"/>
                </a:cxn>
                <a:cxn ang="0">
                  <a:pos x="167" y="383"/>
                </a:cxn>
                <a:cxn ang="0">
                  <a:pos x="205" y="366"/>
                </a:cxn>
                <a:cxn ang="0">
                  <a:pos x="243" y="348"/>
                </a:cxn>
                <a:cxn ang="0">
                  <a:pos x="279" y="332"/>
                </a:cxn>
                <a:cxn ang="0">
                  <a:pos x="317" y="313"/>
                </a:cxn>
                <a:cxn ang="0">
                  <a:pos x="353" y="294"/>
                </a:cxn>
                <a:cxn ang="0">
                  <a:pos x="390" y="276"/>
                </a:cxn>
                <a:cxn ang="0">
                  <a:pos x="425" y="256"/>
                </a:cxn>
                <a:cxn ang="0">
                  <a:pos x="460" y="235"/>
                </a:cxn>
                <a:cxn ang="0">
                  <a:pos x="496" y="214"/>
                </a:cxn>
                <a:cxn ang="0">
                  <a:pos x="530" y="193"/>
                </a:cxn>
                <a:cxn ang="0">
                  <a:pos x="564" y="171"/>
                </a:cxn>
                <a:cxn ang="0">
                  <a:pos x="599" y="148"/>
                </a:cxn>
                <a:cxn ang="0">
                  <a:pos x="632" y="124"/>
                </a:cxn>
                <a:cxn ang="0">
                  <a:pos x="544" y="0"/>
                </a:cxn>
              </a:cxnLst>
              <a:rect l="0" t="0" r="r" b="b"/>
              <a:pathLst>
                <a:path w="632" h="427">
                  <a:moveTo>
                    <a:pt x="544" y="0"/>
                  </a:moveTo>
                  <a:lnTo>
                    <a:pt x="512" y="21"/>
                  </a:lnTo>
                  <a:lnTo>
                    <a:pt x="480" y="43"/>
                  </a:lnTo>
                  <a:lnTo>
                    <a:pt x="448" y="63"/>
                  </a:lnTo>
                  <a:lnTo>
                    <a:pt x="416" y="84"/>
                  </a:lnTo>
                  <a:lnTo>
                    <a:pt x="383" y="103"/>
                  </a:lnTo>
                  <a:lnTo>
                    <a:pt x="350" y="122"/>
                  </a:lnTo>
                  <a:lnTo>
                    <a:pt x="316" y="141"/>
                  </a:lnTo>
                  <a:lnTo>
                    <a:pt x="283" y="159"/>
                  </a:lnTo>
                  <a:lnTo>
                    <a:pt x="248" y="176"/>
                  </a:lnTo>
                  <a:lnTo>
                    <a:pt x="213" y="194"/>
                  </a:lnTo>
                  <a:lnTo>
                    <a:pt x="179" y="209"/>
                  </a:lnTo>
                  <a:lnTo>
                    <a:pt x="144" y="226"/>
                  </a:lnTo>
                  <a:lnTo>
                    <a:pt x="108" y="240"/>
                  </a:lnTo>
                  <a:lnTo>
                    <a:pt x="72" y="256"/>
                  </a:lnTo>
                  <a:lnTo>
                    <a:pt x="36" y="270"/>
                  </a:lnTo>
                  <a:lnTo>
                    <a:pt x="0" y="283"/>
                  </a:lnTo>
                  <a:lnTo>
                    <a:pt x="51" y="427"/>
                  </a:lnTo>
                  <a:lnTo>
                    <a:pt x="91" y="413"/>
                  </a:lnTo>
                  <a:lnTo>
                    <a:pt x="129" y="398"/>
                  </a:lnTo>
                  <a:lnTo>
                    <a:pt x="167" y="383"/>
                  </a:lnTo>
                  <a:lnTo>
                    <a:pt x="205" y="366"/>
                  </a:lnTo>
                  <a:lnTo>
                    <a:pt x="243" y="348"/>
                  </a:lnTo>
                  <a:lnTo>
                    <a:pt x="279" y="332"/>
                  </a:lnTo>
                  <a:lnTo>
                    <a:pt x="317" y="313"/>
                  </a:lnTo>
                  <a:lnTo>
                    <a:pt x="353" y="294"/>
                  </a:lnTo>
                  <a:lnTo>
                    <a:pt x="390" y="276"/>
                  </a:lnTo>
                  <a:lnTo>
                    <a:pt x="425" y="256"/>
                  </a:lnTo>
                  <a:lnTo>
                    <a:pt x="460" y="235"/>
                  </a:lnTo>
                  <a:lnTo>
                    <a:pt x="496" y="214"/>
                  </a:lnTo>
                  <a:lnTo>
                    <a:pt x="530" y="193"/>
                  </a:lnTo>
                  <a:lnTo>
                    <a:pt x="564" y="171"/>
                  </a:lnTo>
                  <a:lnTo>
                    <a:pt x="599" y="148"/>
                  </a:lnTo>
                  <a:lnTo>
                    <a:pt x="632" y="124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5" name="Freeform 25"/>
            <p:cNvSpPr>
              <a:spLocks/>
            </p:cNvSpPr>
            <p:nvPr/>
          </p:nvSpPr>
          <p:spPr bwMode="auto">
            <a:xfrm>
              <a:off x="3707" y="2471"/>
              <a:ext cx="148" cy="405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268" y="37"/>
                </a:cxn>
                <a:cxn ang="0">
                  <a:pos x="268" y="73"/>
                </a:cxn>
                <a:cxn ang="0">
                  <a:pos x="266" y="109"/>
                </a:cxn>
                <a:cxn ang="0">
                  <a:pos x="264" y="145"/>
                </a:cxn>
                <a:cxn ang="0">
                  <a:pos x="259" y="218"/>
                </a:cxn>
                <a:cxn ang="0">
                  <a:pos x="251" y="288"/>
                </a:cxn>
                <a:cxn ang="0">
                  <a:pos x="241" y="359"/>
                </a:cxn>
                <a:cxn ang="0">
                  <a:pos x="229" y="429"/>
                </a:cxn>
                <a:cxn ang="0">
                  <a:pos x="215" y="497"/>
                </a:cxn>
                <a:cxn ang="0">
                  <a:pos x="199" y="565"/>
                </a:cxn>
                <a:cxn ang="0">
                  <a:pos x="181" y="633"/>
                </a:cxn>
                <a:cxn ang="0">
                  <a:pos x="161" y="700"/>
                </a:cxn>
                <a:cxn ang="0">
                  <a:pos x="138" y="765"/>
                </a:cxn>
                <a:cxn ang="0">
                  <a:pos x="115" y="830"/>
                </a:cxn>
                <a:cxn ang="0">
                  <a:pos x="90" y="894"/>
                </a:cxn>
                <a:cxn ang="0">
                  <a:pos x="61" y="957"/>
                </a:cxn>
                <a:cxn ang="0">
                  <a:pos x="32" y="1019"/>
                </a:cxn>
                <a:cxn ang="0">
                  <a:pos x="0" y="1080"/>
                </a:cxn>
                <a:cxn ang="0">
                  <a:pos x="136" y="1152"/>
                </a:cxn>
                <a:cxn ang="0">
                  <a:pos x="169" y="1087"/>
                </a:cxn>
                <a:cxn ang="0">
                  <a:pos x="201" y="1020"/>
                </a:cxn>
                <a:cxn ang="0">
                  <a:pos x="230" y="954"/>
                </a:cxn>
                <a:cxn ang="0">
                  <a:pos x="257" y="886"/>
                </a:cxn>
                <a:cxn ang="0">
                  <a:pos x="283" y="816"/>
                </a:cxn>
                <a:cxn ang="0">
                  <a:pos x="307" y="747"/>
                </a:cxn>
                <a:cxn ang="0">
                  <a:pos x="328" y="675"/>
                </a:cxn>
                <a:cxn ang="0">
                  <a:pos x="348" y="603"/>
                </a:cxn>
                <a:cxn ang="0">
                  <a:pos x="365" y="530"/>
                </a:cxn>
                <a:cxn ang="0">
                  <a:pos x="380" y="456"/>
                </a:cxn>
                <a:cxn ang="0">
                  <a:pos x="392" y="382"/>
                </a:cxn>
                <a:cxn ang="0">
                  <a:pos x="403" y="307"/>
                </a:cxn>
                <a:cxn ang="0">
                  <a:pos x="411" y="231"/>
                </a:cxn>
                <a:cxn ang="0">
                  <a:pos x="418" y="155"/>
                </a:cxn>
                <a:cxn ang="0">
                  <a:pos x="420" y="116"/>
                </a:cxn>
                <a:cxn ang="0">
                  <a:pos x="421" y="77"/>
                </a:cxn>
                <a:cxn ang="0">
                  <a:pos x="422" y="39"/>
                </a:cxn>
                <a:cxn ang="0">
                  <a:pos x="422" y="0"/>
                </a:cxn>
                <a:cxn ang="0">
                  <a:pos x="268" y="0"/>
                </a:cxn>
              </a:cxnLst>
              <a:rect l="0" t="0" r="r" b="b"/>
              <a:pathLst>
                <a:path w="422" h="1152">
                  <a:moveTo>
                    <a:pt x="268" y="0"/>
                  </a:moveTo>
                  <a:lnTo>
                    <a:pt x="268" y="37"/>
                  </a:lnTo>
                  <a:lnTo>
                    <a:pt x="268" y="73"/>
                  </a:lnTo>
                  <a:lnTo>
                    <a:pt x="266" y="109"/>
                  </a:lnTo>
                  <a:lnTo>
                    <a:pt x="264" y="145"/>
                  </a:lnTo>
                  <a:lnTo>
                    <a:pt x="259" y="218"/>
                  </a:lnTo>
                  <a:lnTo>
                    <a:pt x="251" y="288"/>
                  </a:lnTo>
                  <a:lnTo>
                    <a:pt x="241" y="359"/>
                  </a:lnTo>
                  <a:lnTo>
                    <a:pt x="229" y="429"/>
                  </a:lnTo>
                  <a:lnTo>
                    <a:pt x="215" y="497"/>
                  </a:lnTo>
                  <a:lnTo>
                    <a:pt x="199" y="565"/>
                  </a:lnTo>
                  <a:lnTo>
                    <a:pt x="181" y="633"/>
                  </a:lnTo>
                  <a:lnTo>
                    <a:pt x="161" y="700"/>
                  </a:lnTo>
                  <a:lnTo>
                    <a:pt x="138" y="765"/>
                  </a:lnTo>
                  <a:lnTo>
                    <a:pt x="115" y="830"/>
                  </a:lnTo>
                  <a:lnTo>
                    <a:pt x="90" y="894"/>
                  </a:lnTo>
                  <a:lnTo>
                    <a:pt x="61" y="957"/>
                  </a:lnTo>
                  <a:lnTo>
                    <a:pt x="32" y="1019"/>
                  </a:lnTo>
                  <a:lnTo>
                    <a:pt x="0" y="1080"/>
                  </a:lnTo>
                  <a:lnTo>
                    <a:pt x="136" y="1152"/>
                  </a:lnTo>
                  <a:lnTo>
                    <a:pt x="169" y="1087"/>
                  </a:lnTo>
                  <a:lnTo>
                    <a:pt x="201" y="1020"/>
                  </a:lnTo>
                  <a:lnTo>
                    <a:pt x="230" y="954"/>
                  </a:lnTo>
                  <a:lnTo>
                    <a:pt x="257" y="886"/>
                  </a:lnTo>
                  <a:lnTo>
                    <a:pt x="283" y="816"/>
                  </a:lnTo>
                  <a:lnTo>
                    <a:pt x="307" y="747"/>
                  </a:lnTo>
                  <a:lnTo>
                    <a:pt x="328" y="675"/>
                  </a:lnTo>
                  <a:lnTo>
                    <a:pt x="348" y="603"/>
                  </a:lnTo>
                  <a:lnTo>
                    <a:pt x="365" y="530"/>
                  </a:lnTo>
                  <a:lnTo>
                    <a:pt x="380" y="456"/>
                  </a:lnTo>
                  <a:lnTo>
                    <a:pt x="392" y="382"/>
                  </a:lnTo>
                  <a:lnTo>
                    <a:pt x="403" y="307"/>
                  </a:lnTo>
                  <a:lnTo>
                    <a:pt x="411" y="231"/>
                  </a:lnTo>
                  <a:lnTo>
                    <a:pt x="418" y="155"/>
                  </a:lnTo>
                  <a:lnTo>
                    <a:pt x="420" y="116"/>
                  </a:lnTo>
                  <a:lnTo>
                    <a:pt x="421" y="77"/>
                  </a:lnTo>
                  <a:lnTo>
                    <a:pt x="422" y="39"/>
                  </a:lnTo>
                  <a:lnTo>
                    <a:pt x="422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6" name="Freeform 26"/>
            <p:cNvSpPr>
              <a:spLocks/>
            </p:cNvSpPr>
            <p:nvPr/>
          </p:nvSpPr>
          <p:spPr bwMode="auto">
            <a:xfrm>
              <a:off x="3800" y="2426"/>
              <a:ext cx="55" cy="4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23"/>
                </a:cxn>
                <a:cxn ang="0">
                  <a:pos x="2" y="38"/>
                </a:cxn>
                <a:cxn ang="0">
                  <a:pos x="2" y="53"/>
                </a:cxn>
                <a:cxn ang="0">
                  <a:pos x="3" y="68"/>
                </a:cxn>
                <a:cxn ang="0">
                  <a:pos x="3" y="83"/>
                </a:cxn>
                <a:cxn ang="0">
                  <a:pos x="3" y="98"/>
                </a:cxn>
                <a:cxn ang="0">
                  <a:pos x="3" y="114"/>
                </a:cxn>
                <a:cxn ang="0">
                  <a:pos x="3" y="129"/>
                </a:cxn>
                <a:cxn ang="0">
                  <a:pos x="157" y="129"/>
                </a:cxn>
                <a:cxn ang="0">
                  <a:pos x="157" y="113"/>
                </a:cxn>
                <a:cxn ang="0">
                  <a:pos x="157" y="97"/>
                </a:cxn>
                <a:cxn ang="0">
                  <a:pos x="157" y="81"/>
                </a:cxn>
                <a:cxn ang="0">
                  <a:pos x="156" y="65"/>
                </a:cxn>
                <a:cxn ang="0">
                  <a:pos x="156" y="49"/>
                </a:cxn>
                <a:cxn ang="0">
                  <a:pos x="156" y="33"/>
                </a:cxn>
                <a:cxn ang="0">
                  <a:pos x="155" y="17"/>
                </a:cxn>
                <a:cxn ang="0">
                  <a:pos x="155" y="0"/>
                </a:cxn>
                <a:cxn ang="0">
                  <a:pos x="0" y="8"/>
                </a:cxn>
              </a:cxnLst>
              <a:rect l="0" t="0" r="r" b="b"/>
              <a:pathLst>
                <a:path w="157" h="129">
                  <a:moveTo>
                    <a:pt x="0" y="8"/>
                  </a:moveTo>
                  <a:lnTo>
                    <a:pt x="1" y="23"/>
                  </a:lnTo>
                  <a:lnTo>
                    <a:pt x="2" y="38"/>
                  </a:lnTo>
                  <a:lnTo>
                    <a:pt x="2" y="53"/>
                  </a:lnTo>
                  <a:lnTo>
                    <a:pt x="3" y="68"/>
                  </a:lnTo>
                  <a:lnTo>
                    <a:pt x="3" y="83"/>
                  </a:lnTo>
                  <a:lnTo>
                    <a:pt x="3" y="98"/>
                  </a:lnTo>
                  <a:lnTo>
                    <a:pt x="3" y="114"/>
                  </a:lnTo>
                  <a:lnTo>
                    <a:pt x="3" y="129"/>
                  </a:lnTo>
                  <a:lnTo>
                    <a:pt x="157" y="129"/>
                  </a:lnTo>
                  <a:lnTo>
                    <a:pt x="157" y="113"/>
                  </a:lnTo>
                  <a:lnTo>
                    <a:pt x="157" y="97"/>
                  </a:lnTo>
                  <a:lnTo>
                    <a:pt x="157" y="81"/>
                  </a:lnTo>
                  <a:lnTo>
                    <a:pt x="156" y="65"/>
                  </a:lnTo>
                  <a:lnTo>
                    <a:pt x="156" y="49"/>
                  </a:lnTo>
                  <a:lnTo>
                    <a:pt x="156" y="33"/>
                  </a:lnTo>
                  <a:lnTo>
                    <a:pt x="155" y="17"/>
                  </a:lnTo>
                  <a:lnTo>
                    <a:pt x="155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7" name="Freeform 27"/>
            <p:cNvSpPr>
              <a:spLocks/>
            </p:cNvSpPr>
            <p:nvPr/>
          </p:nvSpPr>
          <p:spPr bwMode="auto">
            <a:xfrm>
              <a:off x="3680" y="2820"/>
              <a:ext cx="100" cy="142"/>
            </a:xfrm>
            <a:custGeom>
              <a:avLst/>
              <a:gdLst/>
              <a:ahLst/>
              <a:cxnLst>
                <a:cxn ang="0">
                  <a:pos x="137" y="242"/>
                </a:cxn>
                <a:cxn ang="0">
                  <a:pos x="158" y="221"/>
                </a:cxn>
                <a:cxn ang="0">
                  <a:pos x="176" y="203"/>
                </a:cxn>
                <a:cxn ang="0">
                  <a:pos x="195" y="185"/>
                </a:cxn>
                <a:cxn ang="0">
                  <a:pos x="213" y="170"/>
                </a:cxn>
                <a:cxn ang="0">
                  <a:pos x="231" y="154"/>
                </a:cxn>
                <a:cxn ang="0">
                  <a:pos x="249" y="139"/>
                </a:cxn>
                <a:cxn ang="0">
                  <a:pos x="267" y="124"/>
                </a:cxn>
                <a:cxn ang="0">
                  <a:pos x="286" y="109"/>
                </a:cxn>
                <a:cxn ang="0">
                  <a:pos x="80" y="0"/>
                </a:cxn>
                <a:cxn ang="0">
                  <a:pos x="79" y="12"/>
                </a:cxn>
                <a:cxn ang="0">
                  <a:pos x="77" y="30"/>
                </a:cxn>
                <a:cxn ang="0">
                  <a:pos x="75" y="52"/>
                </a:cxn>
                <a:cxn ang="0">
                  <a:pos x="72" y="78"/>
                </a:cxn>
                <a:cxn ang="0">
                  <a:pos x="68" y="106"/>
                </a:cxn>
                <a:cxn ang="0">
                  <a:pos x="64" y="137"/>
                </a:cxn>
                <a:cxn ang="0">
                  <a:pos x="58" y="166"/>
                </a:cxn>
                <a:cxn ang="0">
                  <a:pos x="53" y="196"/>
                </a:cxn>
                <a:cxn ang="0">
                  <a:pos x="46" y="227"/>
                </a:cxn>
                <a:cxn ang="0">
                  <a:pos x="39" y="257"/>
                </a:cxn>
                <a:cxn ang="0">
                  <a:pos x="33" y="286"/>
                </a:cxn>
                <a:cxn ang="0">
                  <a:pos x="26" y="312"/>
                </a:cxn>
                <a:cxn ang="0">
                  <a:pos x="20" y="336"/>
                </a:cxn>
                <a:cxn ang="0">
                  <a:pos x="13" y="360"/>
                </a:cxn>
                <a:cxn ang="0">
                  <a:pos x="6" y="381"/>
                </a:cxn>
                <a:cxn ang="0">
                  <a:pos x="0" y="398"/>
                </a:cxn>
                <a:cxn ang="0">
                  <a:pos x="11" y="383"/>
                </a:cxn>
                <a:cxn ang="0">
                  <a:pos x="24" y="365"/>
                </a:cxn>
                <a:cxn ang="0">
                  <a:pos x="39" y="347"/>
                </a:cxn>
                <a:cxn ang="0">
                  <a:pos x="56" y="328"/>
                </a:cxn>
                <a:cxn ang="0">
                  <a:pos x="75" y="307"/>
                </a:cxn>
                <a:cxn ang="0">
                  <a:pos x="94" y="286"/>
                </a:cxn>
                <a:cxn ang="0">
                  <a:pos x="115" y="264"/>
                </a:cxn>
                <a:cxn ang="0">
                  <a:pos x="137" y="242"/>
                </a:cxn>
              </a:cxnLst>
              <a:rect l="0" t="0" r="r" b="b"/>
              <a:pathLst>
                <a:path w="286" h="398">
                  <a:moveTo>
                    <a:pt x="137" y="242"/>
                  </a:moveTo>
                  <a:lnTo>
                    <a:pt x="158" y="221"/>
                  </a:lnTo>
                  <a:lnTo>
                    <a:pt x="176" y="203"/>
                  </a:lnTo>
                  <a:lnTo>
                    <a:pt x="195" y="185"/>
                  </a:lnTo>
                  <a:lnTo>
                    <a:pt x="213" y="170"/>
                  </a:lnTo>
                  <a:lnTo>
                    <a:pt x="231" y="154"/>
                  </a:lnTo>
                  <a:lnTo>
                    <a:pt x="249" y="139"/>
                  </a:lnTo>
                  <a:lnTo>
                    <a:pt x="267" y="124"/>
                  </a:lnTo>
                  <a:lnTo>
                    <a:pt x="286" y="109"/>
                  </a:lnTo>
                  <a:lnTo>
                    <a:pt x="80" y="0"/>
                  </a:lnTo>
                  <a:lnTo>
                    <a:pt x="79" y="12"/>
                  </a:lnTo>
                  <a:lnTo>
                    <a:pt x="77" y="30"/>
                  </a:lnTo>
                  <a:lnTo>
                    <a:pt x="75" y="52"/>
                  </a:lnTo>
                  <a:lnTo>
                    <a:pt x="72" y="78"/>
                  </a:lnTo>
                  <a:lnTo>
                    <a:pt x="68" y="106"/>
                  </a:lnTo>
                  <a:lnTo>
                    <a:pt x="64" y="137"/>
                  </a:lnTo>
                  <a:lnTo>
                    <a:pt x="58" y="166"/>
                  </a:lnTo>
                  <a:lnTo>
                    <a:pt x="53" y="196"/>
                  </a:lnTo>
                  <a:lnTo>
                    <a:pt x="46" y="227"/>
                  </a:lnTo>
                  <a:lnTo>
                    <a:pt x="39" y="257"/>
                  </a:lnTo>
                  <a:lnTo>
                    <a:pt x="33" y="286"/>
                  </a:lnTo>
                  <a:lnTo>
                    <a:pt x="26" y="312"/>
                  </a:lnTo>
                  <a:lnTo>
                    <a:pt x="20" y="336"/>
                  </a:lnTo>
                  <a:lnTo>
                    <a:pt x="13" y="360"/>
                  </a:lnTo>
                  <a:lnTo>
                    <a:pt x="6" y="381"/>
                  </a:lnTo>
                  <a:lnTo>
                    <a:pt x="0" y="398"/>
                  </a:lnTo>
                  <a:lnTo>
                    <a:pt x="11" y="383"/>
                  </a:lnTo>
                  <a:lnTo>
                    <a:pt x="24" y="365"/>
                  </a:lnTo>
                  <a:lnTo>
                    <a:pt x="39" y="347"/>
                  </a:lnTo>
                  <a:lnTo>
                    <a:pt x="56" y="328"/>
                  </a:lnTo>
                  <a:lnTo>
                    <a:pt x="75" y="307"/>
                  </a:lnTo>
                  <a:lnTo>
                    <a:pt x="94" y="286"/>
                  </a:lnTo>
                  <a:lnTo>
                    <a:pt x="115" y="264"/>
                  </a:lnTo>
                  <a:lnTo>
                    <a:pt x="137" y="24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8" name="Freeform 28"/>
            <p:cNvSpPr>
              <a:spLocks/>
            </p:cNvSpPr>
            <p:nvPr/>
          </p:nvSpPr>
          <p:spPr bwMode="auto">
            <a:xfrm>
              <a:off x="3680" y="2014"/>
              <a:ext cx="130" cy="20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35" y="138"/>
                </a:cxn>
                <a:cxn ang="0">
                  <a:pos x="68" y="196"/>
                </a:cxn>
                <a:cxn ang="0">
                  <a:pos x="99" y="256"/>
                </a:cxn>
                <a:cxn ang="0">
                  <a:pos x="129" y="316"/>
                </a:cxn>
                <a:cxn ang="0">
                  <a:pos x="156" y="378"/>
                </a:cxn>
                <a:cxn ang="0">
                  <a:pos x="183" y="440"/>
                </a:cxn>
                <a:cxn ang="0">
                  <a:pos x="207" y="504"/>
                </a:cxn>
                <a:cxn ang="0">
                  <a:pos x="230" y="568"/>
                </a:cxn>
                <a:cxn ang="0">
                  <a:pos x="375" y="520"/>
                </a:cxn>
                <a:cxn ang="0">
                  <a:pos x="352" y="451"/>
                </a:cxn>
                <a:cxn ang="0">
                  <a:pos x="325" y="384"/>
                </a:cxn>
                <a:cxn ang="0">
                  <a:pos x="298" y="316"/>
                </a:cxn>
                <a:cxn ang="0">
                  <a:pos x="268" y="251"/>
                </a:cxn>
                <a:cxn ang="0">
                  <a:pos x="236" y="186"/>
                </a:cxn>
                <a:cxn ang="0">
                  <a:pos x="202" y="123"/>
                </a:cxn>
                <a:cxn ang="0">
                  <a:pos x="166" y="60"/>
                </a:cxn>
                <a:cxn ang="0">
                  <a:pos x="130" y="0"/>
                </a:cxn>
                <a:cxn ang="0">
                  <a:pos x="0" y="80"/>
                </a:cxn>
              </a:cxnLst>
              <a:rect l="0" t="0" r="r" b="b"/>
              <a:pathLst>
                <a:path w="375" h="568">
                  <a:moveTo>
                    <a:pt x="0" y="80"/>
                  </a:moveTo>
                  <a:lnTo>
                    <a:pt x="35" y="138"/>
                  </a:lnTo>
                  <a:lnTo>
                    <a:pt x="68" y="196"/>
                  </a:lnTo>
                  <a:lnTo>
                    <a:pt x="99" y="256"/>
                  </a:lnTo>
                  <a:lnTo>
                    <a:pt x="129" y="316"/>
                  </a:lnTo>
                  <a:lnTo>
                    <a:pt x="156" y="378"/>
                  </a:lnTo>
                  <a:lnTo>
                    <a:pt x="183" y="440"/>
                  </a:lnTo>
                  <a:lnTo>
                    <a:pt x="207" y="504"/>
                  </a:lnTo>
                  <a:lnTo>
                    <a:pt x="230" y="568"/>
                  </a:lnTo>
                  <a:lnTo>
                    <a:pt x="375" y="520"/>
                  </a:lnTo>
                  <a:lnTo>
                    <a:pt x="352" y="451"/>
                  </a:lnTo>
                  <a:lnTo>
                    <a:pt x="325" y="384"/>
                  </a:lnTo>
                  <a:lnTo>
                    <a:pt x="298" y="316"/>
                  </a:lnTo>
                  <a:lnTo>
                    <a:pt x="268" y="251"/>
                  </a:lnTo>
                  <a:lnTo>
                    <a:pt x="236" y="186"/>
                  </a:lnTo>
                  <a:lnTo>
                    <a:pt x="202" y="123"/>
                  </a:lnTo>
                  <a:lnTo>
                    <a:pt x="166" y="60"/>
                  </a:lnTo>
                  <a:lnTo>
                    <a:pt x="13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69" name="Freeform 29"/>
            <p:cNvSpPr>
              <a:spLocks/>
            </p:cNvSpPr>
            <p:nvPr/>
          </p:nvSpPr>
          <p:spPr bwMode="auto">
            <a:xfrm>
              <a:off x="3738" y="2165"/>
              <a:ext cx="82" cy="144"/>
            </a:xfrm>
            <a:custGeom>
              <a:avLst/>
              <a:gdLst/>
              <a:ahLst/>
              <a:cxnLst>
                <a:cxn ang="0">
                  <a:pos x="216" y="200"/>
                </a:cxn>
                <a:cxn ang="0">
                  <a:pos x="215" y="171"/>
                </a:cxn>
                <a:cxn ang="0">
                  <a:pos x="215" y="144"/>
                </a:cxn>
                <a:cxn ang="0">
                  <a:pos x="215" y="120"/>
                </a:cxn>
                <a:cxn ang="0">
                  <a:pos x="216" y="95"/>
                </a:cxn>
                <a:cxn ang="0">
                  <a:pos x="217" y="72"/>
                </a:cxn>
                <a:cxn ang="0">
                  <a:pos x="218" y="49"/>
                </a:cxn>
                <a:cxn ang="0">
                  <a:pos x="219" y="25"/>
                </a:cxn>
                <a:cxn ang="0">
                  <a:pos x="221" y="0"/>
                </a:cxn>
                <a:cxn ang="0">
                  <a:pos x="0" y="74"/>
                </a:cxn>
                <a:cxn ang="0">
                  <a:pos x="9" y="83"/>
                </a:cxn>
                <a:cxn ang="0">
                  <a:pos x="20" y="97"/>
                </a:cxn>
                <a:cxn ang="0">
                  <a:pos x="36" y="114"/>
                </a:cxn>
                <a:cxn ang="0">
                  <a:pos x="52" y="134"/>
                </a:cxn>
                <a:cxn ang="0">
                  <a:pos x="70" y="157"/>
                </a:cxn>
                <a:cxn ang="0">
                  <a:pos x="89" y="180"/>
                </a:cxn>
                <a:cxn ang="0">
                  <a:pos x="107" y="206"/>
                </a:cxn>
                <a:cxn ang="0">
                  <a:pos x="125" y="230"/>
                </a:cxn>
                <a:cxn ang="0">
                  <a:pos x="143" y="255"/>
                </a:cxn>
                <a:cxn ang="0">
                  <a:pos x="160" y="281"/>
                </a:cxn>
                <a:cxn ang="0">
                  <a:pos x="176" y="305"/>
                </a:cxn>
                <a:cxn ang="0">
                  <a:pos x="190" y="328"/>
                </a:cxn>
                <a:cxn ang="0">
                  <a:pos x="204" y="350"/>
                </a:cxn>
                <a:cxn ang="0">
                  <a:pos x="216" y="371"/>
                </a:cxn>
                <a:cxn ang="0">
                  <a:pos x="226" y="390"/>
                </a:cxn>
                <a:cxn ang="0">
                  <a:pos x="234" y="408"/>
                </a:cxn>
                <a:cxn ang="0">
                  <a:pos x="231" y="389"/>
                </a:cxn>
                <a:cxn ang="0">
                  <a:pos x="228" y="367"/>
                </a:cxn>
                <a:cxn ang="0">
                  <a:pos x="225" y="344"/>
                </a:cxn>
                <a:cxn ang="0">
                  <a:pos x="222" y="318"/>
                </a:cxn>
                <a:cxn ang="0">
                  <a:pos x="220" y="291"/>
                </a:cxn>
                <a:cxn ang="0">
                  <a:pos x="218" y="262"/>
                </a:cxn>
                <a:cxn ang="0">
                  <a:pos x="217" y="231"/>
                </a:cxn>
                <a:cxn ang="0">
                  <a:pos x="216" y="200"/>
                </a:cxn>
              </a:cxnLst>
              <a:rect l="0" t="0" r="r" b="b"/>
              <a:pathLst>
                <a:path w="234" h="408">
                  <a:moveTo>
                    <a:pt x="216" y="200"/>
                  </a:moveTo>
                  <a:lnTo>
                    <a:pt x="215" y="171"/>
                  </a:lnTo>
                  <a:lnTo>
                    <a:pt x="215" y="144"/>
                  </a:lnTo>
                  <a:lnTo>
                    <a:pt x="215" y="120"/>
                  </a:lnTo>
                  <a:lnTo>
                    <a:pt x="216" y="95"/>
                  </a:lnTo>
                  <a:lnTo>
                    <a:pt x="217" y="72"/>
                  </a:lnTo>
                  <a:lnTo>
                    <a:pt x="218" y="49"/>
                  </a:lnTo>
                  <a:lnTo>
                    <a:pt x="219" y="25"/>
                  </a:lnTo>
                  <a:lnTo>
                    <a:pt x="221" y="0"/>
                  </a:lnTo>
                  <a:lnTo>
                    <a:pt x="0" y="74"/>
                  </a:lnTo>
                  <a:lnTo>
                    <a:pt x="9" y="83"/>
                  </a:lnTo>
                  <a:lnTo>
                    <a:pt x="20" y="97"/>
                  </a:lnTo>
                  <a:lnTo>
                    <a:pt x="36" y="114"/>
                  </a:lnTo>
                  <a:lnTo>
                    <a:pt x="52" y="134"/>
                  </a:lnTo>
                  <a:lnTo>
                    <a:pt x="70" y="157"/>
                  </a:lnTo>
                  <a:lnTo>
                    <a:pt x="89" y="180"/>
                  </a:lnTo>
                  <a:lnTo>
                    <a:pt x="107" y="206"/>
                  </a:lnTo>
                  <a:lnTo>
                    <a:pt x="125" y="230"/>
                  </a:lnTo>
                  <a:lnTo>
                    <a:pt x="143" y="255"/>
                  </a:lnTo>
                  <a:lnTo>
                    <a:pt x="160" y="281"/>
                  </a:lnTo>
                  <a:lnTo>
                    <a:pt x="176" y="305"/>
                  </a:lnTo>
                  <a:lnTo>
                    <a:pt x="190" y="328"/>
                  </a:lnTo>
                  <a:lnTo>
                    <a:pt x="204" y="350"/>
                  </a:lnTo>
                  <a:lnTo>
                    <a:pt x="216" y="371"/>
                  </a:lnTo>
                  <a:lnTo>
                    <a:pt x="226" y="390"/>
                  </a:lnTo>
                  <a:lnTo>
                    <a:pt x="234" y="408"/>
                  </a:lnTo>
                  <a:lnTo>
                    <a:pt x="231" y="389"/>
                  </a:lnTo>
                  <a:lnTo>
                    <a:pt x="228" y="367"/>
                  </a:lnTo>
                  <a:lnTo>
                    <a:pt x="225" y="344"/>
                  </a:lnTo>
                  <a:lnTo>
                    <a:pt x="222" y="318"/>
                  </a:lnTo>
                  <a:lnTo>
                    <a:pt x="220" y="291"/>
                  </a:lnTo>
                  <a:lnTo>
                    <a:pt x="218" y="262"/>
                  </a:lnTo>
                  <a:lnTo>
                    <a:pt x="217" y="231"/>
                  </a:lnTo>
                  <a:lnTo>
                    <a:pt x="216" y="2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0" name="Freeform 30"/>
            <p:cNvSpPr>
              <a:spLocks/>
            </p:cNvSpPr>
            <p:nvPr/>
          </p:nvSpPr>
          <p:spPr bwMode="auto">
            <a:xfrm>
              <a:off x="3397" y="1722"/>
              <a:ext cx="145" cy="124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41" y="156"/>
                </a:cxn>
                <a:cxn ang="0">
                  <a:pos x="81" y="182"/>
                </a:cxn>
                <a:cxn ang="0">
                  <a:pos x="122" y="208"/>
                </a:cxn>
                <a:cxn ang="0">
                  <a:pos x="161" y="235"/>
                </a:cxn>
                <a:cxn ang="0">
                  <a:pos x="201" y="262"/>
                </a:cxn>
                <a:cxn ang="0">
                  <a:pos x="239" y="291"/>
                </a:cxn>
                <a:cxn ang="0">
                  <a:pos x="277" y="321"/>
                </a:cxn>
                <a:cxn ang="0">
                  <a:pos x="314" y="351"/>
                </a:cxn>
                <a:cxn ang="0">
                  <a:pos x="412" y="233"/>
                </a:cxn>
                <a:cxn ang="0">
                  <a:pos x="372" y="201"/>
                </a:cxn>
                <a:cxn ang="0">
                  <a:pos x="331" y="169"/>
                </a:cxn>
                <a:cxn ang="0">
                  <a:pos x="290" y="139"/>
                </a:cxn>
                <a:cxn ang="0">
                  <a:pos x="249" y="109"/>
                </a:cxn>
                <a:cxn ang="0">
                  <a:pos x="206" y="80"/>
                </a:cxn>
                <a:cxn ang="0">
                  <a:pos x="164" y="53"/>
                </a:cxn>
                <a:cxn ang="0">
                  <a:pos x="120" y="26"/>
                </a:cxn>
                <a:cxn ang="0">
                  <a:pos x="76" y="0"/>
                </a:cxn>
                <a:cxn ang="0">
                  <a:pos x="0" y="132"/>
                </a:cxn>
              </a:cxnLst>
              <a:rect l="0" t="0" r="r" b="b"/>
              <a:pathLst>
                <a:path w="412" h="351">
                  <a:moveTo>
                    <a:pt x="0" y="132"/>
                  </a:moveTo>
                  <a:lnTo>
                    <a:pt x="41" y="156"/>
                  </a:lnTo>
                  <a:lnTo>
                    <a:pt x="81" y="182"/>
                  </a:lnTo>
                  <a:lnTo>
                    <a:pt x="122" y="208"/>
                  </a:lnTo>
                  <a:lnTo>
                    <a:pt x="161" y="235"/>
                  </a:lnTo>
                  <a:lnTo>
                    <a:pt x="201" y="262"/>
                  </a:lnTo>
                  <a:lnTo>
                    <a:pt x="239" y="291"/>
                  </a:lnTo>
                  <a:lnTo>
                    <a:pt x="277" y="321"/>
                  </a:lnTo>
                  <a:lnTo>
                    <a:pt x="314" y="351"/>
                  </a:lnTo>
                  <a:lnTo>
                    <a:pt x="412" y="233"/>
                  </a:lnTo>
                  <a:lnTo>
                    <a:pt x="372" y="201"/>
                  </a:lnTo>
                  <a:lnTo>
                    <a:pt x="331" y="169"/>
                  </a:lnTo>
                  <a:lnTo>
                    <a:pt x="290" y="139"/>
                  </a:lnTo>
                  <a:lnTo>
                    <a:pt x="249" y="109"/>
                  </a:lnTo>
                  <a:lnTo>
                    <a:pt x="206" y="80"/>
                  </a:lnTo>
                  <a:lnTo>
                    <a:pt x="164" y="53"/>
                  </a:lnTo>
                  <a:lnTo>
                    <a:pt x="120" y="26"/>
                  </a:lnTo>
                  <a:lnTo>
                    <a:pt x="76" y="0"/>
                  </a:lnTo>
                  <a:lnTo>
                    <a:pt x="0" y="13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1" name="Freeform 31"/>
            <p:cNvSpPr>
              <a:spLocks/>
            </p:cNvSpPr>
            <p:nvPr/>
          </p:nvSpPr>
          <p:spPr bwMode="auto">
            <a:xfrm>
              <a:off x="3477" y="1775"/>
              <a:ext cx="132" cy="120"/>
            </a:xfrm>
            <a:custGeom>
              <a:avLst/>
              <a:gdLst/>
              <a:ahLst/>
              <a:cxnLst>
                <a:cxn ang="0">
                  <a:pos x="249" y="172"/>
                </a:cxn>
                <a:cxn ang="0">
                  <a:pos x="233" y="148"/>
                </a:cxn>
                <a:cxn ang="0">
                  <a:pos x="219" y="126"/>
                </a:cxn>
                <a:cxn ang="0">
                  <a:pos x="206" y="104"/>
                </a:cxn>
                <a:cxn ang="0">
                  <a:pos x="194" y="83"/>
                </a:cxn>
                <a:cxn ang="0">
                  <a:pos x="183" y="63"/>
                </a:cxn>
                <a:cxn ang="0">
                  <a:pos x="171" y="42"/>
                </a:cxn>
                <a:cxn ang="0">
                  <a:pos x="160" y="22"/>
                </a:cxn>
                <a:cxn ang="0">
                  <a:pos x="148" y="0"/>
                </a:cxn>
                <a:cxn ang="0">
                  <a:pos x="0" y="180"/>
                </a:cxn>
                <a:cxn ang="0">
                  <a:pos x="12" y="183"/>
                </a:cxn>
                <a:cxn ang="0">
                  <a:pos x="29" y="188"/>
                </a:cxn>
                <a:cxn ang="0">
                  <a:pos x="51" y="195"/>
                </a:cxn>
                <a:cxn ang="0">
                  <a:pos x="75" y="203"/>
                </a:cxn>
                <a:cxn ang="0">
                  <a:pos x="103" y="213"/>
                </a:cxn>
                <a:cxn ang="0">
                  <a:pos x="132" y="223"/>
                </a:cxn>
                <a:cxn ang="0">
                  <a:pos x="160" y="234"/>
                </a:cxn>
                <a:cxn ang="0">
                  <a:pos x="188" y="245"/>
                </a:cxn>
                <a:cxn ang="0">
                  <a:pos x="218" y="258"/>
                </a:cxn>
                <a:cxn ang="0">
                  <a:pos x="245" y="270"/>
                </a:cxn>
                <a:cxn ang="0">
                  <a:pos x="271" y="283"/>
                </a:cxn>
                <a:cxn ang="0">
                  <a:pos x="296" y="295"/>
                </a:cxn>
                <a:cxn ang="0">
                  <a:pos x="319" y="307"/>
                </a:cxn>
                <a:cxn ang="0">
                  <a:pos x="340" y="318"/>
                </a:cxn>
                <a:cxn ang="0">
                  <a:pos x="359" y="328"/>
                </a:cxn>
                <a:cxn ang="0">
                  <a:pos x="376" y="339"/>
                </a:cxn>
                <a:cxn ang="0">
                  <a:pos x="363" y="325"/>
                </a:cxn>
                <a:cxn ang="0">
                  <a:pos x="348" y="308"/>
                </a:cxn>
                <a:cxn ang="0">
                  <a:pos x="334" y="289"/>
                </a:cxn>
                <a:cxn ang="0">
                  <a:pos x="317" y="268"/>
                </a:cxn>
                <a:cxn ang="0">
                  <a:pos x="301" y="247"/>
                </a:cxn>
                <a:cxn ang="0">
                  <a:pos x="284" y="223"/>
                </a:cxn>
                <a:cxn ang="0">
                  <a:pos x="266" y="199"/>
                </a:cxn>
                <a:cxn ang="0">
                  <a:pos x="249" y="172"/>
                </a:cxn>
              </a:cxnLst>
              <a:rect l="0" t="0" r="r" b="b"/>
              <a:pathLst>
                <a:path w="376" h="339">
                  <a:moveTo>
                    <a:pt x="249" y="172"/>
                  </a:moveTo>
                  <a:lnTo>
                    <a:pt x="233" y="148"/>
                  </a:lnTo>
                  <a:lnTo>
                    <a:pt x="219" y="126"/>
                  </a:lnTo>
                  <a:lnTo>
                    <a:pt x="206" y="104"/>
                  </a:lnTo>
                  <a:lnTo>
                    <a:pt x="194" y="83"/>
                  </a:lnTo>
                  <a:lnTo>
                    <a:pt x="183" y="63"/>
                  </a:lnTo>
                  <a:lnTo>
                    <a:pt x="171" y="42"/>
                  </a:lnTo>
                  <a:lnTo>
                    <a:pt x="160" y="22"/>
                  </a:lnTo>
                  <a:lnTo>
                    <a:pt x="148" y="0"/>
                  </a:lnTo>
                  <a:lnTo>
                    <a:pt x="0" y="180"/>
                  </a:lnTo>
                  <a:lnTo>
                    <a:pt x="12" y="183"/>
                  </a:lnTo>
                  <a:lnTo>
                    <a:pt x="29" y="188"/>
                  </a:lnTo>
                  <a:lnTo>
                    <a:pt x="51" y="195"/>
                  </a:lnTo>
                  <a:lnTo>
                    <a:pt x="75" y="203"/>
                  </a:lnTo>
                  <a:lnTo>
                    <a:pt x="103" y="213"/>
                  </a:lnTo>
                  <a:lnTo>
                    <a:pt x="132" y="223"/>
                  </a:lnTo>
                  <a:lnTo>
                    <a:pt x="160" y="234"/>
                  </a:lnTo>
                  <a:lnTo>
                    <a:pt x="188" y="245"/>
                  </a:lnTo>
                  <a:lnTo>
                    <a:pt x="218" y="258"/>
                  </a:lnTo>
                  <a:lnTo>
                    <a:pt x="245" y="270"/>
                  </a:lnTo>
                  <a:lnTo>
                    <a:pt x="271" y="283"/>
                  </a:lnTo>
                  <a:lnTo>
                    <a:pt x="296" y="295"/>
                  </a:lnTo>
                  <a:lnTo>
                    <a:pt x="319" y="307"/>
                  </a:lnTo>
                  <a:lnTo>
                    <a:pt x="340" y="318"/>
                  </a:lnTo>
                  <a:lnTo>
                    <a:pt x="359" y="328"/>
                  </a:lnTo>
                  <a:lnTo>
                    <a:pt x="376" y="339"/>
                  </a:lnTo>
                  <a:lnTo>
                    <a:pt x="363" y="325"/>
                  </a:lnTo>
                  <a:lnTo>
                    <a:pt x="348" y="308"/>
                  </a:lnTo>
                  <a:lnTo>
                    <a:pt x="334" y="289"/>
                  </a:lnTo>
                  <a:lnTo>
                    <a:pt x="317" y="268"/>
                  </a:lnTo>
                  <a:lnTo>
                    <a:pt x="301" y="247"/>
                  </a:lnTo>
                  <a:lnTo>
                    <a:pt x="284" y="223"/>
                  </a:lnTo>
                  <a:lnTo>
                    <a:pt x="266" y="199"/>
                  </a:lnTo>
                  <a:lnTo>
                    <a:pt x="249" y="17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2" name="Freeform 32"/>
            <p:cNvSpPr>
              <a:spLocks/>
            </p:cNvSpPr>
            <p:nvPr/>
          </p:nvSpPr>
          <p:spPr bwMode="auto">
            <a:xfrm>
              <a:off x="2526" y="1652"/>
              <a:ext cx="210" cy="137"/>
            </a:xfrm>
            <a:custGeom>
              <a:avLst/>
              <a:gdLst/>
              <a:ahLst/>
              <a:cxnLst>
                <a:cxn ang="0">
                  <a:pos x="82" y="393"/>
                </a:cxn>
                <a:cxn ang="0">
                  <a:pos x="143" y="355"/>
                </a:cxn>
                <a:cxn ang="0">
                  <a:pos x="205" y="320"/>
                </a:cxn>
                <a:cxn ang="0">
                  <a:pos x="268" y="285"/>
                </a:cxn>
                <a:cxn ang="0">
                  <a:pos x="332" y="253"/>
                </a:cxn>
                <a:cxn ang="0">
                  <a:pos x="397" y="224"/>
                </a:cxn>
                <a:cxn ang="0">
                  <a:pos x="463" y="195"/>
                </a:cxn>
                <a:cxn ang="0">
                  <a:pos x="530" y="170"/>
                </a:cxn>
                <a:cxn ang="0">
                  <a:pos x="598" y="145"/>
                </a:cxn>
                <a:cxn ang="0">
                  <a:pos x="550" y="0"/>
                </a:cxn>
                <a:cxn ang="0">
                  <a:pos x="478" y="25"/>
                </a:cxn>
                <a:cxn ang="0">
                  <a:pos x="405" y="54"/>
                </a:cxn>
                <a:cxn ang="0">
                  <a:pos x="335" y="83"/>
                </a:cxn>
                <a:cxn ang="0">
                  <a:pos x="266" y="115"/>
                </a:cxn>
                <a:cxn ang="0">
                  <a:pos x="197" y="150"/>
                </a:cxn>
                <a:cxn ang="0">
                  <a:pos x="130" y="186"/>
                </a:cxn>
                <a:cxn ang="0">
                  <a:pos x="65" y="224"/>
                </a:cxn>
                <a:cxn ang="0">
                  <a:pos x="0" y="265"/>
                </a:cxn>
                <a:cxn ang="0">
                  <a:pos x="82" y="393"/>
                </a:cxn>
              </a:cxnLst>
              <a:rect l="0" t="0" r="r" b="b"/>
              <a:pathLst>
                <a:path w="598" h="393">
                  <a:moveTo>
                    <a:pt x="82" y="393"/>
                  </a:moveTo>
                  <a:lnTo>
                    <a:pt x="143" y="355"/>
                  </a:lnTo>
                  <a:lnTo>
                    <a:pt x="205" y="320"/>
                  </a:lnTo>
                  <a:lnTo>
                    <a:pt x="268" y="285"/>
                  </a:lnTo>
                  <a:lnTo>
                    <a:pt x="332" y="253"/>
                  </a:lnTo>
                  <a:lnTo>
                    <a:pt x="397" y="224"/>
                  </a:lnTo>
                  <a:lnTo>
                    <a:pt x="463" y="195"/>
                  </a:lnTo>
                  <a:lnTo>
                    <a:pt x="530" y="170"/>
                  </a:lnTo>
                  <a:lnTo>
                    <a:pt x="598" y="145"/>
                  </a:lnTo>
                  <a:lnTo>
                    <a:pt x="550" y="0"/>
                  </a:lnTo>
                  <a:lnTo>
                    <a:pt x="478" y="25"/>
                  </a:lnTo>
                  <a:lnTo>
                    <a:pt x="405" y="54"/>
                  </a:lnTo>
                  <a:lnTo>
                    <a:pt x="335" y="83"/>
                  </a:lnTo>
                  <a:lnTo>
                    <a:pt x="266" y="115"/>
                  </a:lnTo>
                  <a:lnTo>
                    <a:pt x="197" y="150"/>
                  </a:lnTo>
                  <a:lnTo>
                    <a:pt x="130" y="186"/>
                  </a:lnTo>
                  <a:lnTo>
                    <a:pt x="65" y="224"/>
                  </a:lnTo>
                  <a:lnTo>
                    <a:pt x="0" y="265"/>
                  </a:lnTo>
                  <a:lnTo>
                    <a:pt x="82" y="39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3" name="Freeform 33"/>
            <p:cNvSpPr>
              <a:spLocks/>
            </p:cNvSpPr>
            <p:nvPr/>
          </p:nvSpPr>
          <p:spPr bwMode="auto">
            <a:xfrm>
              <a:off x="2689" y="1643"/>
              <a:ext cx="143" cy="82"/>
            </a:xfrm>
            <a:custGeom>
              <a:avLst/>
              <a:gdLst/>
              <a:ahLst/>
              <a:cxnLst>
                <a:cxn ang="0">
                  <a:pos x="199" y="19"/>
                </a:cxn>
                <a:cxn ang="0">
                  <a:pos x="170" y="20"/>
                </a:cxn>
                <a:cxn ang="0">
                  <a:pos x="144" y="20"/>
                </a:cxn>
                <a:cxn ang="0">
                  <a:pos x="119" y="19"/>
                </a:cxn>
                <a:cxn ang="0">
                  <a:pos x="94" y="19"/>
                </a:cxn>
                <a:cxn ang="0">
                  <a:pos x="71" y="18"/>
                </a:cxn>
                <a:cxn ang="0">
                  <a:pos x="48" y="17"/>
                </a:cxn>
                <a:cxn ang="0">
                  <a:pos x="25" y="14"/>
                </a:cxn>
                <a:cxn ang="0">
                  <a:pos x="0" y="13"/>
                </a:cxn>
                <a:cxn ang="0">
                  <a:pos x="74" y="234"/>
                </a:cxn>
                <a:cxn ang="0">
                  <a:pos x="83" y="225"/>
                </a:cxn>
                <a:cxn ang="0">
                  <a:pos x="96" y="213"/>
                </a:cxn>
                <a:cxn ang="0">
                  <a:pos x="114" y="199"/>
                </a:cxn>
                <a:cxn ang="0">
                  <a:pos x="134" y="182"/>
                </a:cxn>
                <a:cxn ang="0">
                  <a:pos x="156" y="165"/>
                </a:cxn>
                <a:cxn ang="0">
                  <a:pos x="180" y="146"/>
                </a:cxn>
                <a:cxn ang="0">
                  <a:pos x="205" y="127"/>
                </a:cxn>
                <a:cxn ang="0">
                  <a:pos x="230" y="109"/>
                </a:cxn>
                <a:cxn ang="0">
                  <a:pos x="255" y="92"/>
                </a:cxn>
                <a:cxn ang="0">
                  <a:pos x="281" y="74"/>
                </a:cxn>
                <a:cxn ang="0">
                  <a:pos x="305" y="59"/>
                </a:cxn>
                <a:cxn ang="0">
                  <a:pos x="328" y="44"/>
                </a:cxn>
                <a:cxn ang="0">
                  <a:pos x="350" y="31"/>
                </a:cxn>
                <a:cxn ang="0">
                  <a:pos x="371" y="19"/>
                </a:cxn>
                <a:cxn ang="0">
                  <a:pos x="390" y="9"/>
                </a:cxn>
                <a:cxn ang="0">
                  <a:pos x="408" y="0"/>
                </a:cxn>
                <a:cxn ang="0">
                  <a:pos x="388" y="3"/>
                </a:cxn>
                <a:cxn ang="0">
                  <a:pos x="367" y="7"/>
                </a:cxn>
                <a:cxn ang="0">
                  <a:pos x="343" y="9"/>
                </a:cxn>
                <a:cxn ang="0">
                  <a:pos x="317" y="12"/>
                </a:cxn>
                <a:cxn ang="0">
                  <a:pos x="290" y="14"/>
                </a:cxn>
                <a:cxn ang="0">
                  <a:pos x="261" y="17"/>
                </a:cxn>
                <a:cxn ang="0">
                  <a:pos x="231" y="18"/>
                </a:cxn>
                <a:cxn ang="0">
                  <a:pos x="199" y="19"/>
                </a:cxn>
              </a:cxnLst>
              <a:rect l="0" t="0" r="r" b="b"/>
              <a:pathLst>
                <a:path w="408" h="234">
                  <a:moveTo>
                    <a:pt x="199" y="19"/>
                  </a:moveTo>
                  <a:lnTo>
                    <a:pt x="170" y="20"/>
                  </a:lnTo>
                  <a:lnTo>
                    <a:pt x="144" y="20"/>
                  </a:lnTo>
                  <a:lnTo>
                    <a:pt x="119" y="19"/>
                  </a:lnTo>
                  <a:lnTo>
                    <a:pt x="94" y="19"/>
                  </a:lnTo>
                  <a:lnTo>
                    <a:pt x="71" y="18"/>
                  </a:lnTo>
                  <a:lnTo>
                    <a:pt x="48" y="17"/>
                  </a:lnTo>
                  <a:lnTo>
                    <a:pt x="25" y="14"/>
                  </a:lnTo>
                  <a:lnTo>
                    <a:pt x="0" y="13"/>
                  </a:lnTo>
                  <a:lnTo>
                    <a:pt x="74" y="234"/>
                  </a:lnTo>
                  <a:lnTo>
                    <a:pt x="83" y="225"/>
                  </a:lnTo>
                  <a:lnTo>
                    <a:pt x="96" y="213"/>
                  </a:lnTo>
                  <a:lnTo>
                    <a:pt x="114" y="199"/>
                  </a:lnTo>
                  <a:lnTo>
                    <a:pt x="134" y="182"/>
                  </a:lnTo>
                  <a:lnTo>
                    <a:pt x="156" y="165"/>
                  </a:lnTo>
                  <a:lnTo>
                    <a:pt x="180" y="146"/>
                  </a:lnTo>
                  <a:lnTo>
                    <a:pt x="205" y="127"/>
                  </a:lnTo>
                  <a:lnTo>
                    <a:pt x="230" y="109"/>
                  </a:lnTo>
                  <a:lnTo>
                    <a:pt x="255" y="92"/>
                  </a:lnTo>
                  <a:lnTo>
                    <a:pt x="281" y="74"/>
                  </a:lnTo>
                  <a:lnTo>
                    <a:pt x="305" y="59"/>
                  </a:lnTo>
                  <a:lnTo>
                    <a:pt x="328" y="44"/>
                  </a:lnTo>
                  <a:lnTo>
                    <a:pt x="350" y="31"/>
                  </a:lnTo>
                  <a:lnTo>
                    <a:pt x="371" y="19"/>
                  </a:lnTo>
                  <a:lnTo>
                    <a:pt x="390" y="9"/>
                  </a:lnTo>
                  <a:lnTo>
                    <a:pt x="408" y="0"/>
                  </a:lnTo>
                  <a:lnTo>
                    <a:pt x="388" y="3"/>
                  </a:lnTo>
                  <a:lnTo>
                    <a:pt x="367" y="7"/>
                  </a:lnTo>
                  <a:lnTo>
                    <a:pt x="343" y="9"/>
                  </a:lnTo>
                  <a:lnTo>
                    <a:pt x="317" y="12"/>
                  </a:lnTo>
                  <a:lnTo>
                    <a:pt x="290" y="14"/>
                  </a:lnTo>
                  <a:lnTo>
                    <a:pt x="261" y="17"/>
                  </a:lnTo>
                  <a:lnTo>
                    <a:pt x="231" y="18"/>
                  </a:lnTo>
                  <a:lnTo>
                    <a:pt x="199" y="1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4" name="Freeform 34"/>
            <p:cNvSpPr>
              <a:spLocks/>
            </p:cNvSpPr>
            <p:nvPr/>
          </p:nvSpPr>
          <p:spPr bwMode="auto">
            <a:xfrm>
              <a:off x="2167" y="1973"/>
              <a:ext cx="165" cy="260"/>
            </a:xfrm>
            <a:custGeom>
              <a:avLst/>
              <a:gdLst/>
              <a:ahLst/>
              <a:cxnLst>
                <a:cxn ang="0">
                  <a:pos x="147" y="740"/>
                </a:cxn>
                <a:cxn ang="0">
                  <a:pos x="162" y="696"/>
                </a:cxn>
                <a:cxn ang="0">
                  <a:pos x="176" y="652"/>
                </a:cxn>
                <a:cxn ang="0">
                  <a:pos x="192" y="609"/>
                </a:cxn>
                <a:cxn ang="0">
                  <a:pos x="208" y="566"/>
                </a:cxn>
                <a:cxn ang="0">
                  <a:pos x="226" y="524"/>
                </a:cxn>
                <a:cxn ang="0">
                  <a:pos x="243" y="482"/>
                </a:cxn>
                <a:cxn ang="0">
                  <a:pos x="262" y="441"/>
                </a:cxn>
                <a:cxn ang="0">
                  <a:pos x="282" y="399"/>
                </a:cxn>
                <a:cxn ang="0">
                  <a:pos x="303" y="359"/>
                </a:cxn>
                <a:cxn ang="0">
                  <a:pos x="324" y="319"/>
                </a:cxn>
                <a:cxn ang="0">
                  <a:pos x="346" y="279"/>
                </a:cxn>
                <a:cxn ang="0">
                  <a:pos x="369" y="240"/>
                </a:cxn>
                <a:cxn ang="0">
                  <a:pos x="392" y="202"/>
                </a:cxn>
                <a:cxn ang="0">
                  <a:pos x="417" y="163"/>
                </a:cxn>
                <a:cxn ang="0">
                  <a:pos x="442" y="125"/>
                </a:cxn>
                <a:cxn ang="0">
                  <a:pos x="468" y="89"/>
                </a:cxn>
                <a:cxn ang="0">
                  <a:pos x="343" y="0"/>
                </a:cxn>
                <a:cxn ang="0">
                  <a:pos x="315" y="39"/>
                </a:cxn>
                <a:cxn ang="0">
                  <a:pos x="289" y="80"/>
                </a:cxn>
                <a:cxn ang="0">
                  <a:pos x="262" y="121"/>
                </a:cxn>
                <a:cxn ang="0">
                  <a:pos x="238" y="162"/>
                </a:cxn>
                <a:cxn ang="0">
                  <a:pos x="214" y="204"/>
                </a:cxn>
                <a:cxn ang="0">
                  <a:pos x="189" y="246"/>
                </a:cxn>
                <a:cxn ang="0">
                  <a:pos x="167" y="289"/>
                </a:cxn>
                <a:cxn ang="0">
                  <a:pos x="145" y="332"/>
                </a:cxn>
                <a:cxn ang="0">
                  <a:pos x="124" y="376"/>
                </a:cxn>
                <a:cxn ang="0">
                  <a:pos x="104" y="420"/>
                </a:cxn>
                <a:cxn ang="0">
                  <a:pos x="84" y="464"/>
                </a:cxn>
                <a:cxn ang="0">
                  <a:pos x="66" y="510"/>
                </a:cxn>
                <a:cxn ang="0">
                  <a:pos x="48" y="556"/>
                </a:cxn>
                <a:cxn ang="0">
                  <a:pos x="31" y="602"/>
                </a:cxn>
                <a:cxn ang="0">
                  <a:pos x="16" y="648"/>
                </a:cxn>
                <a:cxn ang="0">
                  <a:pos x="0" y="695"/>
                </a:cxn>
                <a:cxn ang="0">
                  <a:pos x="147" y="740"/>
                </a:cxn>
              </a:cxnLst>
              <a:rect l="0" t="0" r="r" b="b"/>
              <a:pathLst>
                <a:path w="468" h="740">
                  <a:moveTo>
                    <a:pt x="147" y="740"/>
                  </a:moveTo>
                  <a:lnTo>
                    <a:pt x="162" y="696"/>
                  </a:lnTo>
                  <a:lnTo>
                    <a:pt x="176" y="652"/>
                  </a:lnTo>
                  <a:lnTo>
                    <a:pt x="192" y="609"/>
                  </a:lnTo>
                  <a:lnTo>
                    <a:pt x="208" y="566"/>
                  </a:lnTo>
                  <a:lnTo>
                    <a:pt x="226" y="524"/>
                  </a:lnTo>
                  <a:lnTo>
                    <a:pt x="243" y="482"/>
                  </a:lnTo>
                  <a:lnTo>
                    <a:pt x="262" y="441"/>
                  </a:lnTo>
                  <a:lnTo>
                    <a:pt x="282" y="399"/>
                  </a:lnTo>
                  <a:lnTo>
                    <a:pt x="303" y="359"/>
                  </a:lnTo>
                  <a:lnTo>
                    <a:pt x="324" y="319"/>
                  </a:lnTo>
                  <a:lnTo>
                    <a:pt x="346" y="279"/>
                  </a:lnTo>
                  <a:lnTo>
                    <a:pt x="369" y="240"/>
                  </a:lnTo>
                  <a:lnTo>
                    <a:pt x="392" y="202"/>
                  </a:lnTo>
                  <a:lnTo>
                    <a:pt x="417" y="163"/>
                  </a:lnTo>
                  <a:lnTo>
                    <a:pt x="442" y="125"/>
                  </a:lnTo>
                  <a:lnTo>
                    <a:pt x="468" y="89"/>
                  </a:lnTo>
                  <a:lnTo>
                    <a:pt x="343" y="0"/>
                  </a:lnTo>
                  <a:lnTo>
                    <a:pt x="315" y="39"/>
                  </a:lnTo>
                  <a:lnTo>
                    <a:pt x="289" y="80"/>
                  </a:lnTo>
                  <a:lnTo>
                    <a:pt x="262" y="121"/>
                  </a:lnTo>
                  <a:lnTo>
                    <a:pt x="238" y="162"/>
                  </a:lnTo>
                  <a:lnTo>
                    <a:pt x="214" y="204"/>
                  </a:lnTo>
                  <a:lnTo>
                    <a:pt x="189" y="246"/>
                  </a:lnTo>
                  <a:lnTo>
                    <a:pt x="167" y="289"/>
                  </a:lnTo>
                  <a:lnTo>
                    <a:pt x="145" y="332"/>
                  </a:lnTo>
                  <a:lnTo>
                    <a:pt x="124" y="376"/>
                  </a:lnTo>
                  <a:lnTo>
                    <a:pt x="104" y="420"/>
                  </a:lnTo>
                  <a:lnTo>
                    <a:pt x="84" y="464"/>
                  </a:lnTo>
                  <a:lnTo>
                    <a:pt x="66" y="510"/>
                  </a:lnTo>
                  <a:lnTo>
                    <a:pt x="48" y="556"/>
                  </a:lnTo>
                  <a:lnTo>
                    <a:pt x="31" y="602"/>
                  </a:lnTo>
                  <a:lnTo>
                    <a:pt x="16" y="648"/>
                  </a:lnTo>
                  <a:lnTo>
                    <a:pt x="0" y="695"/>
                  </a:lnTo>
                  <a:lnTo>
                    <a:pt x="147" y="74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5" name="Freeform 35"/>
            <p:cNvSpPr>
              <a:spLocks/>
            </p:cNvSpPr>
            <p:nvPr/>
          </p:nvSpPr>
          <p:spPr bwMode="auto">
            <a:xfrm>
              <a:off x="2261" y="1898"/>
              <a:ext cx="113" cy="136"/>
            </a:xfrm>
            <a:custGeom>
              <a:avLst/>
              <a:gdLst/>
              <a:ahLst/>
              <a:cxnLst>
                <a:cxn ang="0">
                  <a:pos x="165" y="138"/>
                </a:cxn>
                <a:cxn ang="0">
                  <a:pos x="142" y="155"/>
                </a:cxn>
                <a:cxn ang="0">
                  <a:pos x="120" y="171"/>
                </a:cxn>
                <a:cxn ang="0">
                  <a:pos x="100" y="186"/>
                </a:cxn>
                <a:cxn ang="0">
                  <a:pos x="80" y="200"/>
                </a:cxn>
                <a:cxn ang="0">
                  <a:pos x="60" y="213"/>
                </a:cxn>
                <a:cxn ang="0">
                  <a:pos x="40" y="225"/>
                </a:cxn>
                <a:cxn ang="0">
                  <a:pos x="20" y="238"/>
                </a:cxn>
                <a:cxn ang="0">
                  <a:pos x="0" y="250"/>
                </a:cxn>
                <a:cxn ang="0">
                  <a:pos x="190" y="385"/>
                </a:cxn>
                <a:cxn ang="0">
                  <a:pos x="193" y="373"/>
                </a:cxn>
                <a:cxn ang="0">
                  <a:pos x="196" y="355"/>
                </a:cxn>
                <a:cxn ang="0">
                  <a:pos x="201" y="334"/>
                </a:cxn>
                <a:cxn ang="0">
                  <a:pos x="208" y="309"/>
                </a:cxn>
                <a:cxn ang="0">
                  <a:pos x="216" y="280"/>
                </a:cxn>
                <a:cxn ang="0">
                  <a:pos x="224" y="251"/>
                </a:cxn>
                <a:cxn ang="0">
                  <a:pos x="232" y="222"/>
                </a:cxn>
                <a:cxn ang="0">
                  <a:pos x="242" y="193"/>
                </a:cxn>
                <a:cxn ang="0">
                  <a:pos x="252" y="163"/>
                </a:cxn>
                <a:cxn ang="0">
                  <a:pos x="262" y="134"/>
                </a:cxn>
                <a:cxn ang="0">
                  <a:pos x="273" y="108"/>
                </a:cxn>
                <a:cxn ang="0">
                  <a:pos x="283" y="81"/>
                </a:cxn>
                <a:cxn ang="0">
                  <a:pos x="293" y="58"/>
                </a:cxn>
                <a:cxn ang="0">
                  <a:pos x="303" y="36"/>
                </a:cxn>
                <a:cxn ang="0">
                  <a:pos x="312" y="16"/>
                </a:cxn>
                <a:cxn ang="0">
                  <a:pos x="321" y="0"/>
                </a:cxn>
                <a:cxn ang="0">
                  <a:pos x="307" y="13"/>
                </a:cxn>
                <a:cxn ang="0">
                  <a:pos x="292" y="28"/>
                </a:cxn>
                <a:cxn ang="0">
                  <a:pos x="274" y="45"/>
                </a:cxn>
                <a:cxn ang="0">
                  <a:pos x="256" y="63"/>
                </a:cxn>
                <a:cxn ang="0">
                  <a:pos x="235" y="80"/>
                </a:cxn>
                <a:cxn ang="0">
                  <a:pos x="213" y="99"/>
                </a:cxn>
                <a:cxn ang="0">
                  <a:pos x="189" y="119"/>
                </a:cxn>
                <a:cxn ang="0">
                  <a:pos x="165" y="138"/>
                </a:cxn>
              </a:cxnLst>
              <a:rect l="0" t="0" r="r" b="b"/>
              <a:pathLst>
                <a:path w="321" h="385">
                  <a:moveTo>
                    <a:pt x="165" y="138"/>
                  </a:moveTo>
                  <a:lnTo>
                    <a:pt x="142" y="155"/>
                  </a:lnTo>
                  <a:lnTo>
                    <a:pt x="120" y="171"/>
                  </a:lnTo>
                  <a:lnTo>
                    <a:pt x="100" y="186"/>
                  </a:lnTo>
                  <a:lnTo>
                    <a:pt x="80" y="200"/>
                  </a:lnTo>
                  <a:lnTo>
                    <a:pt x="60" y="213"/>
                  </a:lnTo>
                  <a:lnTo>
                    <a:pt x="40" y="225"/>
                  </a:lnTo>
                  <a:lnTo>
                    <a:pt x="20" y="238"/>
                  </a:lnTo>
                  <a:lnTo>
                    <a:pt x="0" y="250"/>
                  </a:lnTo>
                  <a:lnTo>
                    <a:pt x="190" y="385"/>
                  </a:lnTo>
                  <a:lnTo>
                    <a:pt x="193" y="373"/>
                  </a:lnTo>
                  <a:lnTo>
                    <a:pt x="196" y="355"/>
                  </a:lnTo>
                  <a:lnTo>
                    <a:pt x="201" y="334"/>
                  </a:lnTo>
                  <a:lnTo>
                    <a:pt x="208" y="309"/>
                  </a:lnTo>
                  <a:lnTo>
                    <a:pt x="216" y="280"/>
                  </a:lnTo>
                  <a:lnTo>
                    <a:pt x="224" y="251"/>
                  </a:lnTo>
                  <a:lnTo>
                    <a:pt x="232" y="222"/>
                  </a:lnTo>
                  <a:lnTo>
                    <a:pt x="242" y="193"/>
                  </a:lnTo>
                  <a:lnTo>
                    <a:pt x="252" y="163"/>
                  </a:lnTo>
                  <a:lnTo>
                    <a:pt x="262" y="134"/>
                  </a:lnTo>
                  <a:lnTo>
                    <a:pt x="273" y="108"/>
                  </a:lnTo>
                  <a:lnTo>
                    <a:pt x="283" y="81"/>
                  </a:lnTo>
                  <a:lnTo>
                    <a:pt x="293" y="58"/>
                  </a:lnTo>
                  <a:lnTo>
                    <a:pt x="303" y="36"/>
                  </a:lnTo>
                  <a:lnTo>
                    <a:pt x="312" y="16"/>
                  </a:lnTo>
                  <a:lnTo>
                    <a:pt x="321" y="0"/>
                  </a:lnTo>
                  <a:lnTo>
                    <a:pt x="307" y="13"/>
                  </a:lnTo>
                  <a:lnTo>
                    <a:pt x="292" y="28"/>
                  </a:lnTo>
                  <a:lnTo>
                    <a:pt x="274" y="45"/>
                  </a:lnTo>
                  <a:lnTo>
                    <a:pt x="256" y="63"/>
                  </a:lnTo>
                  <a:lnTo>
                    <a:pt x="235" y="80"/>
                  </a:lnTo>
                  <a:lnTo>
                    <a:pt x="213" y="99"/>
                  </a:lnTo>
                  <a:lnTo>
                    <a:pt x="189" y="119"/>
                  </a:lnTo>
                  <a:lnTo>
                    <a:pt x="165" y="13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6" name="Freeform 36"/>
            <p:cNvSpPr>
              <a:spLocks/>
            </p:cNvSpPr>
            <p:nvPr/>
          </p:nvSpPr>
          <p:spPr bwMode="auto">
            <a:xfrm>
              <a:off x="2149" y="2638"/>
              <a:ext cx="103" cy="181"/>
            </a:xfrm>
            <a:custGeom>
              <a:avLst/>
              <a:gdLst/>
              <a:ahLst/>
              <a:cxnLst>
                <a:cxn ang="0">
                  <a:pos x="295" y="450"/>
                </a:cxn>
                <a:cxn ang="0">
                  <a:pos x="272" y="396"/>
                </a:cxn>
                <a:cxn ang="0">
                  <a:pos x="251" y="342"/>
                </a:cxn>
                <a:cxn ang="0">
                  <a:pos x="230" y="286"/>
                </a:cxn>
                <a:cxn ang="0">
                  <a:pos x="211" y="230"/>
                </a:cxn>
                <a:cxn ang="0">
                  <a:pos x="194" y="173"/>
                </a:cxn>
                <a:cxn ang="0">
                  <a:pos x="178" y="116"/>
                </a:cxn>
                <a:cxn ang="0">
                  <a:pos x="164" y="59"/>
                </a:cxn>
                <a:cxn ang="0">
                  <a:pos x="150" y="0"/>
                </a:cxn>
                <a:cxn ang="0">
                  <a:pos x="0" y="31"/>
                </a:cxn>
                <a:cxn ang="0">
                  <a:pos x="14" y="94"/>
                </a:cxn>
                <a:cxn ang="0">
                  <a:pos x="30" y="156"/>
                </a:cxn>
                <a:cxn ang="0">
                  <a:pos x="47" y="216"/>
                </a:cxn>
                <a:cxn ang="0">
                  <a:pos x="65" y="277"/>
                </a:cxn>
                <a:cxn ang="0">
                  <a:pos x="85" y="337"/>
                </a:cxn>
                <a:cxn ang="0">
                  <a:pos x="107" y="396"/>
                </a:cxn>
                <a:cxn ang="0">
                  <a:pos x="131" y="455"/>
                </a:cxn>
                <a:cxn ang="0">
                  <a:pos x="155" y="512"/>
                </a:cxn>
                <a:cxn ang="0">
                  <a:pos x="295" y="450"/>
                </a:cxn>
              </a:cxnLst>
              <a:rect l="0" t="0" r="r" b="b"/>
              <a:pathLst>
                <a:path w="295" h="512">
                  <a:moveTo>
                    <a:pt x="295" y="450"/>
                  </a:moveTo>
                  <a:lnTo>
                    <a:pt x="272" y="396"/>
                  </a:lnTo>
                  <a:lnTo>
                    <a:pt x="251" y="342"/>
                  </a:lnTo>
                  <a:lnTo>
                    <a:pt x="230" y="286"/>
                  </a:lnTo>
                  <a:lnTo>
                    <a:pt x="211" y="230"/>
                  </a:lnTo>
                  <a:lnTo>
                    <a:pt x="194" y="173"/>
                  </a:lnTo>
                  <a:lnTo>
                    <a:pt x="178" y="116"/>
                  </a:lnTo>
                  <a:lnTo>
                    <a:pt x="164" y="59"/>
                  </a:lnTo>
                  <a:lnTo>
                    <a:pt x="150" y="0"/>
                  </a:lnTo>
                  <a:lnTo>
                    <a:pt x="0" y="31"/>
                  </a:lnTo>
                  <a:lnTo>
                    <a:pt x="14" y="94"/>
                  </a:lnTo>
                  <a:lnTo>
                    <a:pt x="30" y="156"/>
                  </a:lnTo>
                  <a:lnTo>
                    <a:pt x="47" y="216"/>
                  </a:lnTo>
                  <a:lnTo>
                    <a:pt x="65" y="277"/>
                  </a:lnTo>
                  <a:lnTo>
                    <a:pt x="85" y="337"/>
                  </a:lnTo>
                  <a:lnTo>
                    <a:pt x="107" y="396"/>
                  </a:lnTo>
                  <a:lnTo>
                    <a:pt x="131" y="455"/>
                  </a:lnTo>
                  <a:lnTo>
                    <a:pt x="155" y="512"/>
                  </a:lnTo>
                  <a:lnTo>
                    <a:pt x="295" y="45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7" name="Freeform 37"/>
            <p:cNvSpPr>
              <a:spLocks/>
            </p:cNvSpPr>
            <p:nvPr/>
          </p:nvSpPr>
          <p:spPr bwMode="auto">
            <a:xfrm>
              <a:off x="2141" y="2537"/>
              <a:ext cx="80" cy="143"/>
            </a:xfrm>
            <a:custGeom>
              <a:avLst/>
              <a:gdLst/>
              <a:ahLst/>
              <a:cxnLst>
                <a:cxn ang="0">
                  <a:pos x="30" y="208"/>
                </a:cxn>
                <a:cxn ang="0">
                  <a:pos x="27" y="237"/>
                </a:cxn>
                <a:cxn ang="0">
                  <a:pos x="23" y="264"/>
                </a:cxn>
                <a:cxn ang="0">
                  <a:pos x="20" y="289"/>
                </a:cxn>
                <a:cxn ang="0">
                  <a:pos x="17" y="312"/>
                </a:cxn>
                <a:cxn ang="0">
                  <a:pos x="13" y="335"/>
                </a:cxn>
                <a:cxn ang="0">
                  <a:pos x="9" y="358"/>
                </a:cxn>
                <a:cxn ang="0">
                  <a:pos x="4" y="382"/>
                </a:cxn>
                <a:cxn ang="0">
                  <a:pos x="0" y="406"/>
                </a:cxn>
                <a:cxn ang="0">
                  <a:pos x="229" y="357"/>
                </a:cxn>
                <a:cxn ang="0">
                  <a:pos x="221" y="347"/>
                </a:cxn>
                <a:cxn ang="0">
                  <a:pos x="211" y="333"/>
                </a:cxn>
                <a:cxn ang="0">
                  <a:pos x="199" y="314"/>
                </a:cxn>
                <a:cxn ang="0">
                  <a:pos x="184" y="292"/>
                </a:cxn>
                <a:cxn ang="0">
                  <a:pos x="169" y="268"/>
                </a:cxn>
                <a:cxn ang="0">
                  <a:pos x="152" y="243"/>
                </a:cxn>
                <a:cxn ang="0">
                  <a:pos x="137" y="215"/>
                </a:cxn>
                <a:cxn ang="0">
                  <a:pos x="123" y="188"/>
                </a:cxn>
                <a:cxn ang="0">
                  <a:pos x="107" y="161"/>
                </a:cxn>
                <a:cxn ang="0">
                  <a:pos x="94" y="134"/>
                </a:cxn>
                <a:cxn ang="0">
                  <a:pos x="81" y="108"/>
                </a:cxn>
                <a:cxn ang="0">
                  <a:pos x="69" y="84"/>
                </a:cxn>
                <a:cxn ang="0">
                  <a:pos x="59" y="60"/>
                </a:cxn>
                <a:cxn ang="0">
                  <a:pos x="49" y="38"/>
                </a:cxn>
                <a:cxn ang="0">
                  <a:pos x="41" y="17"/>
                </a:cxn>
                <a:cxn ang="0">
                  <a:pos x="34" y="0"/>
                </a:cxn>
                <a:cxn ang="0">
                  <a:pos x="35" y="18"/>
                </a:cxn>
                <a:cxn ang="0">
                  <a:pos x="37" y="40"/>
                </a:cxn>
                <a:cxn ang="0">
                  <a:pos x="37" y="65"/>
                </a:cxn>
                <a:cxn ang="0">
                  <a:pos x="37" y="90"/>
                </a:cxn>
                <a:cxn ang="0">
                  <a:pos x="35" y="118"/>
                </a:cxn>
                <a:cxn ang="0">
                  <a:pos x="34" y="146"/>
                </a:cxn>
                <a:cxn ang="0">
                  <a:pos x="32" y="177"/>
                </a:cxn>
                <a:cxn ang="0">
                  <a:pos x="30" y="208"/>
                </a:cxn>
              </a:cxnLst>
              <a:rect l="0" t="0" r="r" b="b"/>
              <a:pathLst>
                <a:path w="229" h="406">
                  <a:moveTo>
                    <a:pt x="30" y="208"/>
                  </a:moveTo>
                  <a:lnTo>
                    <a:pt x="27" y="237"/>
                  </a:lnTo>
                  <a:lnTo>
                    <a:pt x="23" y="264"/>
                  </a:lnTo>
                  <a:lnTo>
                    <a:pt x="20" y="289"/>
                  </a:lnTo>
                  <a:lnTo>
                    <a:pt x="17" y="312"/>
                  </a:lnTo>
                  <a:lnTo>
                    <a:pt x="13" y="335"/>
                  </a:lnTo>
                  <a:lnTo>
                    <a:pt x="9" y="358"/>
                  </a:lnTo>
                  <a:lnTo>
                    <a:pt x="4" y="382"/>
                  </a:lnTo>
                  <a:lnTo>
                    <a:pt x="0" y="406"/>
                  </a:lnTo>
                  <a:lnTo>
                    <a:pt x="229" y="357"/>
                  </a:lnTo>
                  <a:lnTo>
                    <a:pt x="221" y="347"/>
                  </a:lnTo>
                  <a:lnTo>
                    <a:pt x="211" y="333"/>
                  </a:lnTo>
                  <a:lnTo>
                    <a:pt x="199" y="314"/>
                  </a:lnTo>
                  <a:lnTo>
                    <a:pt x="184" y="292"/>
                  </a:lnTo>
                  <a:lnTo>
                    <a:pt x="169" y="268"/>
                  </a:lnTo>
                  <a:lnTo>
                    <a:pt x="152" y="243"/>
                  </a:lnTo>
                  <a:lnTo>
                    <a:pt x="137" y="215"/>
                  </a:lnTo>
                  <a:lnTo>
                    <a:pt x="123" y="188"/>
                  </a:lnTo>
                  <a:lnTo>
                    <a:pt x="107" y="161"/>
                  </a:lnTo>
                  <a:lnTo>
                    <a:pt x="94" y="134"/>
                  </a:lnTo>
                  <a:lnTo>
                    <a:pt x="81" y="108"/>
                  </a:lnTo>
                  <a:lnTo>
                    <a:pt x="69" y="84"/>
                  </a:lnTo>
                  <a:lnTo>
                    <a:pt x="59" y="60"/>
                  </a:lnTo>
                  <a:lnTo>
                    <a:pt x="49" y="38"/>
                  </a:lnTo>
                  <a:lnTo>
                    <a:pt x="41" y="17"/>
                  </a:lnTo>
                  <a:lnTo>
                    <a:pt x="34" y="0"/>
                  </a:lnTo>
                  <a:lnTo>
                    <a:pt x="35" y="18"/>
                  </a:lnTo>
                  <a:lnTo>
                    <a:pt x="37" y="40"/>
                  </a:lnTo>
                  <a:lnTo>
                    <a:pt x="37" y="65"/>
                  </a:lnTo>
                  <a:lnTo>
                    <a:pt x="37" y="90"/>
                  </a:lnTo>
                  <a:lnTo>
                    <a:pt x="35" y="118"/>
                  </a:lnTo>
                  <a:lnTo>
                    <a:pt x="34" y="146"/>
                  </a:lnTo>
                  <a:lnTo>
                    <a:pt x="32" y="177"/>
                  </a:lnTo>
                  <a:lnTo>
                    <a:pt x="30" y="20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678" name="Rectangle 38"/>
            <p:cNvSpPr>
              <a:spLocks noChangeArrowheads="1"/>
            </p:cNvSpPr>
            <p:nvPr/>
          </p:nvSpPr>
          <p:spPr bwMode="auto">
            <a:xfrm>
              <a:off x="1536" y="1038"/>
              <a:ext cx="107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Other suppliers (if any) </a:t>
              </a:r>
            </a:p>
          </p:txBody>
        </p:sp>
        <p:sp>
          <p:nvSpPr>
            <p:cNvPr id="624679" name="Rectangle 39"/>
            <p:cNvSpPr>
              <a:spLocks noChangeArrowheads="1"/>
            </p:cNvSpPr>
            <p:nvPr/>
          </p:nvSpPr>
          <p:spPr bwMode="auto">
            <a:xfrm>
              <a:off x="1556" y="1135"/>
              <a:ext cx="95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seen as equally poor</a:t>
              </a:r>
            </a:p>
          </p:txBody>
        </p:sp>
        <p:sp>
          <p:nvSpPr>
            <p:cNvPr id="624680" name="Rectangle 40"/>
            <p:cNvSpPr>
              <a:spLocks noChangeArrowheads="1"/>
            </p:cNvSpPr>
            <p:nvPr/>
          </p:nvSpPr>
          <p:spPr bwMode="auto">
            <a:xfrm>
              <a:off x="3425" y="843"/>
              <a:ext cx="78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Customers trade </a:t>
              </a:r>
            </a:p>
          </p:txBody>
        </p:sp>
        <p:sp>
          <p:nvSpPr>
            <p:cNvPr id="624681" name="Rectangle 41"/>
            <p:cNvSpPr>
              <a:spLocks noChangeArrowheads="1"/>
            </p:cNvSpPr>
            <p:nvPr/>
          </p:nvSpPr>
          <p:spPr bwMode="auto">
            <a:xfrm>
              <a:off x="3517" y="938"/>
              <a:ext cx="62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horror stories</a:t>
              </a:r>
            </a:p>
          </p:txBody>
        </p:sp>
        <p:sp>
          <p:nvSpPr>
            <p:cNvPr id="624682" name="Rectangle 42"/>
            <p:cNvSpPr>
              <a:spLocks noChangeArrowheads="1"/>
            </p:cNvSpPr>
            <p:nvPr/>
          </p:nvSpPr>
          <p:spPr bwMode="auto">
            <a:xfrm>
              <a:off x="4346" y="2662"/>
              <a:ext cx="98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Service not focused </a:t>
              </a:r>
            </a:p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on customers’ needs </a:t>
              </a:r>
            </a:p>
          </p:txBody>
        </p:sp>
        <p:sp>
          <p:nvSpPr>
            <p:cNvPr id="624683" name="Rectangle 43"/>
            <p:cNvSpPr>
              <a:spLocks noChangeArrowheads="1"/>
            </p:cNvSpPr>
            <p:nvPr/>
          </p:nvSpPr>
          <p:spPr bwMode="auto">
            <a:xfrm>
              <a:off x="1241" y="3395"/>
              <a:ext cx="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>
                  <a:solidFill>
                    <a:schemeClr val="tx2"/>
                  </a:solidFill>
                  <a:latin typeface="AvantGarde Bk BT" pitchFamily="34" charset="0"/>
                </a:rPr>
                <a:t> </a:t>
              </a:r>
              <a:endParaRPr lang="en-US" sz="1200">
                <a:solidFill>
                  <a:schemeClr val="tx2"/>
                </a:solidFill>
              </a:endParaRPr>
            </a:p>
          </p:txBody>
        </p:sp>
        <p:sp>
          <p:nvSpPr>
            <p:cNvPr id="624684" name="Rectangle 44"/>
            <p:cNvSpPr>
              <a:spLocks noChangeArrowheads="1"/>
            </p:cNvSpPr>
            <p:nvPr/>
          </p:nvSpPr>
          <p:spPr bwMode="auto">
            <a:xfrm>
              <a:off x="2727" y="1350"/>
              <a:ext cx="84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Employees spend</a:t>
              </a:r>
              <a:r>
                <a:rPr lang="en-US" sz="1200" b="1">
                  <a:solidFill>
                    <a:srgbClr val="7F2F66"/>
                  </a:solidFill>
                </a:rPr>
                <a:t> </a:t>
              </a:r>
            </a:p>
          </p:txBody>
        </p:sp>
        <p:sp>
          <p:nvSpPr>
            <p:cNvPr id="624685" name="Rectangle 45"/>
            <p:cNvSpPr>
              <a:spLocks noChangeArrowheads="1"/>
            </p:cNvSpPr>
            <p:nvPr/>
          </p:nvSpPr>
          <p:spPr bwMode="auto">
            <a:xfrm>
              <a:off x="2877" y="1446"/>
              <a:ext cx="56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working life</a:t>
              </a:r>
              <a:r>
                <a:rPr lang="en-US" sz="1200" b="1">
                  <a:solidFill>
                    <a:srgbClr val="7F2F66"/>
                  </a:solidFill>
                </a:rPr>
                <a:t> </a:t>
              </a:r>
            </a:p>
          </p:txBody>
        </p:sp>
        <p:sp>
          <p:nvSpPr>
            <p:cNvPr id="624686" name="Rectangle 46"/>
            <p:cNvSpPr>
              <a:spLocks noChangeArrowheads="1"/>
            </p:cNvSpPr>
            <p:nvPr/>
          </p:nvSpPr>
          <p:spPr bwMode="auto">
            <a:xfrm>
              <a:off x="2767" y="1541"/>
              <a:ext cx="7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in environment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87" name="Rectangle 47"/>
            <p:cNvSpPr>
              <a:spLocks noChangeArrowheads="1"/>
            </p:cNvSpPr>
            <p:nvPr/>
          </p:nvSpPr>
          <p:spPr bwMode="auto">
            <a:xfrm>
              <a:off x="2828" y="1638"/>
              <a:ext cx="60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of mediocrity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88" name="Rectangle 48"/>
            <p:cNvSpPr>
              <a:spLocks noChangeArrowheads="1"/>
            </p:cNvSpPr>
            <p:nvPr/>
          </p:nvSpPr>
          <p:spPr bwMode="auto">
            <a:xfrm>
              <a:off x="3053" y="1898"/>
              <a:ext cx="69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Narrow design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89" name="Rectangle 49"/>
            <p:cNvSpPr>
              <a:spLocks noChangeArrowheads="1"/>
            </p:cNvSpPr>
            <p:nvPr/>
          </p:nvSpPr>
          <p:spPr bwMode="auto">
            <a:xfrm>
              <a:off x="3214" y="1993"/>
              <a:ext cx="31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of jobs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0" name="Rectangle 50"/>
            <p:cNvSpPr>
              <a:spLocks noChangeArrowheads="1"/>
            </p:cNvSpPr>
            <p:nvPr/>
          </p:nvSpPr>
          <p:spPr bwMode="auto">
            <a:xfrm>
              <a:off x="3879" y="2349"/>
              <a:ext cx="541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Success =  </a:t>
              </a:r>
              <a:endParaRPr lang="en-US" sz="1200" b="1">
                <a:solidFill>
                  <a:srgbClr val="7F2F66"/>
                </a:solidFill>
              </a:endParaRPr>
            </a:p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not making </a:t>
              </a:r>
            </a:p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mistakes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1" name="Rectangle 51"/>
            <p:cNvSpPr>
              <a:spLocks noChangeArrowheads="1"/>
            </p:cNvSpPr>
            <p:nvPr/>
          </p:nvSpPr>
          <p:spPr bwMode="auto">
            <a:xfrm>
              <a:off x="1732" y="2222"/>
              <a:ext cx="88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Complaints met by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2" name="Rectangle 52"/>
            <p:cNvSpPr>
              <a:spLocks noChangeArrowheads="1"/>
            </p:cNvSpPr>
            <p:nvPr/>
          </p:nvSpPr>
          <p:spPr bwMode="auto">
            <a:xfrm>
              <a:off x="1833" y="2317"/>
              <a:ext cx="6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indifference or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3" name="Rectangle 53"/>
            <p:cNvSpPr>
              <a:spLocks noChangeArrowheads="1"/>
            </p:cNvSpPr>
            <p:nvPr/>
          </p:nvSpPr>
          <p:spPr bwMode="auto">
            <a:xfrm>
              <a:off x="1994" y="2414"/>
              <a:ext cx="37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hostility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4" name="Rectangle 54"/>
            <p:cNvSpPr>
              <a:spLocks noChangeArrowheads="1"/>
            </p:cNvSpPr>
            <p:nvPr/>
          </p:nvSpPr>
          <p:spPr bwMode="auto">
            <a:xfrm>
              <a:off x="1934" y="1598"/>
              <a:ext cx="4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Employee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5" name="Rectangle 55"/>
            <p:cNvSpPr>
              <a:spLocks noChangeArrowheads="1"/>
            </p:cNvSpPr>
            <p:nvPr/>
          </p:nvSpPr>
          <p:spPr bwMode="auto">
            <a:xfrm>
              <a:off x="1854" y="1694"/>
              <a:ext cx="69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dissatisfaction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6" name="Rectangle 56"/>
            <p:cNvSpPr>
              <a:spLocks noChangeArrowheads="1"/>
            </p:cNvSpPr>
            <p:nvPr/>
          </p:nvSpPr>
          <p:spPr bwMode="auto">
            <a:xfrm>
              <a:off x="1683" y="1789"/>
              <a:ext cx="961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(but can’t easily quit)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7" name="Rectangle 57"/>
            <p:cNvSpPr>
              <a:spLocks noChangeArrowheads="1"/>
            </p:cNvSpPr>
            <p:nvPr/>
          </p:nvSpPr>
          <p:spPr bwMode="auto">
            <a:xfrm>
              <a:off x="3873" y="1754"/>
              <a:ext cx="45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Emphasis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8" name="Rectangle 58"/>
            <p:cNvSpPr>
              <a:spLocks noChangeArrowheads="1"/>
            </p:cNvSpPr>
            <p:nvPr/>
          </p:nvSpPr>
          <p:spPr bwMode="auto">
            <a:xfrm>
              <a:off x="3913" y="1850"/>
              <a:ext cx="37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232569"/>
                  </a:solidFill>
                </a:rPr>
                <a:t>on rules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699" name="Rectangle 59"/>
            <p:cNvSpPr>
              <a:spLocks noChangeArrowheads="1"/>
            </p:cNvSpPr>
            <p:nvPr/>
          </p:nvSpPr>
          <p:spPr bwMode="auto">
            <a:xfrm>
              <a:off x="3852" y="1946"/>
              <a:ext cx="55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vs. pleasing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00" name="Rectangle 60"/>
            <p:cNvSpPr>
              <a:spLocks noChangeArrowheads="1"/>
            </p:cNvSpPr>
            <p:nvPr/>
          </p:nvSpPr>
          <p:spPr bwMode="auto">
            <a:xfrm>
              <a:off x="3924" y="2042"/>
              <a:ext cx="48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customers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14" name="Rectangle 74"/>
            <p:cNvSpPr>
              <a:spLocks noChangeArrowheads="1"/>
            </p:cNvSpPr>
            <p:nvPr/>
          </p:nvSpPr>
          <p:spPr bwMode="auto">
            <a:xfrm rot="19200000">
              <a:off x="3551" y="2800"/>
              <a:ext cx="2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>
                  <a:solidFill>
                    <a:schemeClr val="tx2"/>
                  </a:solidFill>
                  <a:latin typeface="AvantGarde Bk BT" pitchFamily="34" charset="0"/>
                </a:rPr>
                <a:t> </a:t>
              </a:r>
              <a:endParaRPr lang="en-US" sz="1200">
                <a:solidFill>
                  <a:schemeClr val="tx2"/>
                </a:solidFill>
              </a:endParaRPr>
            </a:p>
          </p:txBody>
        </p:sp>
        <p:sp>
          <p:nvSpPr>
            <p:cNvPr id="624723" name="Rectangle 83"/>
            <p:cNvSpPr>
              <a:spLocks noChangeArrowheads="1"/>
            </p:cNvSpPr>
            <p:nvPr/>
          </p:nvSpPr>
          <p:spPr bwMode="auto">
            <a:xfrm rot="18480000">
              <a:off x="4053" y="3484"/>
              <a:ext cx="2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>
                  <a:solidFill>
                    <a:schemeClr val="tx2"/>
                  </a:solidFill>
                  <a:latin typeface="AvantGarde Bk BT" pitchFamily="34" charset="0"/>
                </a:rPr>
                <a:t> </a:t>
              </a:r>
              <a:endParaRPr lang="en-US" sz="1200">
                <a:solidFill>
                  <a:schemeClr val="tx2"/>
                </a:solidFill>
              </a:endParaRPr>
            </a:p>
          </p:txBody>
        </p:sp>
        <p:sp>
          <p:nvSpPr>
            <p:cNvPr id="624730" name="Freeform 90"/>
            <p:cNvSpPr>
              <a:spLocks/>
            </p:cNvSpPr>
            <p:nvPr/>
          </p:nvSpPr>
          <p:spPr bwMode="auto">
            <a:xfrm>
              <a:off x="1383" y="1323"/>
              <a:ext cx="458" cy="789"/>
            </a:xfrm>
            <a:custGeom>
              <a:avLst/>
              <a:gdLst/>
              <a:ahLst/>
              <a:cxnLst>
                <a:cxn ang="0">
                  <a:pos x="168" y="2162"/>
                </a:cxn>
                <a:cxn ang="0">
                  <a:pos x="208" y="2010"/>
                </a:cxn>
                <a:cxn ang="0">
                  <a:pos x="253" y="1861"/>
                </a:cxn>
                <a:cxn ang="0">
                  <a:pos x="303" y="1714"/>
                </a:cxn>
                <a:cxn ang="0">
                  <a:pos x="358" y="1571"/>
                </a:cxn>
                <a:cxn ang="0">
                  <a:pos x="418" y="1428"/>
                </a:cxn>
                <a:cxn ang="0">
                  <a:pos x="482" y="1289"/>
                </a:cxn>
                <a:cxn ang="0">
                  <a:pos x="551" y="1151"/>
                </a:cxn>
                <a:cxn ang="0">
                  <a:pos x="624" y="1018"/>
                </a:cxn>
                <a:cxn ang="0">
                  <a:pos x="702" y="886"/>
                </a:cxn>
                <a:cxn ang="0">
                  <a:pos x="783" y="758"/>
                </a:cxn>
                <a:cxn ang="0">
                  <a:pos x="870" y="632"/>
                </a:cxn>
                <a:cxn ang="0">
                  <a:pos x="960" y="510"/>
                </a:cxn>
                <a:cxn ang="0">
                  <a:pos x="1054" y="391"/>
                </a:cxn>
                <a:cxn ang="0">
                  <a:pos x="1152" y="274"/>
                </a:cxn>
                <a:cxn ang="0">
                  <a:pos x="1253" y="161"/>
                </a:cxn>
                <a:cxn ang="0">
                  <a:pos x="1195" y="0"/>
                </a:cxn>
                <a:cxn ang="0">
                  <a:pos x="1088" y="115"/>
                </a:cxn>
                <a:cxn ang="0">
                  <a:pos x="985" y="233"/>
                </a:cxn>
                <a:cxn ang="0">
                  <a:pos x="886" y="354"/>
                </a:cxn>
                <a:cxn ang="0">
                  <a:pos x="791" y="480"/>
                </a:cxn>
                <a:cxn ang="0">
                  <a:pos x="699" y="608"/>
                </a:cxn>
                <a:cxn ang="0">
                  <a:pos x="613" y="740"/>
                </a:cxn>
                <a:cxn ang="0">
                  <a:pos x="531" y="874"/>
                </a:cxn>
                <a:cxn ang="0">
                  <a:pos x="453" y="1011"/>
                </a:cxn>
                <a:cxn ang="0">
                  <a:pos x="379" y="1151"/>
                </a:cxn>
                <a:cxn ang="0">
                  <a:pos x="311" y="1294"/>
                </a:cxn>
                <a:cxn ang="0">
                  <a:pos x="247" y="1440"/>
                </a:cxn>
                <a:cxn ang="0">
                  <a:pos x="187" y="1587"/>
                </a:cxn>
                <a:cxn ang="0">
                  <a:pos x="133" y="1739"/>
                </a:cxn>
                <a:cxn ang="0">
                  <a:pos x="83" y="1891"/>
                </a:cxn>
                <a:cxn ang="0">
                  <a:pos x="39" y="2047"/>
                </a:cxn>
                <a:cxn ang="0">
                  <a:pos x="0" y="2204"/>
                </a:cxn>
              </a:cxnLst>
              <a:rect l="0" t="0" r="r" b="b"/>
              <a:pathLst>
                <a:path w="1306" h="2238">
                  <a:moveTo>
                    <a:pt x="150" y="2238"/>
                  </a:moveTo>
                  <a:lnTo>
                    <a:pt x="168" y="2162"/>
                  </a:lnTo>
                  <a:lnTo>
                    <a:pt x="187" y="2085"/>
                  </a:lnTo>
                  <a:lnTo>
                    <a:pt x="208" y="2010"/>
                  </a:lnTo>
                  <a:lnTo>
                    <a:pt x="230" y="1935"/>
                  </a:lnTo>
                  <a:lnTo>
                    <a:pt x="253" y="1861"/>
                  </a:lnTo>
                  <a:lnTo>
                    <a:pt x="278" y="1787"/>
                  </a:lnTo>
                  <a:lnTo>
                    <a:pt x="303" y="1714"/>
                  </a:lnTo>
                  <a:lnTo>
                    <a:pt x="331" y="1643"/>
                  </a:lnTo>
                  <a:lnTo>
                    <a:pt x="358" y="1571"/>
                  </a:lnTo>
                  <a:lnTo>
                    <a:pt x="388" y="1499"/>
                  </a:lnTo>
                  <a:lnTo>
                    <a:pt x="418" y="1428"/>
                  </a:lnTo>
                  <a:lnTo>
                    <a:pt x="450" y="1358"/>
                  </a:lnTo>
                  <a:lnTo>
                    <a:pt x="482" y="1289"/>
                  </a:lnTo>
                  <a:lnTo>
                    <a:pt x="516" y="1220"/>
                  </a:lnTo>
                  <a:lnTo>
                    <a:pt x="551" y="1151"/>
                  </a:lnTo>
                  <a:lnTo>
                    <a:pt x="587" y="1084"/>
                  </a:lnTo>
                  <a:lnTo>
                    <a:pt x="624" y="1018"/>
                  </a:lnTo>
                  <a:lnTo>
                    <a:pt x="663" y="952"/>
                  </a:lnTo>
                  <a:lnTo>
                    <a:pt x="702" y="886"/>
                  </a:lnTo>
                  <a:lnTo>
                    <a:pt x="743" y="821"/>
                  </a:lnTo>
                  <a:lnTo>
                    <a:pt x="783" y="758"/>
                  </a:lnTo>
                  <a:lnTo>
                    <a:pt x="826" y="694"/>
                  </a:lnTo>
                  <a:lnTo>
                    <a:pt x="870" y="632"/>
                  </a:lnTo>
                  <a:lnTo>
                    <a:pt x="915" y="571"/>
                  </a:lnTo>
                  <a:lnTo>
                    <a:pt x="960" y="510"/>
                  </a:lnTo>
                  <a:lnTo>
                    <a:pt x="1006" y="449"/>
                  </a:lnTo>
                  <a:lnTo>
                    <a:pt x="1054" y="391"/>
                  </a:lnTo>
                  <a:lnTo>
                    <a:pt x="1103" y="331"/>
                  </a:lnTo>
                  <a:lnTo>
                    <a:pt x="1152" y="274"/>
                  </a:lnTo>
                  <a:lnTo>
                    <a:pt x="1202" y="217"/>
                  </a:lnTo>
                  <a:lnTo>
                    <a:pt x="1253" y="161"/>
                  </a:lnTo>
                  <a:lnTo>
                    <a:pt x="1306" y="106"/>
                  </a:lnTo>
                  <a:lnTo>
                    <a:pt x="1195" y="0"/>
                  </a:lnTo>
                  <a:lnTo>
                    <a:pt x="1141" y="57"/>
                  </a:lnTo>
                  <a:lnTo>
                    <a:pt x="1088" y="115"/>
                  </a:lnTo>
                  <a:lnTo>
                    <a:pt x="1036" y="173"/>
                  </a:lnTo>
                  <a:lnTo>
                    <a:pt x="985" y="233"/>
                  </a:lnTo>
                  <a:lnTo>
                    <a:pt x="935" y="293"/>
                  </a:lnTo>
                  <a:lnTo>
                    <a:pt x="886" y="354"/>
                  </a:lnTo>
                  <a:lnTo>
                    <a:pt x="837" y="417"/>
                  </a:lnTo>
                  <a:lnTo>
                    <a:pt x="791" y="480"/>
                  </a:lnTo>
                  <a:lnTo>
                    <a:pt x="745" y="543"/>
                  </a:lnTo>
                  <a:lnTo>
                    <a:pt x="699" y="608"/>
                  </a:lnTo>
                  <a:lnTo>
                    <a:pt x="656" y="673"/>
                  </a:lnTo>
                  <a:lnTo>
                    <a:pt x="613" y="740"/>
                  </a:lnTo>
                  <a:lnTo>
                    <a:pt x="571" y="806"/>
                  </a:lnTo>
                  <a:lnTo>
                    <a:pt x="531" y="874"/>
                  </a:lnTo>
                  <a:lnTo>
                    <a:pt x="491" y="942"/>
                  </a:lnTo>
                  <a:lnTo>
                    <a:pt x="453" y="1011"/>
                  </a:lnTo>
                  <a:lnTo>
                    <a:pt x="416" y="1081"/>
                  </a:lnTo>
                  <a:lnTo>
                    <a:pt x="379" y="1151"/>
                  </a:lnTo>
                  <a:lnTo>
                    <a:pt x="344" y="1222"/>
                  </a:lnTo>
                  <a:lnTo>
                    <a:pt x="311" y="1294"/>
                  </a:lnTo>
                  <a:lnTo>
                    <a:pt x="278" y="1367"/>
                  </a:lnTo>
                  <a:lnTo>
                    <a:pt x="247" y="1440"/>
                  </a:lnTo>
                  <a:lnTo>
                    <a:pt x="216" y="1513"/>
                  </a:lnTo>
                  <a:lnTo>
                    <a:pt x="187" y="1587"/>
                  </a:lnTo>
                  <a:lnTo>
                    <a:pt x="159" y="1663"/>
                  </a:lnTo>
                  <a:lnTo>
                    <a:pt x="133" y="1739"/>
                  </a:lnTo>
                  <a:lnTo>
                    <a:pt x="108" y="1815"/>
                  </a:lnTo>
                  <a:lnTo>
                    <a:pt x="83" y="1891"/>
                  </a:lnTo>
                  <a:lnTo>
                    <a:pt x="60" y="1968"/>
                  </a:lnTo>
                  <a:lnTo>
                    <a:pt x="39" y="2047"/>
                  </a:lnTo>
                  <a:lnTo>
                    <a:pt x="19" y="2124"/>
                  </a:lnTo>
                  <a:lnTo>
                    <a:pt x="0" y="2204"/>
                  </a:lnTo>
                  <a:lnTo>
                    <a:pt x="150" y="2238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1" name="Freeform 91"/>
            <p:cNvSpPr>
              <a:spLocks/>
            </p:cNvSpPr>
            <p:nvPr/>
          </p:nvSpPr>
          <p:spPr bwMode="auto">
            <a:xfrm>
              <a:off x="1773" y="1262"/>
              <a:ext cx="125" cy="129"/>
            </a:xfrm>
            <a:custGeom>
              <a:avLst/>
              <a:gdLst/>
              <a:ahLst/>
              <a:cxnLst>
                <a:cxn ang="0">
                  <a:pos x="179" y="113"/>
                </a:cxn>
                <a:cxn ang="0">
                  <a:pos x="154" y="127"/>
                </a:cxn>
                <a:cxn ang="0">
                  <a:pos x="131" y="139"/>
                </a:cxn>
                <a:cxn ang="0">
                  <a:pos x="109" y="151"/>
                </a:cxn>
                <a:cxn ang="0">
                  <a:pos x="87" y="161"/>
                </a:cxn>
                <a:cxn ang="0">
                  <a:pos x="66" y="171"/>
                </a:cxn>
                <a:cxn ang="0">
                  <a:pos x="44" y="181"/>
                </a:cxn>
                <a:cxn ang="0">
                  <a:pos x="23" y="190"/>
                </a:cxn>
                <a:cxn ang="0">
                  <a:pos x="0" y="200"/>
                </a:cxn>
                <a:cxn ang="0">
                  <a:pos x="168" y="361"/>
                </a:cxn>
                <a:cxn ang="0">
                  <a:pos x="172" y="350"/>
                </a:cxn>
                <a:cxn ang="0">
                  <a:pos x="178" y="333"/>
                </a:cxn>
                <a:cxn ang="0">
                  <a:pos x="187" y="312"/>
                </a:cxn>
                <a:cxn ang="0">
                  <a:pos x="197" y="288"/>
                </a:cxn>
                <a:cxn ang="0">
                  <a:pos x="209" y="261"/>
                </a:cxn>
                <a:cxn ang="0">
                  <a:pos x="221" y="234"/>
                </a:cxn>
                <a:cxn ang="0">
                  <a:pos x="235" y="206"/>
                </a:cxn>
                <a:cxn ang="0">
                  <a:pos x="248" y="179"/>
                </a:cxn>
                <a:cxn ang="0">
                  <a:pos x="262" y="151"/>
                </a:cxn>
                <a:cxn ang="0">
                  <a:pos x="277" y="124"/>
                </a:cxn>
                <a:cxn ang="0">
                  <a:pos x="291" y="99"/>
                </a:cxn>
                <a:cxn ang="0">
                  <a:pos x="305" y="75"/>
                </a:cxn>
                <a:cxn ang="0">
                  <a:pos x="318" y="53"/>
                </a:cxn>
                <a:cxn ang="0">
                  <a:pos x="332" y="33"/>
                </a:cxn>
                <a:cxn ang="0">
                  <a:pos x="344" y="15"/>
                </a:cxn>
                <a:cxn ang="0">
                  <a:pos x="355" y="0"/>
                </a:cxn>
                <a:cxn ang="0">
                  <a:pos x="339" y="11"/>
                </a:cxn>
                <a:cxn ang="0">
                  <a:pos x="322" y="24"/>
                </a:cxn>
                <a:cxn ang="0">
                  <a:pos x="302" y="37"/>
                </a:cxn>
                <a:cxn ang="0">
                  <a:pos x="281" y="52"/>
                </a:cxn>
                <a:cxn ang="0">
                  <a:pos x="258" y="67"/>
                </a:cxn>
                <a:cxn ang="0">
                  <a:pos x="233" y="81"/>
                </a:cxn>
                <a:cxn ang="0">
                  <a:pos x="207" y="97"/>
                </a:cxn>
                <a:cxn ang="0">
                  <a:pos x="179" y="113"/>
                </a:cxn>
              </a:cxnLst>
              <a:rect l="0" t="0" r="r" b="b"/>
              <a:pathLst>
                <a:path w="355" h="361">
                  <a:moveTo>
                    <a:pt x="179" y="113"/>
                  </a:moveTo>
                  <a:lnTo>
                    <a:pt x="154" y="127"/>
                  </a:lnTo>
                  <a:lnTo>
                    <a:pt x="131" y="139"/>
                  </a:lnTo>
                  <a:lnTo>
                    <a:pt x="109" y="151"/>
                  </a:lnTo>
                  <a:lnTo>
                    <a:pt x="87" y="161"/>
                  </a:lnTo>
                  <a:lnTo>
                    <a:pt x="66" y="171"/>
                  </a:lnTo>
                  <a:lnTo>
                    <a:pt x="44" y="181"/>
                  </a:lnTo>
                  <a:lnTo>
                    <a:pt x="23" y="190"/>
                  </a:lnTo>
                  <a:lnTo>
                    <a:pt x="0" y="200"/>
                  </a:lnTo>
                  <a:lnTo>
                    <a:pt x="168" y="361"/>
                  </a:lnTo>
                  <a:lnTo>
                    <a:pt x="172" y="350"/>
                  </a:lnTo>
                  <a:lnTo>
                    <a:pt x="178" y="333"/>
                  </a:lnTo>
                  <a:lnTo>
                    <a:pt x="187" y="312"/>
                  </a:lnTo>
                  <a:lnTo>
                    <a:pt x="197" y="288"/>
                  </a:lnTo>
                  <a:lnTo>
                    <a:pt x="209" y="261"/>
                  </a:lnTo>
                  <a:lnTo>
                    <a:pt x="221" y="234"/>
                  </a:lnTo>
                  <a:lnTo>
                    <a:pt x="235" y="206"/>
                  </a:lnTo>
                  <a:lnTo>
                    <a:pt x="248" y="179"/>
                  </a:lnTo>
                  <a:lnTo>
                    <a:pt x="262" y="151"/>
                  </a:lnTo>
                  <a:lnTo>
                    <a:pt x="277" y="124"/>
                  </a:lnTo>
                  <a:lnTo>
                    <a:pt x="291" y="99"/>
                  </a:lnTo>
                  <a:lnTo>
                    <a:pt x="305" y="75"/>
                  </a:lnTo>
                  <a:lnTo>
                    <a:pt x="318" y="53"/>
                  </a:lnTo>
                  <a:lnTo>
                    <a:pt x="332" y="33"/>
                  </a:lnTo>
                  <a:lnTo>
                    <a:pt x="344" y="15"/>
                  </a:lnTo>
                  <a:lnTo>
                    <a:pt x="355" y="0"/>
                  </a:lnTo>
                  <a:lnTo>
                    <a:pt x="339" y="11"/>
                  </a:lnTo>
                  <a:lnTo>
                    <a:pt x="322" y="24"/>
                  </a:lnTo>
                  <a:lnTo>
                    <a:pt x="302" y="37"/>
                  </a:lnTo>
                  <a:lnTo>
                    <a:pt x="281" y="52"/>
                  </a:lnTo>
                  <a:lnTo>
                    <a:pt x="258" y="67"/>
                  </a:lnTo>
                  <a:lnTo>
                    <a:pt x="233" y="81"/>
                  </a:lnTo>
                  <a:lnTo>
                    <a:pt x="207" y="97"/>
                  </a:lnTo>
                  <a:lnTo>
                    <a:pt x="179" y="113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2" name="Freeform 92"/>
            <p:cNvSpPr>
              <a:spLocks/>
            </p:cNvSpPr>
            <p:nvPr/>
          </p:nvSpPr>
          <p:spPr bwMode="auto">
            <a:xfrm>
              <a:off x="1374" y="2794"/>
              <a:ext cx="147" cy="323"/>
            </a:xfrm>
            <a:custGeom>
              <a:avLst/>
              <a:gdLst/>
              <a:ahLst/>
              <a:cxnLst>
                <a:cxn ang="0">
                  <a:pos x="419" y="860"/>
                </a:cxn>
                <a:cxn ang="0">
                  <a:pos x="397" y="808"/>
                </a:cxn>
                <a:cxn ang="0">
                  <a:pos x="376" y="756"/>
                </a:cxn>
                <a:cxn ang="0">
                  <a:pos x="356" y="704"/>
                </a:cxn>
                <a:cxn ang="0">
                  <a:pos x="336" y="652"/>
                </a:cxn>
                <a:cxn ang="0">
                  <a:pos x="317" y="599"/>
                </a:cxn>
                <a:cxn ang="0">
                  <a:pos x="298" y="546"/>
                </a:cxn>
                <a:cxn ang="0">
                  <a:pos x="281" y="493"/>
                </a:cxn>
                <a:cxn ang="0">
                  <a:pos x="264" y="439"/>
                </a:cxn>
                <a:cxn ang="0">
                  <a:pos x="248" y="385"/>
                </a:cxn>
                <a:cxn ang="0">
                  <a:pos x="232" y="331"/>
                </a:cxn>
                <a:cxn ang="0">
                  <a:pos x="217" y="277"/>
                </a:cxn>
                <a:cxn ang="0">
                  <a:pos x="202" y="221"/>
                </a:cxn>
                <a:cxn ang="0">
                  <a:pos x="188" y="166"/>
                </a:cxn>
                <a:cxn ang="0">
                  <a:pos x="175" y="111"/>
                </a:cxn>
                <a:cxn ang="0">
                  <a:pos x="163" y="56"/>
                </a:cxn>
                <a:cxn ang="0">
                  <a:pos x="150" y="0"/>
                </a:cxn>
                <a:cxn ang="0">
                  <a:pos x="0" y="30"/>
                </a:cxn>
                <a:cxn ang="0">
                  <a:pos x="12" y="88"/>
                </a:cxn>
                <a:cxn ang="0">
                  <a:pos x="26" y="145"/>
                </a:cxn>
                <a:cxn ang="0">
                  <a:pos x="39" y="203"/>
                </a:cxn>
                <a:cxn ang="0">
                  <a:pos x="53" y="260"/>
                </a:cxn>
                <a:cxn ang="0">
                  <a:pos x="69" y="316"/>
                </a:cxn>
                <a:cxn ang="0">
                  <a:pos x="84" y="373"/>
                </a:cxn>
                <a:cxn ang="0">
                  <a:pos x="101" y="429"/>
                </a:cxn>
                <a:cxn ang="0">
                  <a:pos x="117" y="484"/>
                </a:cxn>
                <a:cxn ang="0">
                  <a:pos x="135" y="539"/>
                </a:cxn>
                <a:cxn ang="0">
                  <a:pos x="154" y="595"/>
                </a:cxn>
                <a:cxn ang="0">
                  <a:pos x="172" y="650"/>
                </a:cxn>
                <a:cxn ang="0">
                  <a:pos x="192" y="705"/>
                </a:cxn>
                <a:cxn ang="0">
                  <a:pos x="212" y="759"/>
                </a:cxn>
                <a:cxn ang="0">
                  <a:pos x="233" y="813"/>
                </a:cxn>
                <a:cxn ang="0">
                  <a:pos x="255" y="866"/>
                </a:cxn>
                <a:cxn ang="0">
                  <a:pos x="277" y="919"/>
                </a:cxn>
                <a:cxn ang="0">
                  <a:pos x="419" y="860"/>
                </a:cxn>
              </a:cxnLst>
              <a:rect l="0" t="0" r="r" b="b"/>
              <a:pathLst>
                <a:path w="419" h="919">
                  <a:moveTo>
                    <a:pt x="419" y="860"/>
                  </a:moveTo>
                  <a:lnTo>
                    <a:pt x="397" y="808"/>
                  </a:lnTo>
                  <a:lnTo>
                    <a:pt x="376" y="756"/>
                  </a:lnTo>
                  <a:lnTo>
                    <a:pt x="356" y="704"/>
                  </a:lnTo>
                  <a:lnTo>
                    <a:pt x="336" y="652"/>
                  </a:lnTo>
                  <a:lnTo>
                    <a:pt x="317" y="599"/>
                  </a:lnTo>
                  <a:lnTo>
                    <a:pt x="298" y="546"/>
                  </a:lnTo>
                  <a:lnTo>
                    <a:pt x="281" y="493"/>
                  </a:lnTo>
                  <a:lnTo>
                    <a:pt x="264" y="439"/>
                  </a:lnTo>
                  <a:lnTo>
                    <a:pt x="248" y="385"/>
                  </a:lnTo>
                  <a:lnTo>
                    <a:pt x="232" y="331"/>
                  </a:lnTo>
                  <a:lnTo>
                    <a:pt x="217" y="277"/>
                  </a:lnTo>
                  <a:lnTo>
                    <a:pt x="202" y="221"/>
                  </a:lnTo>
                  <a:lnTo>
                    <a:pt x="188" y="166"/>
                  </a:lnTo>
                  <a:lnTo>
                    <a:pt x="175" y="111"/>
                  </a:lnTo>
                  <a:lnTo>
                    <a:pt x="163" y="56"/>
                  </a:lnTo>
                  <a:lnTo>
                    <a:pt x="150" y="0"/>
                  </a:lnTo>
                  <a:lnTo>
                    <a:pt x="0" y="30"/>
                  </a:lnTo>
                  <a:lnTo>
                    <a:pt x="12" y="88"/>
                  </a:lnTo>
                  <a:lnTo>
                    <a:pt x="26" y="145"/>
                  </a:lnTo>
                  <a:lnTo>
                    <a:pt x="39" y="203"/>
                  </a:lnTo>
                  <a:lnTo>
                    <a:pt x="53" y="260"/>
                  </a:lnTo>
                  <a:lnTo>
                    <a:pt x="69" y="316"/>
                  </a:lnTo>
                  <a:lnTo>
                    <a:pt x="84" y="373"/>
                  </a:lnTo>
                  <a:lnTo>
                    <a:pt x="101" y="429"/>
                  </a:lnTo>
                  <a:lnTo>
                    <a:pt x="117" y="484"/>
                  </a:lnTo>
                  <a:lnTo>
                    <a:pt x="135" y="539"/>
                  </a:lnTo>
                  <a:lnTo>
                    <a:pt x="154" y="595"/>
                  </a:lnTo>
                  <a:lnTo>
                    <a:pt x="172" y="650"/>
                  </a:lnTo>
                  <a:lnTo>
                    <a:pt x="192" y="705"/>
                  </a:lnTo>
                  <a:lnTo>
                    <a:pt x="212" y="759"/>
                  </a:lnTo>
                  <a:lnTo>
                    <a:pt x="233" y="813"/>
                  </a:lnTo>
                  <a:lnTo>
                    <a:pt x="255" y="866"/>
                  </a:lnTo>
                  <a:lnTo>
                    <a:pt x="277" y="919"/>
                  </a:lnTo>
                  <a:lnTo>
                    <a:pt x="419" y="860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3" name="Freeform 93"/>
            <p:cNvSpPr>
              <a:spLocks/>
            </p:cNvSpPr>
            <p:nvPr/>
          </p:nvSpPr>
          <p:spPr bwMode="auto">
            <a:xfrm>
              <a:off x="1366" y="2693"/>
              <a:ext cx="80" cy="141"/>
            </a:xfrm>
            <a:custGeom>
              <a:avLst/>
              <a:gdLst/>
              <a:ahLst/>
              <a:cxnLst>
                <a:cxn ang="0">
                  <a:pos x="31" y="209"/>
                </a:cxn>
                <a:cxn ang="0">
                  <a:pos x="28" y="238"/>
                </a:cxn>
                <a:cxn ang="0">
                  <a:pos x="24" y="264"/>
                </a:cxn>
                <a:cxn ang="0">
                  <a:pos x="21" y="289"/>
                </a:cxn>
                <a:cxn ang="0">
                  <a:pos x="18" y="313"/>
                </a:cxn>
                <a:cxn ang="0">
                  <a:pos x="13" y="336"/>
                </a:cxn>
                <a:cxn ang="0">
                  <a:pos x="9" y="359"/>
                </a:cxn>
                <a:cxn ang="0">
                  <a:pos x="4" y="382"/>
                </a:cxn>
                <a:cxn ang="0">
                  <a:pos x="0" y="405"/>
                </a:cxn>
                <a:cxn ang="0">
                  <a:pos x="229" y="359"/>
                </a:cxn>
                <a:cxn ang="0">
                  <a:pos x="221" y="349"/>
                </a:cxn>
                <a:cxn ang="0">
                  <a:pos x="211" y="335"/>
                </a:cxn>
                <a:cxn ang="0">
                  <a:pos x="199" y="316"/>
                </a:cxn>
                <a:cxn ang="0">
                  <a:pos x="184" y="294"/>
                </a:cxn>
                <a:cxn ang="0">
                  <a:pos x="169" y="270"/>
                </a:cxn>
                <a:cxn ang="0">
                  <a:pos x="153" y="243"/>
                </a:cxn>
                <a:cxn ang="0">
                  <a:pos x="138" y="217"/>
                </a:cxn>
                <a:cxn ang="0">
                  <a:pos x="124" y="190"/>
                </a:cxn>
                <a:cxn ang="0">
                  <a:pos x="109" y="162"/>
                </a:cxn>
                <a:cxn ang="0">
                  <a:pos x="95" y="135"/>
                </a:cxn>
                <a:cxn ang="0">
                  <a:pos x="82" y="109"/>
                </a:cxn>
                <a:cxn ang="0">
                  <a:pos x="71" y="84"/>
                </a:cxn>
                <a:cxn ang="0">
                  <a:pos x="60" y="61"/>
                </a:cxn>
                <a:cxn ang="0">
                  <a:pos x="51" y="39"/>
                </a:cxn>
                <a:cxn ang="0">
                  <a:pos x="43" y="19"/>
                </a:cxn>
                <a:cxn ang="0">
                  <a:pos x="36" y="0"/>
                </a:cxn>
                <a:cxn ang="0">
                  <a:pos x="38" y="20"/>
                </a:cxn>
                <a:cxn ang="0">
                  <a:pos x="38" y="41"/>
                </a:cxn>
                <a:cxn ang="0">
                  <a:pos x="38" y="65"/>
                </a:cxn>
                <a:cxn ang="0">
                  <a:pos x="38" y="91"/>
                </a:cxn>
                <a:cxn ang="0">
                  <a:pos x="36" y="118"/>
                </a:cxn>
                <a:cxn ang="0">
                  <a:pos x="35" y="147"/>
                </a:cxn>
                <a:cxn ang="0">
                  <a:pos x="33" y="178"/>
                </a:cxn>
                <a:cxn ang="0">
                  <a:pos x="31" y="209"/>
                </a:cxn>
              </a:cxnLst>
              <a:rect l="0" t="0" r="r" b="b"/>
              <a:pathLst>
                <a:path w="229" h="405">
                  <a:moveTo>
                    <a:pt x="31" y="209"/>
                  </a:moveTo>
                  <a:lnTo>
                    <a:pt x="28" y="238"/>
                  </a:lnTo>
                  <a:lnTo>
                    <a:pt x="24" y="264"/>
                  </a:lnTo>
                  <a:lnTo>
                    <a:pt x="21" y="289"/>
                  </a:lnTo>
                  <a:lnTo>
                    <a:pt x="18" y="313"/>
                  </a:lnTo>
                  <a:lnTo>
                    <a:pt x="13" y="336"/>
                  </a:lnTo>
                  <a:lnTo>
                    <a:pt x="9" y="359"/>
                  </a:lnTo>
                  <a:lnTo>
                    <a:pt x="4" y="382"/>
                  </a:lnTo>
                  <a:lnTo>
                    <a:pt x="0" y="405"/>
                  </a:lnTo>
                  <a:lnTo>
                    <a:pt x="229" y="359"/>
                  </a:lnTo>
                  <a:lnTo>
                    <a:pt x="221" y="349"/>
                  </a:lnTo>
                  <a:lnTo>
                    <a:pt x="211" y="335"/>
                  </a:lnTo>
                  <a:lnTo>
                    <a:pt x="199" y="316"/>
                  </a:lnTo>
                  <a:lnTo>
                    <a:pt x="184" y="294"/>
                  </a:lnTo>
                  <a:lnTo>
                    <a:pt x="169" y="270"/>
                  </a:lnTo>
                  <a:lnTo>
                    <a:pt x="153" y="243"/>
                  </a:lnTo>
                  <a:lnTo>
                    <a:pt x="138" y="217"/>
                  </a:lnTo>
                  <a:lnTo>
                    <a:pt x="124" y="190"/>
                  </a:lnTo>
                  <a:lnTo>
                    <a:pt x="109" y="162"/>
                  </a:lnTo>
                  <a:lnTo>
                    <a:pt x="95" y="135"/>
                  </a:lnTo>
                  <a:lnTo>
                    <a:pt x="82" y="109"/>
                  </a:lnTo>
                  <a:lnTo>
                    <a:pt x="71" y="84"/>
                  </a:lnTo>
                  <a:lnTo>
                    <a:pt x="60" y="61"/>
                  </a:lnTo>
                  <a:lnTo>
                    <a:pt x="51" y="39"/>
                  </a:lnTo>
                  <a:lnTo>
                    <a:pt x="43" y="19"/>
                  </a:lnTo>
                  <a:lnTo>
                    <a:pt x="36" y="0"/>
                  </a:lnTo>
                  <a:lnTo>
                    <a:pt x="38" y="20"/>
                  </a:lnTo>
                  <a:lnTo>
                    <a:pt x="38" y="41"/>
                  </a:lnTo>
                  <a:lnTo>
                    <a:pt x="38" y="65"/>
                  </a:lnTo>
                  <a:lnTo>
                    <a:pt x="38" y="91"/>
                  </a:lnTo>
                  <a:lnTo>
                    <a:pt x="36" y="118"/>
                  </a:lnTo>
                  <a:lnTo>
                    <a:pt x="35" y="147"/>
                  </a:lnTo>
                  <a:lnTo>
                    <a:pt x="33" y="178"/>
                  </a:lnTo>
                  <a:lnTo>
                    <a:pt x="31" y="209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4" name="Freeform 94"/>
            <p:cNvSpPr>
              <a:spLocks/>
            </p:cNvSpPr>
            <p:nvPr/>
          </p:nvSpPr>
          <p:spPr bwMode="auto">
            <a:xfrm>
              <a:off x="1744" y="3522"/>
              <a:ext cx="376" cy="337"/>
            </a:xfrm>
            <a:custGeom>
              <a:avLst/>
              <a:gdLst/>
              <a:ahLst/>
              <a:cxnLst>
                <a:cxn ang="0">
                  <a:pos x="1067" y="829"/>
                </a:cxn>
                <a:cxn ang="0">
                  <a:pos x="1000" y="785"/>
                </a:cxn>
                <a:cxn ang="0">
                  <a:pos x="935" y="740"/>
                </a:cxn>
                <a:cxn ang="0">
                  <a:pos x="871" y="694"/>
                </a:cxn>
                <a:cxn ang="0">
                  <a:pos x="807" y="646"/>
                </a:cxn>
                <a:cxn ang="0">
                  <a:pos x="745" y="599"/>
                </a:cxn>
                <a:cxn ang="0">
                  <a:pos x="683" y="549"/>
                </a:cxn>
                <a:cxn ang="0">
                  <a:pos x="622" y="498"/>
                </a:cxn>
                <a:cxn ang="0">
                  <a:pos x="562" y="447"/>
                </a:cxn>
                <a:cxn ang="0">
                  <a:pos x="503" y="394"/>
                </a:cxn>
                <a:cxn ang="0">
                  <a:pos x="445" y="341"/>
                </a:cxn>
                <a:cxn ang="0">
                  <a:pos x="387" y="286"/>
                </a:cxn>
                <a:cxn ang="0">
                  <a:pos x="331" y="231"/>
                </a:cxn>
                <a:cxn ang="0">
                  <a:pos x="276" y="175"/>
                </a:cxn>
                <a:cxn ang="0">
                  <a:pos x="222" y="117"/>
                </a:cxn>
                <a:cxn ang="0">
                  <a:pos x="169" y="59"/>
                </a:cxn>
                <a:cxn ang="0">
                  <a:pos x="116" y="0"/>
                </a:cxn>
                <a:cxn ang="0">
                  <a:pos x="0" y="101"/>
                </a:cxn>
                <a:cxn ang="0">
                  <a:pos x="54" y="161"/>
                </a:cxn>
                <a:cxn ang="0">
                  <a:pos x="109" y="222"/>
                </a:cxn>
                <a:cxn ang="0">
                  <a:pos x="165" y="281"/>
                </a:cxn>
                <a:cxn ang="0">
                  <a:pos x="223" y="339"/>
                </a:cxn>
                <a:cxn ang="0">
                  <a:pos x="281" y="397"/>
                </a:cxn>
                <a:cxn ang="0">
                  <a:pos x="340" y="453"/>
                </a:cxn>
                <a:cxn ang="0">
                  <a:pos x="401" y="508"/>
                </a:cxn>
                <a:cxn ang="0">
                  <a:pos x="461" y="562"/>
                </a:cxn>
                <a:cxn ang="0">
                  <a:pos x="523" y="615"/>
                </a:cxn>
                <a:cxn ang="0">
                  <a:pos x="586" y="668"/>
                </a:cxn>
                <a:cxn ang="0">
                  <a:pos x="650" y="719"/>
                </a:cxn>
                <a:cxn ang="0">
                  <a:pos x="715" y="769"/>
                </a:cxn>
                <a:cxn ang="0">
                  <a:pos x="781" y="817"/>
                </a:cxn>
                <a:cxn ang="0">
                  <a:pos x="847" y="865"/>
                </a:cxn>
                <a:cxn ang="0">
                  <a:pos x="915" y="912"/>
                </a:cxn>
                <a:cxn ang="0">
                  <a:pos x="983" y="957"/>
                </a:cxn>
                <a:cxn ang="0">
                  <a:pos x="1067" y="829"/>
                </a:cxn>
              </a:cxnLst>
              <a:rect l="0" t="0" r="r" b="b"/>
              <a:pathLst>
                <a:path w="1067" h="957">
                  <a:moveTo>
                    <a:pt x="1067" y="829"/>
                  </a:moveTo>
                  <a:lnTo>
                    <a:pt x="1000" y="785"/>
                  </a:lnTo>
                  <a:lnTo>
                    <a:pt x="935" y="740"/>
                  </a:lnTo>
                  <a:lnTo>
                    <a:pt x="871" y="694"/>
                  </a:lnTo>
                  <a:lnTo>
                    <a:pt x="807" y="646"/>
                  </a:lnTo>
                  <a:lnTo>
                    <a:pt x="745" y="599"/>
                  </a:lnTo>
                  <a:lnTo>
                    <a:pt x="683" y="549"/>
                  </a:lnTo>
                  <a:lnTo>
                    <a:pt x="622" y="498"/>
                  </a:lnTo>
                  <a:lnTo>
                    <a:pt x="562" y="447"/>
                  </a:lnTo>
                  <a:lnTo>
                    <a:pt x="503" y="394"/>
                  </a:lnTo>
                  <a:lnTo>
                    <a:pt x="445" y="341"/>
                  </a:lnTo>
                  <a:lnTo>
                    <a:pt x="387" y="286"/>
                  </a:lnTo>
                  <a:lnTo>
                    <a:pt x="331" y="231"/>
                  </a:lnTo>
                  <a:lnTo>
                    <a:pt x="276" y="175"/>
                  </a:lnTo>
                  <a:lnTo>
                    <a:pt x="222" y="117"/>
                  </a:lnTo>
                  <a:lnTo>
                    <a:pt x="169" y="59"/>
                  </a:lnTo>
                  <a:lnTo>
                    <a:pt x="116" y="0"/>
                  </a:lnTo>
                  <a:lnTo>
                    <a:pt x="0" y="101"/>
                  </a:lnTo>
                  <a:lnTo>
                    <a:pt x="54" y="161"/>
                  </a:lnTo>
                  <a:lnTo>
                    <a:pt x="109" y="222"/>
                  </a:lnTo>
                  <a:lnTo>
                    <a:pt x="165" y="281"/>
                  </a:lnTo>
                  <a:lnTo>
                    <a:pt x="223" y="339"/>
                  </a:lnTo>
                  <a:lnTo>
                    <a:pt x="281" y="397"/>
                  </a:lnTo>
                  <a:lnTo>
                    <a:pt x="340" y="453"/>
                  </a:lnTo>
                  <a:lnTo>
                    <a:pt x="401" y="508"/>
                  </a:lnTo>
                  <a:lnTo>
                    <a:pt x="461" y="562"/>
                  </a:lnTo>
                  <a:lnTo>
                    <a:pt x="523" y="615"/>
                  </a:lnTo>
                  <a:lnTo>
                    <a:pt x="586" y="668"/>
                  </a:lnTo>
                  <a:lnTo>
                    <a:pt x="650" y="719"/>
                  </a:lnTo>
                  <a:lnTo>
                    <a:pt x="715" y="769"/>
                  </a:lnTo>
                  <a:lnTo>
                    <a:pt x="781" y="817"/>
                  </a:lnTo>
                  <a:lnTo>
                    <a:pt x="847" y="865"/>
                  </a:lnTo>
                  <a:lnTo>
                    <a:pt x="915" y="912"/>
                  </a:lnTo>
                  <a:lnTo>
                    <a:pt x="983" y="957"/>
                  </a:lnTo>
                  <a:lnTo>
                    <a:pt x="1067" y="829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5" name="Freeform 95"/>
            <p:cNvSpPr>
              <a:spLocks/>
            </p:cNvSpPr>
            <p:nvPr/>
          </p:nvSpPr>
          <p:spPr bwMode="auto">
            <a:xfrm>
              <a:off x="1694" y="3456"/>
              <a:ext cx="121" cy="130"/>
            </a:xfrm>
            <a:custGeom>
              <a:avLst/>
              <a:gdLst/>
              <a:ahLst/>
              <a:cxnLst>
                <a:cxn ang="0">
                  <a:pos x="98" y="185"/>
                </a:cxn>
                <a:cxn ang="0">
                  <a:pos x="109" y="212"/>
                </a:cxn>
                <a:cxn ang="0">
                  <a:pos x="119" y="236"/>
                </a:cxn>
                <a:cxn ang="0">
                  <a:pos x="129" y="259"/>
                </a:cxn>
                <a:cxn ang="0">
                  <a:pos x="138" y="282"/>
                </a:cxn>
                <a:cxn ang="0">
                  <a:pos x="146" y="304"/>
                </a:cxn>
                <a:cxn ang="0">
                  <a:pos x="153" y="326"/>
                </a:cxn>
                <a:cxn ang="0">
                  <a:pos x="161" y="349"/>
                </a:cxn>
                <a:cxn ang="0">
                  <a:pos x="169" y="371"/>
                </a:cxn>
                <a:cxn ang="0">
                  <a:pos x="345" y="218"/>
                </a:cxn>
                <a:cxn ang="0">
                  <a:pos x="333" y="214"/>
                </a:cxn>
                <a:cxn ang="0">
                  <a:pos x="317" y="205"/>
                </a:cxn>
                <a:cxn ang="0">
                  <a:pos x="297" y="195"/>
                </a:cxn>
                <a:cxn ang="0">
                  <a:pos x="274" y="183"/>
                </a:cxn>
                <a:cxn ang="0">
                  <a:pos x="248" y="169"/>
                </a:cxn>
                <a:cxn ang="0">
                  <a:pos x="222" y="154"/>
                </a:cxn>
                <a:cxn ang="0">
                  <a:pos x="195" y="139"/>
                </a:cxn>
                <a:cxn ang="0">
                  <a:pos x="170" y="122"/>
                </a:cxn>
                <a:cxn ang="0">
                  <a:pos x="144" y="106"/>
                </a:cxn>
                <a:cxn ang="0">
                  <a:pos x="118" y="89"/>
                </a:cxn>
                <a:cxn ang="0">
                  <a:pos x="94" y="73"/>
                </a:cxn>
                <a:cxn ang="0">
                  <a:pos x="72" y="56"/>
                </a:cxn>
                <a:cxn ang="0">
                  <a:pos x="51" y="42"/>
                </a:cxn>
                <a:cxn ang="0">
                  <a:pos x="32" y="26"/>
                </a:cxn>
                <a:cxn ang="0">
                  <a:pos x="15" y="13"/>
                </a:cxn>
                <a:cxn ang="0">
                  <a:pos x="0" y="0"/>
                </a:cxn>
                <a:cxn ang="0">
                  <a:pos x="11" y="16"/>
                </a:cxn>
                <a:cxn ang="0">
                  <a:pos x="22" y="35"/>
                </a:cxn>
                <a:cxn ang="0">
                  <a:pos x="34" y="56"/>
                </a:cxn>
                <a:cxn ang="0">
                  <a:pos x="46" y="78"/>
                </a:cxn>
                <a:cxn ang="0">
                  <a:pos x="59" y="103"/>
                </a:cxn>
                <a:cxn ang="0">
                  <a:pos x="72" y="129"/>
                </a:cxn>
                <a:cxn ang="0">
                  <a:pos x="85" y="156"/>
                </a:cxn>
                <a:cxn ang="0">
                  <a:pos x="98" y="185"/>
                </a:cxn>
              </a:cxnLst>
              <a:rect l="0" t="0" r="r" b="b"/>
              <a:pathLst>
                <a:path w="345" h="371">
                  <a:moveTo>
                    <a:pt x="98" y="185"/>
                  </a:moveTo>
                  <a:lnTo>
                    <a:pt x="109" y="212"/>
                  </a:lnTo>
                  <a:lnTo>
                    <a:pt x="119" y="236"/>
                  </a:lnTo>
                  <a:lnTo>
                    <a:pt x="129" y="259"/>
                  </a:lnTo>
                  <a:lnTo>
                    <a:pt x="138" y="282"/>
                  </a:lnTo>
                  <a:lnTo>
                    <a:pt x="146" y="304"/>
                  </a:lnTo>
                  <a:lnTo>
                    <a:pt x="153" y="326"/>
                  </a:lnTo>
                  <a:lnTo>
                    <a:pt x="161" y="349"/>
                  </a:lnTo>
                  <a:lnTo>
                    <a:pt x="169" y="371"/>
                  </a:lnTo>
                  <a:lnTo>
                    <a:pt x="345" y="218"/>
                  </a:lnTo>
                  <a:lnTo>
                    <a:pt x="333" y="214"/>
                  </a:lnTo>
                  <a:lnTo>
                    <a:pt x="317" y="205"/>
                  </a:lnTo>
                  <a:lnTo>
                    <a:pt x="297" y="195"/>
                  </a:lnTo>
                  <a:lnTo>
                    <a:pt x="274" y="183"/>
                  </a:lnTo>
                  <a:lnTo>
                    <a:pt x="248" y="169"/>
                  </a:lnTo>
                  <a:lnTo>
                    <a:pt x="222" y="154"/>
                  </a:lnTo>
                  <a:lnTo>
                    <a:pt x="195" y="139"/>
                  </a:lnTo>
                  <a:lnTo>
                    <a:pt x="170" y="122"/>
                  </a:lnTo>
                  <a:lnTo>
                    <a:pt x="144" y="106"/>
                  </a:lnTo>
                  <a:lnTo>
                    <a:pt x="118" y="89"/>
                  </a:lnTo>
                  <a:lnTo>
                    <a:pt x="94" y="73"/>
                  </a:lnTo>
                  <a:lnTo>
                    <a:pt x="72" y="56"/>
                  </a:lnTo>
                  <a:lnTo>
                    <a:pt x="51" y="42"/>
                  </a:lnTo>
                  <a:lnTo>
                    <a:pt x="32" y="26"/>
                  </a:lnTo>
                  <a:lnTo>
                    <a:pt x="15" y="13"/>
                  </a:lnTo>
                  <a:lnTo>
                    <a:pt x="0" y="0"/>
                  </a:lnTo>
                  <a:lnTo>
                    <a:pt x="11" y="16"/>
                  </a:lnTo>
                  <a:lnTo>
                    <a:pt x="22" y="35"/>
                  </a:lnTo>
                  <a:lnTo>
                    <a:pt x="34" y="56"/>
                  </a:lnTo>
                  <a:lnTo>
                    <a:pt x="46" y="78"/>
                  </a:lnTo>
                  <a:lnTo>
                    <a:pt x="59" y="103"/>
                  </a:lnTo>
                  <a:lnTo>
                    <a:pt x="72" y="129"/>
                  </a:lnTo>
                  <a:lnTo>
                    <a:pt x="85" y="156"/>
                  </a:lnTo>
                  <a:lnTo>
                    <a:pt x="98" y="185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6" name="Freeform 96"/>
            <p:cNvSpPr>
              <a:spLocks/>
            </p:cNvSpPr>
            <p:nvPr/>
          </p:nvSpPr>
          <p:spPr bwMode="auto">
            <a:xfrm>
              <a:off x="4590" y="2471"/>
              <a:ext cx="55" cy="4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17"/>
                </a:cxn>
                <a:cxn ang="0">
                  <a:pos x="3" y="33"/>
                </a:cxn>
                <a:cxn ang="0">
                  <a:pos x="3" y="49"/>
                </a:cxn>
                <a:cxn ang="0">
                  <a:pos x="3" y="65"/>
                </a:cxn>
                <a:cxn ang="0">
                  <a:pos x="2" y="81"/>
                </a:cxn>
                <a:cxn ang="0">
                  <a:pos x="2" y="97"/>
                </a:cxn>
                <a:cxn ang="0">
                  <a:pos x="2" y="114"/>
                </a:cxn>
                <a:cxn ang="0">
                  <a:pos x="0" y="129"/>
                </a:cxn>
                <a:cxn ang="0">
                  <a:pos x="154" y="134"/>
                </a:cxn>
                <a:cxn ang="0">
                  <a:pos x="154" y="117"/>
                </a:cxn>
                <a:cxn ang="0">
                  <a:pos x="155" y="101"/>
                </a:cxn>
                <a:cxn ang="0">
                  <a:pos x="155" y="84"/>
                </a:cxn>
                <a:cxn ang="0">
                  <a:pos x="156" y="66"/>
                </a:cxn>
                <a:cxn ang="0">
                  <a:pos x="156" y="50"/>
                </a:cxn>
                <a:cxn ang="0">
                  <a:pos x="156" y="33"/>
                </a:cxn>
                <a:cxn ang="0">
                  <a:pos x="156" y="17"/>
                </a:cxn>
                <a:cxn ang="0">
                  <a:pos x="156" y="0"/>
                </a:cxn>
                <a:cxn ang="0">
                  <a:pos x="3" y="0"/>
                </a:cxn>
              </a:cxnLst>
              <a:rect l="0" t="0" r="r" b="b"/>
              <a:pathLst>
                <a:path w="156" h="134">
                  <a:moveTo>
                    <a:pt x="3" y="0"/>
                  </a:moveTo>
                  <a:lnTo>
                    <a:pt x="3" y="17"/>
                  </a:lnTo>
                  <a:lnTo>
                    <a:pt x="3" y="33"/>
                  </a:lnTo>
                  <a:lnTo>
                    <a:pt x="3" y="49"/>
                  </a:lnTo>
                  <a:lnTo>
                    <a:pt x="3" y="65"/>
                  </a:lnTo>
                  <a:lnTo>
                    <a:pt x="2" y="81"/>
                  </a:lnTo>
                  <a:lnTo>
                    <a:pt x="2" y="97"/>
                  </a:lnTo>
                  <a:lnTo>
                    <a:pt x="2" y="114"/>
                  </a:lnTo>
                  <a:lnTo>
                    <a:pt x="0" y="129"/>
                  </a:lnTo>
                  <a:lnTo>
                    <a:pt x="154" y="134"/>
                  </a:lnTo>
                  <a:lnTo>
                    <a:pt x="154" y="117"/>
                  </a:lnTo>
                  <a:lnTo>
                    <a:pt x="155" y="101"/>
                  </a:lnTo>
                  <a:lnTo>
                    <a:pt x="155" y="84"/>
                  </a:lnTo>
                  <a:lnTo>
                    <a:pt x="156" y="66"/>
                  </a:lnTo>
                  <a:lnTo>
                    <a:pt x="156" y="50"/>
                  </a:lnTo>
                  <a:lnTo>
                    <a:pt x="156" y="33"/>
                  </a:lnTo>
                  <a:lnTo>
                    <a:pt x="156" y="17"/>
                  </a:lnTo>
                  <a:lnTo>
                    <a:pt x="156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7" name="Freeform 97"/>
            <p:cNvSpPr>
              <a:spLocks/>
            </p:cNvSpPr>
            <p:nvPr/>
          </p:nvSpPr>
          <p:spPr bwMode="auto">
            <a:xfrm>
              <a:off x="3854" y="1077"/>
              <a:ext cx="791" cy="1394"/>
            </a:xfrm>
            <a:custGeom>
              <a:avLst/>
              <a:gdLst/>
              <a:ahLst/>
              <a:cxnLst>
                <a:cxn ang="0">
                  <a:pos x="119" y="207"/>
                </a:cxn>
                <a:cxn ang="0">
                  <a:pos x="289" y="330"/>
                </a:cxn>
                <a:cxn ang="0">
                  <a:pos x="453" y="460"/>
                </a:cxn>
                <a:cxn ang="0">
                  <a:pos x="612" y="598"/>
                </a:cxn>
                <a:cxn ang="0">
                  <a:pos x="763" y="743"/>
                </a:cxn>
                <a:cxn ang="0">
                  <a:pos x="909" y="894"/>
                </a:cxn>
                <a:cxn ang="0">
                  <a:pos x="1047" y="1052"/>
                </a:cxn>
                <a:cxn ang="0">
                  <a:pos x="1178" y="1216"/>
                </a:cxn>
                <a:cxn ang="0">
                  <a:pos x="1301" y="1387"/>
                </a:cxn>
                <a:cxn ang="0">
                  <a:pos x="1416" y="1563"/>
                </a:cxn>
                <a:cxn ang="0">
                  <a:pos x="1523" y="1745"/>
                </a:cxn>
                <a:cxn ang="0">
                  <a:pos x="1623" y="1932"/>
                </a:cxn>
                <a:cxn ang="0">
                  <a:pos x="1713" y="2124"/>
                </a:cxn>
                <a:cxn ang="0">
                  <a:pos x="1795" y="2321"/>
                </a:cxn>
                <a:cxn ang="0">
                  <a:pos x="1868" y="2522"/>
                </a:cxn>
                <a:cxn ang="0">
                  <a:pos x="1931" y="2728"/>
                </a:cxn>
                <a:cxn ang="0">
                  <a:pos x="1984" y="2938"/>
                </a:cxn>
                <a:cxn ang="0">
                  <a:pos x="2028" y="3151"/>
                </a:cxn>
                <a:cxn ang="0">
                  <a:pos x="2061" y="3368"/>
                </a:cxn>
                <a:cxn ang="0">
                  <a:pos x="2084" y="3588"/>
                </a:cxn>
                <a:cxn ang="0">
                  <a:pos x="2097" y="3812"/>
                </a:cxn>
                <a:cxn ang="0">
                  <a:pos x="2253" y="3962"/>
                </a:cxn>
                <a:cxn ang="0">
                  <a:pos x="2248" y="3729"/>
                </a:cxn>
                <a:cxn ang="0">
                  <a:pos x="2231" y="3500"/>
                </a:cxn>
                <a:cxn ang="0">
                  <a:pos x="2203" y="3273"/>
                </a:cxn>
                <a:cxn ang="0">
                  <a:pos x="2165" y="3050"/>
                </a:cxn>
                <a:cxn ang="0">
                  <a:pos x="2116" y="2830"/>
                </a:cxn>
                <a:cxn ang="0">
                  <a:pos x="2058" y="2615"/>
                </a:cxn>
                <a:cxn ang="0">
                  <a:pos x="1989" y="2404"/>
                </a:cxn>
                <a:cxn ang="0">
                  <a:pos x="1911" y="2198"/>
                </a:cxn>
                <a:cxn ang="0">
                  <a:pos x="1824" y="1996"/>
                </a:cxn>
                <a:cxn ang="0">
                  <a:pos x="1726" y="1799"/>
                </a:cxn>
                <a:cxn ang="0">
                  <a:pos x="1621" y="1607"/>
                </a:cxn>
                <a:cxn ang="0">
                  <a:pos x="1508" y="1421"/>
                </a:cxn>
                <a:cxn ang="0">
                  <a:pos x="1385" y="1241"/>
                </a:cxn>
                <a:cxn ang="0">
                  <a:pos x="1256" y="1066"/>
                </a:cxn>
                <a:cxn ang="0">
                  <a:pos x="1118" y="899"/>
                </a:cxn>
                <a:cxn ang="0">
                  <a:pos x="973" y="737"/>
                </a:cxn>
                <a:cxn ang="0">
                  <a:pos x="821" y="584"/>
                </a:cxn>
                <a:cxn ang="0">
                  <a:pos x="661" y="436"/>
                </a:cxn>
                <a:cxn ang="0">
                  <a:pos x="495" y="297"/>
                </a:cxn>
                <a:cxn ang="0">
                  <a:pos x="323" y="164"/>
                </a:cxn>
                <a:cxn ang="0">
                  <a:pos x="144" y="39"/>
                </a:cxn>
              </a:cxnLst>
              <a:rect l="0" t="0" r="r" b="b"/>
              <a:pathLst>
                <a:path w="2253" h="3962">
                  <a:moveTo>
                    <a:pt x="0" y="129"/>
                  </a:moveTo>
                  <a:lnTo>
                    <a:pt x="60" y="167"/>
                  </a:lnTo>
                  <a:lnTo>
                    <a:pt x="119" y="207"/>
                  </a:lnTo>
                  <a:lnTo>
                    <a:pt x="176" y="247"/>
                  </a:lnTo>
                  <a:lnTo>
                    <a:pt x="232" y="288"/>
                  </a:lnTo>
                  <a:lnTo>
                    <a:pt x="289" y="330"/>
                  </a:lnTo>
                  <a:lnTo>
                    <a:pt x="344" y="372"/>
                  </a:lnTo>
                  <a:lnTo>
                    <a:pt x="399" y="416"/>
                  </a:lnTo>
                  <a:lnTo>
                    <a:pt x="453" y="460"/>
                  </a:lnTo>
                  <a:lnTo>
                    <a:pt x="507" y="505"/>
                  </a:lnTo>
                  <a:lnTo>
                    <a:pt x="560" y="551"/>
                  </a:lnTo>
                  <a:lnTo>
                    <a:pt x="612" y="598"/>
                  </a:lnTo>
                  <a:lnTo>
                    <a:pt x="663" y="645"/>
                  </a:lnTo>
                  <a:lnTo>
                    <a:pt x="714" y="693"/>
                  </a:lnTo>
                  <a:lnTo>
                    <a:pt x="763" y="743"/>
                  </a:lnTo>
                  <a:lnTo>
                    <a:pt x="813" y="792"/>
                  </a:lnTo>
                  <a:lnTo>
                    <a:pt x="862" y="843"/>
                  </a:lnTo>
                  <a:lnTo>
                    <a:pt x="909" y="894"/>
                  </a:lnTo>
                  <a:lnTo>
                    <a:pt x="956" y="946"/>
                  </a:lnTo>
                  <a:lnTo>
                    <a:pt x="1002" y="999"/>
                  </a:lnTo>
                  <a:lnTo>
                    <a:pt x="1047" y="1052"/>
                  </a:lnTo>
                  <a:lnTo>
                    <a:pt x="1091" y="1106"/>
                  </a:lnTo>
                  <a:lnTo>
                    <a:pt x="1136" y="1161"/>
                  </a:lnTo>
                  <a:lnTo>
                    <a:pt x="1178" y="1216"/>
                  </a:lnTo>
                  <a:lnTo>
                    <a:pt x="1220" y="1273"/>
                  </a:lnTo>
                  <a:lnTo>
                    <a:pt x="1260" y="1330"/>
                  </a:lnTo>
                  <a:lnTo>
                    <a:pt x="1301" y="1387"/>
                  </a:lnTo>
                  <a:lnTo>
                    <a:pt x="1340" y="1445"/>
                  </a:lnTo>
                  <a:lnTo>
                    <a:pt x="1379" y="1503"/>
                  </a:lnTo>
                  <a:lnTo>
                    <a:pt x="1416" y="1563"/>
                  </a:lnTo>
                  <a:lnTo>
                    <a:pt x="1453" y="1623"/>
                  </a:lnTo>
                  <a:lnTo>
                    <a:pt x="1489" y="1683"/>
                  </a:lnTo>
                  <a:lnTo>
                    <a:pt x="1523" y="1745"/>
                  </a:lnTo>
                  <a:lnTo>
                    <a:pt x="1557" y="1807"/>
                  </a:lnTo>
                  <a:lnTo>
                    <a:pt x="1591" y="1869"/>
                  </a:lnTo>
                  <a:lnTo>
                    <a:pt x="1623" y="1932"/>
                  </a:lnTo>
                  <a:lnTo>
                    <a:pt x="1654" y="1996"/>
                  </a:lnTo>
                  <a:lnTo>
                    <a:pt x="1684" y="2060"/>
                  </a:lnTo>
                  <a:lnTo>
                    <a:pt x="1713" y="2124"/>
                  </a:lnTo>
                  <a:lnTo>
                    <a:pt x="1742" y="2189"/>
                  </a:lnTo>
                  <a:lnTo>
                    <a:pt x="1768" y="2255"/>
                  </a:lnTo>
                  <a:lnTo>
                    <a:pt x="1795" y="2321"/>
                  </a:lnTo>
                  <a:lnTo>
                    <a:pt x="1820" y="2388"/>
                  </a:lnTo>
                  <a:lnTo>
                    <a:pt x="1845" y="2455"/>
                  </a:lnTo>
                  <a:lnTo>
                    <a:pt x="1868" y="2522"/>
                  </a:lnTo>
                  <a:lnTo>
                    <a:pt x="1889" y="2591"/>
                  </a:lnTo>
                  <a:lnTo>
                    <a:pt x="1911" y="2659"/>
                  </a:lnTo>
                  <a:lnTo>
                    <a:pt x="1931" y="2728"/>
                  </a:lnTo>
                  <a:lnTo>
                    <a:pt x="1949" y="2797"/>
                  </a:lnTo>
                  <a:lnTo>
                    <a:pt x="1967" y="2867"/>
                  </a:lnTo>
                  <a:lnTo>
                    <a:pt x="1984" y="2938"/>
                  </a:lnTo>
                  <a:lnTo>
                    <a:pt x="1999" y="3008"/>
                  </a:lnTo>
                  <a:lnTo>
                    <a:pt x="2015" y="3080"/>
                  </a:lnTo>
                  <a:lnTo>
                    <a:pt x="2028" y="3151"/>
                  </a:lnTo>
                  <a:lnTo>
                    <a:pt x="2040" y="3224"/>
                  </a:lnTo>
                  <a:lnTo>
                    <a:pt x="2051" y="3295"/>
                  </a:lnTo>
                  <a:lnTo>
                    <a:pt x="2061" y="3368"/>
                  </a:lnTo>
                  <a:lnTo>
                    <a:pt x="2070" y="3441"/>
                  </a:lnTo>
                  <a:lnTo>
                    <a:pt x="2078" y="3514"/>
                  </a:lnTo>
                  <a:lnTo>
                    <a:pt x="2084" y="3588"/>
                  </a:lnTo>
                  <a:lnTo>
                    <a:pt x="2090" y="3662"/>
                  </a:lnTo>
                  <a:lnTo>
                    <a:pt x="2094" y="3737"/>
                  </a:lnTo>
                  <a:lnTo>
                    <a:pt x="2097" y="3812"/>
                  </a:lnTo>
                  <a:lnTo>
                    <a:pt x="2100" y="3887"/>
                  </a:lnTo>
                  <a:lnTo>
                    <a:pt x="2100" y="3962"/>
                  </a:lnTo>
                  <a:lnTo>
                    <a:pt x="2253" y="3962"/>
                  </a:lnTo>
                  <a:lnTo>
                    <a:pt x="2252" y="3884"/>
                  </a:lnTo>
                  <a:lnTo>
                    <a:pt x="2251" y="3806"/>
                  </a:lnTo>
                  <a:lnTo>
                    <a:pt x="2248" y="3729"/>
                  </a:lnTo>
                  <a:lnTo>
                    <a:pt x="2243" y="3653"/>
                  </a:lnTo>
                  <a:lnTo>
                    <a:pt x="2238" y="3576"/>
                  </a:lnTo>
                  <a:lnTo>
                    <a:pt x="2231" y="3500"/>
                  </a:lnTo>
                  <a:lnTo>
                    <a:pt x="2222" y="3424"/>
                  </a:lnTo>
                  <a:lnTo>
                    <a:pt x="2213" y="3348"/>
                  </a:lnTo>
                  <a:lnTo>
                    <a:pt x="2203" y="3273"/>
                  </a:lnTo>
                  <a:lnTo>
                    <a:pt x="2191" y="3198"/>
                  </a:lnTo>
                  <a:lnTo>
                    <a:pt x="2178" y="3124"/>
                  </a:lnTo>
                  <a:lnTo>
                    <a:pt x="2165" y="3050"/>
                  </a:lnTo>
                  <a:lnTo>
                    <a:pt x="2149" y="2976"/>
                  </a:lnTo>
                  <a:lnTo>
                    <a:pt x="2134" y="2903"/>
                  </a:lnTo>
                  <a:lnTo>
                    <a:pt x="2116" y="2830"/>
                  </a:lnTo>
                  <a:lnTo>
                    <a:pt x="2097" y="2759"/>
                  </a:lnTo>
                  <a:lnTo>
                    <a:pt x="2078" y="2687"/>
                  </a:lnTo>
                  <a:lnTo>
                    <a:pt x="2058" y="2615"/>
                  </a:lnTo>
                  <a:lnTo>
                    <a:pt x="2036" y="2545"/>
                  </a:lnTo>
                  <a:lnTo>
                    <a:pt x="2012" y="2474"/>
                  </a:lnTo>
                  <a:lnTo>
                    <a:pt x="1989" y="2404"/>
                  </a:lnTo>
                  <a:lnTo>
                    <a:pt x="1964" y="2335"/>
                  </a:lnTo>
                  <a:lnTo>
                    <a:pt x="1937" y="2266"/>
                  </a:lnTo>
                  <a:lnTo>
                    <a:pt x="1911" y="2198"/>
                  </a:lnTo>
                  <a:lnTo>
                    <a:pt x="1882" y="2129"/>
                  </a:lnTo>
                  <a:lnTo>
                    <a:pt x="1853" y="2062"/>
                  </a:lnTo>
                  <a:lnTo>
                    <a:pt x="1824" y="1996"/>
                  </a:lnTo>
                  <a:lnTo>
                    <a:pt x="1792" y="1930"/>
                  </a:lnTo>
                  <a:lnTo>
                    <a:pt x="1760" y="1863"/>
                  </a:lnTo>
                  <a:lnTo>
                    <a:pt x="1726" y="1799"/>
                  </a:lnTo>
                  <a:lnTo>
                    <a:pt x="1692" y="1734"/>
                  </a:lnTo>
                  <a:lnTo>
                    <a:pt x="1658" y="1670"/>
                  </a:lnTo>
                  <a:lnTo>
                    <a:pt x="1621" y="1607"/>
                  </a:lnTo>
                  <a:lnTo>
                    <a:pt x="1584" y="1544"/>
                  </a:lnTo>
                  <a:lnTo>
                    <a:pt x="1546" y="1482"/>
                  </a:lnTo>
                  <a:lnTo>
                    <a:pt x="1508" y="1421"/>
                  </a:lnTo>
                  <a:lnTo>
                    <a:pt x="1468" y="1360"/>
                  </a:lnTo>
                  <a:lnTo>
                    <a:pt x="1427" y="1300"/>
                  </a:lnTo>
                  <a:lnTo>
                    <a:pt x="1385" y="1241"/>
                  </a:lnTo>
                  <a:lnTo>
                    <a:pt x="1343" y="1182"/>
                  </a:lnTo>
                  <a:lnTo>
                    <a:pt x="1300" y="1124"/>
                  </a:lnTo>
                  <a:lnTo>
                    <a:pt x="1256" y="1066"/>
                  </a:lnTo>
                  <a:lnTo>
                    <a:pt x="1211" y="1010"/>
                  </a:lnTo>
                  <a:lnTo>
                    <a:pt x="1164" y="955"/>
                  </a:lnTo>
                  <a:lnTo>
                    <a:pt x="1118" y="899"/>
                  </a:lnTo>
                  <a:lnTo>
                    <a:pt x="1070" y="844"/>
                  </a:lnTo>
                  <a:lnTo>
                    <a:pt x="1022" y="790"/>
                  </a:lnTo>
                  <a:lnTo>
                    <a:pt x="973" y="737"/>
                  </a:lnTo>
                  <a:lnTo>
                    <a:pt x="922" y="685"/>
                  </a:lnTo>
                  <a:lnTo>
                    <a:pt x="872" y="633"/>
                  </a:lnTo>
                  <a:lnTo>
                    <a:pt x="821" y="584"/>
                  </a:lnTo>
                  <a:lnTo>
                    <a:pt x="768" y="533"/>
                  </a:lnTo>
                  <a:lnTo>
                    <a:pt x="715" y="484"/>
                  </a:lnTo>
                  <a:lnTo>
                    <a:pt x="661" y="436"/>
                  </a:lnTo>
                  <a:lnTo>
                    <a:pt x="607" y="388"/>
                  </a:lnTo>
                  <a:lnTo>
                    <a:pt x="551" y="342"/>
                  </a:lnTo>
                  <a:lnTo>
                    <a:pt x="495" y="297"/>
                  </a:lnTo>
                  <a:lnTo>
                    <a:pt x="439" y="251"/>
                  </a:lnTo>
                  <a:lnTo>
                    <a:pt x="381" y="207"/>
                  </a:lnTo>
                  <a:lnTo>
                    <a:pt x="323" y="164"/>
                  </a:lnTo>
                  <a:lnTo>
                    <a:pt x="264" y="122"/>
                  </a:lnTo>
                  <a:lnTo>
                    <a:pt x="205" y="80"/>
                  </a:lnTo>
                  <a:lnTo>
                    <a:pt x="144" y="39"/>
                  </a:lnTo>
                  <a:lnTo>
                    <a:pt x="83" y="0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8" name="Freeform 98"/>
            <p:cNvSpPr>
              <a:spLocks/>
            </p:cNvSpPr>
            <p:nvPr/>
          </p:nvSpPr>
          <p:spPr bwMode="auto">
            <a:xfrm>
              <a:off x="4577" y="2489"/>
              <a:ext cx="81" cy="139"/>
            </a:xfrm>
            <a:custGeom>
              <a:avLst/>
              <a:gdLst/>
              <a:ahLst/>
              <a:cxnLst>
                <a:cxn ang="0">
                  <a:pos x="159" y="191"/>
                </a:cxn>
                <a:cxn ang="0">
                  <a:pos x="168" y="163"/>
                </a:cxn>
                <a:cxn ang="0">
                  <a:pos x="178" y="139"/>
                </a:cxn>
                <a:cxn ang="0">
                  <a:pos x="186" y="115"/>
                </a:cxn>
                <a:cxn ang="0">
                  <a:pos x="195" y="93"/>
                </a:cxn>
                <a:cxn ang="0">
                  <a:pos x="204" y="72"/>
                </a:cxn>
                <a:cxn ang="0">
                  <a:pos x="214" y="50"/>
                </a:cxn>
                <a:cxn ang="0">
                  <a:pos x="223" y="29"/>
                </a:cxn>
                <a:cxn ang="0">
                  <a:pos x="233" y="7"/>
                </a:cxn>
                <a:cxn ang="0">
                  <a:pos x="0" y="0"/>
                </a:cxn>
                <a:cxn ang="0">
                  <a:pos x="5" y="11"/>
                </a:cxn>
                <a:cxn ang="0">
                  <a:pos x="11" y="28"/>
                </a:cxn>
                <a:cxn ang="0">
                  <a:pos x="19" y="49"/>
                </a:cxn>
                <a:cxn ang="0">
                  <a:pos x="27" y="74"/>
                </a:cxn>
                <a:cxn ang="0">
                  <a:pos x="37" y="100"/>
                </a:cxn>
                <a:cxn ang="0">
                  <a:pos x="46" y="129"/>
                </a:cxn>
                <a:cxn ang="0">
                  <a:pos x="55" y="159"/>
                </a:cxn>
                <a:cxn ang="0">
                  <a:pos x="64" y="189"/>
                </a:cxn>
                <a:cxn ang="0">
                  <a:pos x="72" y="219"/>
                </a:cxn>
                <a:cxn ang="0">
                  <a:pos x="79" y="248"/>
                </a:cxn>
                <a:cxn ang="0">
                  <a:pos x="86" y="276"/>
                </a:cxn>
                <a:cxn ang="0">
                  <a:pos x="92" y="304"/>
                </a:cxn>
                <a:cxn ang="0">
                  <a:pos x="96" y="329"/>
                </a:cxn>
                <a:cxn ang="0">
                  <a:pos x="100" y="352"/>
                </a:cxn>
                <a:cxn ang="0">
                  <a:pos x="104" y="374"/>
                </a:cxn>
                <a:cxn ang="0">
                  <a:pos x="106" y="393"/>
                </a:cxn>
                <a:cxn ang="0">
                  <a:pos x="109" y="374"/>
                </a:cxn>
                <a:cxn ang="0">
                  <a:pos x="114" y="352"/>
                </a:cxn>
                <a:cxn ang="0">
                  <a:pos x="118" y="329"/>
                </a:cxn>
                <a:cxn ang="0">
                  <a:pos x="125" y="305"/>
                </a:cxn>
                <a:cxn ang="0">
                  <a:pos x="132" y="278"/>
                </a:cxn>
                <a:cxn ang="0">
                  <a:pos x="140" y="249"/>
                </a:cxn>
                <a:cxn ang="0">
                  <a:pos x="149" y="221"/>
                </a:cxn>
                <a:cxn ang="0">
                  <a:pos x="159" y="191"/>
                </a:cxn>
              </a:cxnLst>
              <a:rect l="0" t="0" r="r" b="b"/>
              <a:pathLst>
                <a:path w="233" h="393">
                  <a:moveTo>
                    <a:pt x="159" y="191"/>
                  </a:moveTo>
                  <a:lnTo>
                    <a:pt x="168" y="163"/>
                  </a:lnTo>
                  <a:lnTo>
                    <a:pt x="178" y="139"/>
                  </a:lnTo>
                  <a:lnTo>
                    <a:pt x="186" y="115"/>
                  </a:lnTo>
                  <a:lnTo>
                    <a:pt x="195" y="93"/>
                  </a:lnTo>
                  <a:lnTo>
                    <a:pt x="204" y="72"/>
                  </a:lnTo>
                  <a:lnTo>
                    <a:pt x="214" y="50"/>
                  </a:lnTo>
                  <a:lnTo>
                    <a:pt x="223" y="29"/>
                  </a:lnTo>
                  <a:lnTo>
                    <a:pt x="233" y="7"/>
                  </a:lnTo>
                  <a:lnTo>
                    <a:pt x="0" y="0"/>
                  </a:lnTo>
                  <a:lnTo>
                    <a:pt x="5" y="11"/>
                  </a:lnTo>
                  <a:lnTo>
                    <a:pt x="11" y="28"/>
                  </a:lnTo>
                  <a:lnTo>
                    <a:pt x="19" y="49"/>
                  </a:lnTo>
                  <a:lnTo>
                    <a:pt x="27" y="74"/>
                  </a:lnTo>
                  <a:lnTo>
                    <a:pt x="37" y="100"/>
                  </a:lnTo>
                  <a:lnTo>
                    <a:pt x="46" y="129"/>
                  </a:lnTo>
                  <a:lnTo>
                    <a:pt x="55" y="159"/>
                  </a:lnTo>
                  <a:lnTo>
                    <a:pt x="64" y="189"/>
                  </a:lnTo>
                  <a:lnTo>
                    <a:pt x="72" y="219"/>
                  </a:lnTo>
                  <a:lnTo>
                    <a:pt x="79" y="248"/>
                  </a:lnTo>
                  <a:lnTo>
                    <a:pt x="86" y="276"/>
                  </a:lnTo>
                  <a:lnTo>
                    <a:pt x="92" y="304"/>
                  </a:lnTo>
                  <a:lnTo>
                    <a:pt x="96" y="329"/>
                  </a:lnTo>
                  <a:lnTo>
                    <a:pt x="100" y="352"/>
                  </a:lnTo>
                  <a:lnTo>
                    <a:pt x="104" y="374"/>
                  </a:lnTo>
                  <a:lnTo>
                    <a:pt x="106" y="393"/>
                  </a:lnTo>
                  <a:lnTo>
                    <a:pt x="109" y="374"/>
                  </a:lnTo>
                  <a:lnTo>
                    <a:pt x="114" y="352"/>
                  </a:lnTo>
                  <a:lnTo>
                    <a:pt x="118" y="329"/>
                  </a:lnTo>
                  <a:lnTo>
                    <a:pt x="125" y="305"/>
                  </a:lnTo>
                  <a:lnTo>
                    <a:pt x="132" y="278"/>
                  </a:lnTo>
                  <a:lnTo>
                    <a:pt x="140" y="249"/>
                  </a:lnTo>
                  <a:lnTo>
                    <a:pt x="149" y="221"/>
                  </a:lnTo>
                  <a:lnTo>
                    <a:pt x="159" y="191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9" name="Freeform 99"/>
            <p:cNvSpPr>
              <a:spLocks/>
            </p:cNvSpPr>
            <p:nvPr/>
          </p:nvSpPr>
          <p:spPr bwMode="auto">
            <a:xfrm>
              <a:off x="2993" y="816"/>
              <a:ext cx="298" cy="8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53" y="153"/>
                </a:cxn>
                <a:cxn ang="0">
                  <a:pos x="106" y="154"/>
                </a:cxn>
                <a:cxn ang="0">
                  <a:pos x="158" y="156"/>
                </a:cxn>
                <a:cxn ang="0">
                  <a:pos x="210" y="158"/>
                </a:cxn>
                <a:cxn ang="0">
                  <a:pos x="262" y="161"/>
                </a:cxn>
                <a:cxn ang="0">
                  <a:pos x="314" y="164"/>
                </a:cxn>
                <a:cxn ang="0">
                  <a:pos x="365" y="168"/>
                </a:cxn>
                <a:cxn ang="0">
                  <a:pos x="416" y="172"/>
                </a:cxn>
                <a:cxn ang="0">
                  <a:pos x="519" y="183"/>
                </a:cxn>
                <a:cxn ang="0">
                  <a:pos x="621" y="195"/>
                </a:cxn>
                <a:cxn ang="0">
                  <a:pos x="721" y="210"/>
                </a:cxn>
                <a:cxn ang="0">
                  <a:pos x="822" y="227"/>
                </a:cxn>
                <a:cxn ang="0">
                  <a:pos x="849" y="76"/>
                </a:cxn>
                <a:cxn ang="0">
                  <a:pos x="745" y="58"/>
                </a:cxn>
                <a:cxn ang="0">
                  <a:pos x="641" y="43"/>
                </a:cxn>
                <a:cxn ang="0">
                  <a:pos x="536" y="31"/>
                </a:cxn>
                <a:cxn ang="0">
                  <a:pos x="431" y="20"/>
                </a:cxn>
                <a:cxn ang="0">
                  <a:pos x="377" y="15"/>
                </a:cxn>
                <a:cxn ang="0">
                  <a:pos x="324" y="11"/>
                </a:cxn>
                <a:cxn ang="0">
                  <a:pos x="270" y="8"/>
                </a:cxn>
                <a:cxn ang="0">
                  <a:pos x="217" y="5"/>
                </a:cxn>
                <a:cxn ang="0">
                  <a:pos x="162" y="3"/>
                </a:cxn>
                <a:cxn ang="0">
                  <a:pos x="108" y="1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153"/>
                </a:cxn>
              </a:cxnLst>
              <a:rect l="0" t="0" r="r" b="b"/>
              <a:pathLst>
                <a:path w="849" h="227">
                  <a:moveTo>
                    <a:pt x="0" y="153"/>
                  </a:moveTo>
                  <a:lnTo>
                    <a:pt x="53" y="153"/>
                  </a:lnTo>
                  <a:lnTo>
                    <a:pt x="106" y="154"/>
                  </a:lnTo>
                  <a:lnTo>
                    <a:pt x="158" y="156"/>
                  </a:lnTo>
                  <a:lnTo>
                    <a:pt x="210" y="158"/>
                  </a:lnTo>
                  <a:lnTo>
                    <a:pt x="262" y="161"/>
                  </a:lnTo>
                  <a:lnTo>
                    <a:pt x="314" y="164"/>
                  </a:lnTo>
                  <a:lnTo>
                    <a:pt x="365" y="168"/>
                  </a:lnTo>
                  <a:lnTo>
                    <a:pt x="416" y="172"/>
                  </a:lnTo>
                  <a:lnTo>
                    <a:pt x="519" y="183"/>
                  </a:lnTo>
                  <a:lnTo>
                    <a:pt x="621" y="195"/>
                  </a:lnTo>
                  <a:lnTo>
                    <a:pt x="721" y="210"/>
                  </a:lnTo>
                  <a:lnTo>
                    <a:pt x="822" y="227"/>
                  </a:lnTo>
                  <a:lnTo>
                    <a:pt x="849" y="76"/>
                  </a:lnTo>
                  <a:lnTo>
                    <a:pt x="745" y="58"/>
                  </a:lnTo>
                  <a:lnTo>
                    <a:pt x="641" y="43"/>
                  </a:lnTo>
                  <a:lnTo>
                    <a:pt x="536" y="31"/>
                  </a:lnTo>
                  <a:lnTo>
                    <a:pt x="431" y="20"/>
                  </a:lnTo>
                  <a:lnTo>
                    <a:pt x="377" y="15"/>
                  </a:lnTo>
                  <a:lnTo>
                    <a:pt x="324" y="11"/>
                  </a:lnTo>
                  <a:lnTo>
                    <a:pt x="270" y="8"/>
                  </a:lnTo>
                  <a:lnTo>
                    <a:pt x="217" y="5"/>
                  </a:lnTo>
                  <a:lnTo>
                    <a:pt x="162" y="3"/>
                  </a:lnTo>
                  <a:lnTo>
                    <a:pt x="108" y="1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0" name="Freeform 100"/>
            <p:cNvSpPr>
              <a:spLocks/>
            </p:cNvSpPr>
            <p:nvPr/>
          </p:nvSpPr>
          <p:spPr bwMode="auto">
            <a:xfrm>
              <a:off x="2264" y="816"/>
              <a:ext cx="729" cy="218"/>
            </a:xfrm>
            <a:custGeom>
              <a:avLst/>
              <a:gdLst/>
              <a:ahLst/>
              <a:cxnLst>
                <a:cxn ang="0">
                  <a:pos x="125" y="592"/>
                </a:cxn>
                <a:cxn ang="0">
                  <a:pos x="241" y="539"/>
                </a:cxn>
                <a:cxn ang="0">
                  <a:pos x="358" y="489"/>
                </a:cxn>
                <a:cxn ang="0">
                  <a:pos x="476" y="443"/>
                </a:cxn>
                <a:cxn ang="0">
                  <a:pos x="597" y="400"/>
                </a:cxn>
                <a:cxn ang="0">
                  <a:pos x="718" y="360"/>
                </a:cxn>
                <a:cxn ang="0">
                  <a:pos x="842" y="322"/>
                </a:cxn>
                <a:cxn ang="0">
                  <a:pos x="965" y="290"/>
                </a:cxn>
                <a:cxn ang="0">
                  <a:pos x="1092" y="260"/>
                </a:cxn>
                <a:cxn ang="0">
                  <a:pos x="1219" y="234"/>
                </a:cxn>
                <a:cxn ang="0">
                  <a:pos x="1347" y="211"/>
                </a:cxn>
                <a:cxn ang="0">
                  <a:pos x="1478" y="192"/>
                </a:cxn>
                <a:cxn ang="0">
                  <a:pos x="1608" y="177"/>
                </a:cxn>
                <a:cxn ang="0">
                  <a:pos x="1741" y="165"/>
                </a:cxn>
                <a:cxn ang="0">
                  <a:pos x="1874" y="158"/>
                </a:cxn>
                <a:cxn ang="0">
                  <a:pos x="2008" y="153"/>
                </a:cxn>
                <a:cxn ang="0">
                  <a:pos x="2075" y="0"/>
                </a:cxn>
                <a:cxn ang="0">
                  <a:pos x="1936" y="2"/>
                </a:cxn>
                <a:cxn ang="0">
                  <a:pos x="1799" y="9"/>
                </a:cxn>
                <a:cxn ang="0">
                  <a:pos x="1661" y="18"/>
                </a:cxn>
                <a:cxn ang="0">
                  <a:pos x="1525" y="32"/>
                </a:cxn>
                <a:cxn ang="0">
                  <a:pos x="1390" y="50"/>
                </a:cxn>
                <a:cxn ang="0">
                  <a:pos x="1257" y="71"/>
                </a:cxn>
                <a:cxn ang="0">
                  <a:pos x="1124" y="96"/>
                </a:cxn>
                <a:cxn ang="0">
                  <a:pos x="994" y="125"/>
                </a:cxn>
                <a:cxn ang="0">
                  <a:pos x="864" y="158"/>
                </a:cxn>
                <a:cxn ang="0">
                  <a:pos x="736" y="193"/>
                </a:cxn>
                <a:cxn ang="0">
                  <a:pos x="610" y="233"/>
                </a:cxn>
                <a:cxn ang="0">
                  <a:pos x="484" y="276"/>
                </a:cxn>
                <a:cxn ang="0">
                  <a:pos x="361" y="322"/>
                </a:cxn>
                <a:cxn ang="0">
                  <a:pos x="239" y="372"/>
                </a:cxn>
                <a:cxn ang="0">
                  <a:pos x="119" y="425"/>
                </a:cxn>
                <a:cxn ang="0">
                  <a:pos x="0" y="481"/>
                </a:cxn>
              </a:cxnLst>
              <a:rect l="0" t="0" r="r" b="b"/>
              <a:pathLst>
                <a:path w="2075" h="619">
                  <a:moveTo>
                    <a:pt x="69" y="619"/>
                  </a:moveTo>
                  <a:lnTo>
                    <a:pt x="125" y="592"/>
                  </a:lnTo>
                  <a:lnTo>
                    <a:pt x="182" y="564"/>
                  </a:lnTo>
                  <a:lnTo>
                    <a:pt x="241" y="539"/>
                  </a:lnTo>
                  <a:lnTo>
                    <a:pt x="299" y="513"/>
                  </a:lnTo>
                  <a:lnTo>
                    <a:pt x="358" y="489"/>
                  </a:lnTo>
                  <a:lnTo>
                    <a:pt x="417" y="466"/>
                  </a:lnTo>
                  <a:lnTo>
                    <a:pt x="476" y="443"/>
                  </a:lnTo>
                  <a:lnTo>
                    <a:pt x="536" y="421"/>
                  </a:lnTo>
                  <a:lnTo>
                    <a:pt x="597" y="400"/>
                  </a:lnTo>
                  <a:lnTo>
                    <a:pt x="657" y="379"/>
                  </a:lnTo>
                  <a:lnTo>
                    <a:pt x="718" y="360"/>
                  </a:lnTo>
                  <a:lnTo>
                    <a:pt x="780" y="341"/>
                  </a:lnTo>
                  <a:lnTo>
                    <a:pt x="842" y="322"/>
                  </a:lnTo>
                  <a:lnTo>
                    <a:pt x="904" y="306"/>
                  </a:lnTo>
                  <a:lnTo>
                    <a:pt x="965" y="290"/>
                  </a:lnTo>
                  <a:lnTo>
                    <a:pt x="1028" y="275"/>
                  </a:lnTo>
                  <a:lnTo>
                    <a:pt x="1092" y="260"/>
                  </a:lnTo>
                  <a:lnTo>
                    <a:pt x="1155" y="246"/>
                  </a:lnTo>
                  <a:lnTo>
                    <a:pt x="1219" y="234"/>
                  </a:lnTo>
                  <a:lnTo>
                    <a:pt x="1283" y="222"/>
                  </a:lnTo>
                  <a:lnTo>
                    <a:pt x="1347" y="211"/>
                  </a:lnTo>
                  <a:lnTo>
                    <a:pt x="1413" y="202"/>
                  </a:lnTo>
                  <a:lnTo>
                    <a:pt x="1478" y="192"/>
                  </a:lnTo>
                  <a:lnTo>
                    <a:pt x="1543" y="184"/>
                  </a:lnTo>
                  <a:lnTo>
                    <a:pt x="1608" y="177"/>
                  </a:lnTo>
                  <a:lnTo>
                    <a:pt x="1674" y="171"/>
                  </a:lnTo>
                  <a:lnTo>
                    <a:pt x="1741" y="165"/>
                  </a:lnTo>
                  <a:lnTo>
                    <a:pt x="1807" y="161"/>
                  </a:lnTo>
                  <a:lnTo>
                    <a:pt x="1874" y="158"/>
                  </a:lnTo>
                  <a:lnTo>
                    <a:pt x="1940" y="156"/>
                  </a:lnTo>
                  <a:lnTo>
                    <a:pt x="2008" y="153"/>
                  </a:lnTo>
                  <a:lnTo>
                    <a:pt x="2075" y="153"/>
                  </a:lnTo>
                  <a:lnTo>
                    <a:pt x="2075" y="0"/>
                  </a:lnTo>
                  <a:lnTo>
                    <a:pt x="2006" y="1"/>
                  </a:lnTo>
                  <a:lnTo>
                    <a:pt x="1936" y="2"/>
                  </a:lnTo>
                  <a:lnTo>
                    <a:pt x="1868" y="4"/>
                  </a:lnTo>
                  <a:lnTo>
                    <a:pt x="1799" y="9"/>
                  </a:lnTo>
                  <a:lnTo>
                    <a:pt x="1729" y="13"/>
                  </a:lnTo>
                  <a:lnTo>
                    <a:pt x="1661" y="18"/>
                  </a:lnTo>
                  <a:lnTo>
                    <a:pt x="1594" y="24"/>
                  </a:lnTo>
                  <a:lnTo>
                    <a:pt x="1525" y="32"/>
                  </a:lnTo>
                  <a:lnTo>
                    <a:pt x="1458" y="41"/>
                  </a:lnTo>
                  <a:lnTo>
                    <a:pt x="1390" y="50"/>
                  </a:lnTo>
                  <a:lnTo>
                    <a:pt x="1323" y="59"/>
                  </a:lnTo>
                  <a:lnTo>
                    <a:pt x="1257" y="71"/>
                  </a:lnTo>
                  <a:lnTo>
                    <a:pt x="1191" y="84"/>
                  </a:lnTo>
                  <a:lnTo>
                    <a:pt x="1124" y="96"/>
                  </a:lnTo>
                  <a:lnTo>
                    <a:pt x="1059" y="110"/>
                  </a:lnTo>
                  <a:lnTo>
                    <a:pt x="994" y="125"/>
                  </a:lnTo>
                  <a:lnTo>
                    <a:pt x="929" y="141"/>
                  </a:lnTo>
                  <a:lnTo>
                    <a:pt x="864" y="158"/>
                  </a:lnTo>
                  <a:lnTo>
                    <a:pt x="800" y="175"/>
                  </a:lnTo>
                  <a:lnTo>
                    <a:pt x="736" y="193"/>
                  </a:lnTo>
                  <a:lnTo>
                    <a:pt x="673" y="213"/>
                  </a:lnTo>
                  <a:lnTo>
                    <a:pt x="610" y="233"/>
                  </a:lnTo>
                  <a:lnTo>
                    <a:pt x="547" y="254"/>
                  </a:lnTo>
                  <a:lnTo>
                    <a:pt x="484" y="276"/>
                  </a:lnTo>
                  <a:lnTo>
                    <a:pt x="422" y="299"/>
                  </a:lnTo>
                  <a:lnTo>
                    <a:pt x="361" y="322"/>
                  </a:lnTo>
                  <a:lnTo>
                    <a:pt x="299" y="347"/>
                  </a:lnTo>
                  <a:lnTo>
                    <a:pt x="239" y="372"/>
                  </a:lnTo>
                  <a:lnTo>
                    <a:pt x="179" y="398"/>
                  </a:lnTo>
                  <a:lnTo>
                    <a:pt x="119" y="425"/>
                  </a:lnTo>
                  <a:lnTo>
                    <a:pt x="60" y="453"/>
                  </a:lnTo>
                  <a:lnTo>
                    <a:pt x="0" y="481"/>
                  </a:lnTo>
                  <a:lnTo>
                    <a:pt x="69" y="619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1" name="Freeform 101"/>
            <p:cNvSpPr>
              <a:spLocks/>
            </p:cNvSpPr>
            <p:nvPr/>
          </p:nvSpPr>
          <p:spPr bwMode="auto">
            <a:xfrm>
              <a:off x="3252" y="825"/>
              <a:ext cx="142" cy="80"/>
            </a:xfrm>
            <a:custGeom>
              <a:avLst/>
              <a:gdLst/>
              <a:ahLst/>
              <a:cxnLst>
                <a:cxn ang="0">
                  <a:pos x="213" y="101"/>
                </a:cxn>
                <a:cxn ang="0">
                  <a:pos x="187" y="87"/>
                </a:cxn>
                <a:cxn ang="0">
                  <a:pos x="164" y="75"/>
                </a:cxn>
                <a:cxn ang="0">
                  <a:pos x="142" y="62"/>
                </a:cxn>
                <a:cxn ang="0">
                  <a:pos x="121" y="50"/>
                </a:cxn>
                <a:cxn ang="0">
                  <a:pos x="101" y="38"/>
                </a:cxn>
                <a:cxn ang="0">
                  <a:pos x="81" y="26"/>
                </a:cxn>
                <a:cxn ang="0">
                  <a:pos x="62" y="12"/>
                </a:cxn>
                <a:cxn ang="0">
                  <a:pos x="42" y="0"/>
                </a:cxn>
                <a:cxn ang="0">
                  <a:pos x="0" y="229"/>
                </a:cxn>
                <a:cxn ang="0">
                  <a:pos x="12" y="225"/>
                </a:cxn>
                <a:cxn ang="0">
                  <a:pos x="30" y="222"/>
                </a:cxn>
                <a:cxn ang="0">
                  <a:pos x="52" y="218"/>
                </a:cxn>
                <a:cxn ang="0">
                  <a:pos x="77" y="212"/>
                </a:cxn>
                <a:cxn ang="0">
                  <a:pos x="106" y="208"/>
                </a:cxn>
                <a:cxn ang="0">
                  <a:pos x="136" y="202"/>
                </a:cxn>
                <a:cxn ang="0">
                  <a:pos x="165" y="198"/>
                </a:cxn>
                <a:cxn ang="0">
                  <a:pos x="196" y="194"/>
                </a:cxn>
                <a:cxn ang="0">
                  <a:pos x="227" y="191"/>
                </a:cxn>
                <a:cxn ang="0">
                  <a:pos x="257" y="189"/>
                </a:cxn>
                <a:cxn ang="0">
                  <a:pos x="287" y="187"/>
                </a:cxn>
                <a:cxn ang="0">
                  <a:pos x="314" y="185"/>
                </a:cxn>
                <a:cxn ang="0">
                  <a:pos x="340" y="183"/>
                </a:cxn>
                <a:cxn ang="0">
                  <a:pos x="364" y="183"/>
                </a:cxn>
                <a:cxn ang="0">
                  <a:pos x="385" y="183"/>
                </a:cxn>
                <a:cxn ang="0">
                  <a:pos x="405" y="185"/>
                </a:cxn>
                <a:cxn ang="0">
                  <a:pos x="386" y="178"/>
                </a:cxn>
                <a:cxn ang="0">
                  <a:pos x="366" y="170"/>
                </a:cxn>
                <a:cxn ang="0">
                  <a:pos x="344" y="161"/>
                </a:cxn>
                <a:cxn ang="0">
                  <a:pos x="320" y="151"/>
                </a:cxn>
                <a:cxn ang="0">
                  <a:pos x="295" y="140"/>
                </a:cxn>
                <a:cxn ang="0">
                  <a:pos x="268" y="128"/>
                </a:cxn>
                <a:cxn ang="0">
                  <a:pos x="242" y="115"/>
                </a:cxn>
                <a:cxn ang="0">
                  <a:pos x="213" y="101"/>
                </a:cxn>
              </a:cxnLst>
              <a:rect l="0" t="0" r="r" b="b"/>
              <a:pathLst>
                <a:path w="405" h="229">
                  <a:moveTo>
                    <a:pt x="213" y="101"/>
                  </a:moveTo>
                  <a:lnTo>
                    <a:pt x="187" y="87"/>
                  </a:lnTo>
                  <a:lnTo>
                    <a:pt x="164" y="75"/>
                  </a:lnTo>
                  <a:lnTo>
                    <a:pt x="142" y="62"/>
                  </a:lnTo>
                  <a:lnTo>
                    <a:pt x="121" y="50"/>
                  </a:lnTo>
                  <a:lnTo>
                    <a:pt x="101" y="38"/>
                  </a:lnTo>
                  <a:lnTo>
                    <a:pt x="81" y="26"/>
                  </a:lnTo>
                  <a:lnTo>
                    <a:pt x="62" y="12"/>
                  </a:lnTo>
                  <a:lnTo>
                    <a:pt x="42" y="0"/>
                  </a:lnTo>
                  <a:lnTo>
                    <a:pt x="0" y="229"/>
                  </a:lnTo>
                  <a:lnTo>
                    <a:pt x="12" y="225"/>
                  </a:lnTo>
                  <a:lnTo>
                    <a:pt x="30" y="222"/>
                  </a:lnTo>
                  <a:lnTo>
                    <a:pt x="52" y="218"/>
                  </a:lnTo>
                  <a:lnTo>
                    <a:pt x="77" y="212"/>
                  </a:lnTo>
                  <a:lnTo>
                    <a:pt x="106" y="208"/>
                  </a:lnTo>
                  <a:lnTo>
                    <a:pt x="136" y="202"/>
                  </a:lnTo>
                  <a:lnTo>
                    <a:pt x="165" y="198"/>
                  </a:lnTo>
                  <a:lnTo>
                    <a:pt x="196" y="194"/>
                  </a:lnTo>
                  <a:lnTo>
                    <a:pt x="227" y="191"/>
                  </a:lnTo>
                  <a:lnTo>
                    <a:pt x="257" y="189"/>
                  </a:lnTo>
                  <a:lnTo>
                    <a:pt x="287" y="187"/>
                  </a:lnTo>
                  <a:lnTo>
                    <a:pt x="314" y="185"/>
                  </a:lnTo>
                  <a:lnTo>
                    <a:pt x="340" y="183"/>
                  </a:lnTo>
                  <a:lnTo>
                    <a:pt x="364" y="183"/>
                  </a:lnTo>
                  <a:lnTo>
                    <a:pt x="385" y="183"/>
                  </a:lnTo>
                  <a:lnTo>
                    <a:pt x="405" y="185"/>
                  </a:lnTo>
                  <a:lnTo>
                    <a:pt x="386" y="178"/>
                  </a:lnTo>
                  <a:lnTo>
                    <a:pt x="366" y="170"/>
                  </a:lnTo>
                  <a:lnTo>
                    <a:pt x="344" y="161"/>
                  </a:lnTo>
                  <a:lnTo>
                    <a:pt x="320" y="151"/>
                  </a:lnTo>
                  <a:lnTo>
                    <a:pt x="295" y="140"/>
                  </a:lnTo>
                  <a:lnTo>
                    <a:pt x="268" y="128"/>
                  </a:lnTo>
                  <a:lnTo>
                    <a:pt x="242" y="115"/>
                  </a:lnTo>
                  <a:lnTo>
                    <a:pt x="213" y="101"/>
                  </a:lnTo>
                  <a:close/>
                </a:path>
              </a:pathLst>
            </a:custGeom>
            <a:solidFill>
              <a:srgbClr val="AD0F2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2" name="Rectangle 102"/>
            <p:cNvSpPr>
              <a:spLocks noChangeArrowheads="1"/>
            </p:cNvSpPr>
            <p:nvPr/>
          </p:nvSpPr>
          <p:spPr bwMode="auto">
            <a:xfrm>
              <a:off x="2690" y="3236"/>
              <a:ext cx="50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Promotion </a:t>
              </a:r>
            </a:p>
          </p:txBody>
        </p:sp>
        <p:sp>
          <p:nvSpPr>
            <p:cNvPr id="624743" name="Rectangle 103"/>
            <p:cNvSpPr>
              <a:spLocks noChangeArrowheads="1"/>
            </p:cNvSpPr>
            <p:nvPr/>
          </p:nvSpPr>
          <p:spPr bwMode="auto">
            <a:xfrm>
              <a:off x="2723" y="3331"/>
              <a:ext cx="39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and pay </a:t>
              </a:r>
            </a:p>
          </p:txBody>
        </p:sp>
        <p:sp>
          <p:nvSpPr>
            <p:cNvPr id="624744" name="Rectangle 104"/>
            <p:cNvSpPr>
              <a:spLocks noChangeArrowheads="1"/>
            </p:cNvSpPr>
            <p:nvPr/>
          </p:nvSpPr>
          <p:spPr bwMode="auto">
            <a:xfrm>
              <a:off x="2554" y="3428"/>
              <a:ext cx="771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increases based</a:t>
              </a:r>
              <a:r>
                <a:rPr lang="en-US" sz="1200" b="1">
                  <a:solidFill>
                    <a:srgbClr val="7F2F66"/>
                  </a:solidFill>
                </a:rPr>
                <a:t> </a:t>
              </a:r>
            </a:p>
          </p:txBody>
        </p:sp>
        <p:sp>
          <p:nvSpPr>
            <p:cNvPr id="624745" name="Rectangle 105"/>
            <p:cNvSpPr>
              <a:spLocks noChangeArrowheads="1"/>
            </p:cNvSpPr>
            <p:nvPr/>
          </p:nvSpPr>
          <p:spPr bwMode="auto">
            <a:xfrm>
              <a:off x="2639" y="3524"/>
              <a:ext cx="62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on longevity,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46" name="Rectangle 106"/>
            <p:cNvSpPr>
              <a:spLocks noChangeArrowheads="1"/>
            </p:cNvSpPr>
            <p:nvPr/>
          </p:nvSpPr>
          <p:spPr bwMode="auto">
            <a:xfrm>
              <a:off x="2569" y="3619"/>
              <a:ext cx="740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lack of mistakes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47" name="Rectangle 107"/>
            <p:cNvSpPr>
              <a:spLocks noChangeArrowheads="1"/>
            </p:cNvSpPr>
            <p:nvPr/>
          </p:nvSpPr>
          <p:spPr bwMode="auto">
            <a:xfrm>
              <a:off x="3385" y="3389"/>
              <a:ext cx="57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7F2F66"/>
                  </a:solidFill>
                </a:rPr>
                <a:t>  </a:t>
              </a:r>
              <a:r>
                <a:rPr lang="en-US" sz="1200" b="1">
                  <a:solidFill>
                    <a:srgbClr val="1A2AA0"/>
                  </a:solidFill>
                </a:rPr>
                <a:t>Initiative is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48" name="Rectangle 108"/>
            <p:cNvSpPr>
              <a:spLocks noChangeArrowheads="1"/>
            </p:cNvSpPr>
            <p:nvPr/>
          </p:nvSpPr>
          <p:spPr bwMode="auto">
            <a:xfrm>
              <a:off x="3322" y="3456"/>
              <a:ext cx="599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>
                  <a:solidFill>
                    <a:schemeClr val="tx2"/>
                  </a:solidFill>
                  <a:latin typeface="AvantGarde Bk BT" pitchFamily="34" charset="0"/>
                </a:rPr>
                <a:t> </a:t>
              </a:r>
              <a:r>
                <a:rPr lang="en-US" sz="1200" b="1">
                  <a:solidFill>
                    <a:srgbClr val="1A2AA0"/>
                  </a:solidFill>
                </a:rPr>
                <a:t>discouraged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49" name="Rectangle 109"/>
            <p:cNvSpPr>
              <a:spLocks noChangeArrowheads="1"/>
            </p:cNvSpPr>
            <p:nvPr/>
          </p:nvSpPr>
          <p:spPr bwMode="auto">
            <a:xfrm>
              <a:off x="1695" y="2792"/>
              <a:ext cx="94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Jobs are boring and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50" name="Rectangle 110"/>
            <p:cNvSpPr>
              <a:spLocks noChangeArrowheads="1"/>
            </p:cNvSpPr>
            <p:nvPr/>
          </p:nvSpPr>
          <p:spPr bwMode="auto">
            <a:xfrm>
              <a:off x="1667" y="2888"/>
              <a:ext cx="100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repetitive; employees 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51" name="Rectangle 111"/>
            <p:cNvSpPr>
              <a:spLocks noChangeArrowheads="1"/>
            </p:cNvSpPr>
            <p:nvPr/>
          </p:nvSpPr>
          <p:spPr bwMode="auto">
            <a:xfrm>
              <a:off x="1852" y="2984"/>
              <a:ext cx="62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unresponsive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52" name="Freeform 112"/>
            <p:cNvSpPr>
              <a:spLocks/>
            </p:cNvSpPr>
            <p:nvPr/>
          </p:nvSpPr>
          <p:spPr bwMode="auto">
            <a:xfrm>
              <a:off x="3154" y="1057"/>
              <a:ext cx="221" cy="239"/>
            </a:xfrm>
            <a:custGeom>
              <a:avLst/>
              <a:gdLst/>
              <a:ahLst/>
              <a:cxnLst>
                <a:cxn ang="0">
                  <a:pos x="57" y="627"/>
                </a:cxn>
                <a:cxn ang="0">
                  <a:pos x="114" y="679"/>
                </a:cxn>
                <a:cxn ang="0">
                  <a:pos x="626" y="102"/>
                </a:cxn>
                <a:cxn ang="0">
                  <a:pos x="512" y="0"/>
                </a:cxn>
                <a:cxn ang="0">
                  <a:pos x="0" y="576"/>
                </a:cxn>
                <a:cxn ang="0">
                  <a:pos x="57" y="627"/>
                </a:cxn>
              </a:cxnLst>
              <a:rect l="0" t="0" r="r" b="b"/>
              <a:pathLst>
                <a:path w="626" h="679">
                  <a:moveTo>
                    <a:pt x="57" y="627"/>
                  </a:moveTo>
                  <a:lnTo>
                    <a:pt x="114" y="679"/>
                  </a:lnTo>
                  <a:lnTo>
                    <a:pt x="626" y="102"/>
                  </a:lnTo>
                  <a:lnTo>
                    <a:pt x="512" y="0"/>
                  </a:lnTo>
                  <a:lnTo>
                    <a:pt x="0" y="576"/>
                  </a:lnTo>
                  <a:lnTo>
                    <a:pt x="57" y="62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3" name="Freeform 113"/>
            <p:cNvSpPr>
              <a:spLocks/>
            </p:cNvSpPr>
            <p:nvPr/>
          </p:nvSpPr>
          <p:spPr bwMode="auto">
            <a:xfrm>
              <a:off x="3101" y="1230"/>
              <a:ext cx="122" cy="130"/>
            </a:xfrm>
            <a:custGeom>
              <a:avLst/>
              <a:gdLst/>
              <a:ahLst/>
              <a:cxnLst>
                <a:cxn ang="0">
                  <a:pos x="170" y="248"/>
                </a:cxn>
                <a:cxn ang="0">
                  <a:pos x="195" y="234"/>
                </a:cxn>
                <a:cxn ang="0">
                  <a:pos x="218" y="221"/>
                </a:cxn>
                <a:cxn ang="0">
                  <a:pos x="240" y="208"/>
                </a:cxn>
                <a:cxn ang="0">
                  <a:pos x="262" y="197"/>
                </a:cxn>
                <a:cxn ang="0">
                  <a:pos x="283" y="186"/>
                </a:cxn>
                <a:cxn ang="0">
                  <a:pos x="303" y="176"/>
                </a:cxn>
                <a:cxn ang="0">
                  <a:pos x="325" y="165"/>
                </a:cxn>
                <a:cxn ang="0">
                  <a:pos x="346" y="154"/>
                </a:cxn>
                <a:cxn ang="0">
                  <a:pos x="173" y="0"/>
                </a:cxn>
                <a:cxn ang="0">
                  <a:pos x="168" y="12"/>
                </a:cxn>
                <a:cxn ang="0">
                  <a:pos x="163" y="29"/>
                </a:cxn>
                <a:cxn ang="0">
                  <a:pos x="155" y="51"/>
                </a:cxn>
                <a:cxn ang="0">
                  <a:pos x="146" y="75"/>
                </a:cxn>
                <a:cxn ang="0">
                  <a:pos x="135" y="101"/>
                </a:cxn>
                <a:cxn ang="0">
                  <a:pos x="124" y="129"/>
                </a:cxn>
                <a:cxn ang="0">
                  <a:pos x="112" y="158"/>
                </a:cxn>
                <a:cxn ang="0">
                  <a:pos x="100" y="185"/>
                </a:cxn>
                <a:cxn ang="0">
                  <a:pos x="87" y="214"/>
                </a:cxn>
                <a:cxn ang="0">
                  <a:pos x="73" y="242"/>
                </a:cxn>
                <a:cxn ang="0">
                  <a:pos x="60" y="267"/>
                </a:cxn>
                <a:cxn ang="0">
                  <a:pos x="47" y="291"/>
                </a:cxn>
                <a:cxn ang="0">
                  <a:pos x="35" y="314"/>
                </a:cxn>
                <a:cxn ang="0">
                  <a:pos x="22" y="334"/>
                </a:cxn>
                <a:cxn ang="0">
                  <a:pos x="10" y="353"/>
                </a:cxn>
                <a:cxn ang="0">
                  <a:pos x="0" y="370"/>
                </a:cxn>
                <a:cxn ang="0">
                  <a:pos x="15" y="356"/>
                </a:cxn>
                <a:cxn ang="0">
                  <a:pos x="31" y="343"/>
                </a:cxn>
                <a:cxn ang="0">
                  <a:pos x="51" y="329"/>
                </a:cxn>
                <a:cxn ang="0">
                  <a:pos x="72" y="313"/>
                </a:cxn>
                <a:cxn ang="0">
                  <a:pos x="94" y="298"/>
                </a:cxn>
                <a:cxn ang="0">
                  <a:pos x="119" y="282"/>
                </a:cxn>
                <a:cxn ang="0">
                  <a:pos x="144" y="266"/>
                </a:cxn>
                <a:cxn ang="0">
                  <a:pos x="170" y="248"/>
                </a:cxn>
              </a:cxnLst>
              <a:rect l="0" t="0" r="r" b="b"/>
              <a:pathLst>
                <a:path w="346" h="370">
                  <a:moveTo>
                    <a:pt x="170" y="248"/>
                  </a:moveTo>
                  <a:lnTo>
                    <a:pt x="195" y="234"/>
                  </a:lnTo>
                  <a:lnTo>
                    <a:pt x="218" y="221"/>
                  </a:lnTo>
                  <a:lnTo>
                    <a:pt x="240" y="208"/>
                  </a:lnTo>
                  <a:lnTo>
                    <a:pt x="262" y="197"/>
                  </a:lnTo>
                  <a:lnTo>
                    <a:pt x="283" y="186"/>
                  </a:lnTo>
                  <a:lnTo>
                    <a:pt x="303" y="176"/>
                  </a:lnTo>
                  <a:lnTo>
                    <a:pt x="325" y="165"/>
                  </a:lnTo>
                  <a:lnTo>
                    <a:pt x="346" y="154"/>
                  </a:lnTo>
                  <a:lnTo>
                    <a:pt x="173" y="0"/>
                  </a:lnTo>
                  <a:lnTo>
                    <a:pt x="168" y="12"/>
                  </a:lnTo>
                  <a:lnTo>
                    <a:pt x="163" y="29"/>
                  </a:lnTo>
                  <a:lnTo>
                    <a:pt x="155" y="51"/>
                  </a:lnTo>
                  <a:lnTo>
                    <a:pt x="146" y="75"/>
                  </a:lnTo>
                  <a:lnTo>
                    <a:pt x="135" y="101"/>
                  </a:lnTo>
                  <a:lnTo>
                    <a:pt x="124" y="129"/>
                  </a:lnTo>
                  <a:lnTo>
                    <a:pt x="112" y="158"/>
                  </a:lnTo>
                  <a:lnTo>
                    <a:pt x="100" y="185"/>
                  </a:lnTo>
                  <a:lnTo>
                    <a:pt x="87" y="214"/>
                  </a:lnTo>
                  <a:lnTo>
                    <a:pt x="73" y="242"/>
                  </a:lnTo>
                  <a:lnTo>
                    <a:pt x="60" y="267"/>
                  </a:lnTo>
                  <a:lnTo>
                    <a:pt x="47" y="291"/>
                  </a:lnTo>
                  <a:lnTo>
                    <a:pt x="35" y="314"/>
                  </a:lnTo>
                  <a:lnTo>
                    <a:pt x="22" y="334"/>
                  </a:lnTo>
                  <a:lnTo>
                    <a:pt x="10" y="353"/>
                  </a:lnTo>
                  <a:lnTo>
                    <a:pt x="0" y="370"/>
                  </a:lnTo>
                  <a:lnTo>
                    <a:pt x="15" y="356"/>
                  </a:lnTo>
                  <a:lnTo>
                    <a:pt x="31" y="343"/>
                  </a:lnTo>
                  <a:lnTo>
                    <a:pt x="51" y="329"/>
                  </a:lnTo>
                  <a:lnTo>
                    <a:pt x="72" y="313"/>
                  </a:lnTo>
                  <a:lnTo>
                    <a:pt x="94" y="298"/>
                  </a:lnTo>
                  <a:lnTo>
                    <a:pt x="119" y="282"/>
                  </a:lnTo>
                  <a:lnTo>
                    <a:pt x="144" y="266"/>
                  </a:lnTo>
                  <a:lnTo>
                    <a:pt x="170" y="2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4" name="Freeform 114"/>
            <p:cNvSpPr>
              <a:spLocks/>
            </p:cNvSpPr>
            <p:nvPr/>
          </p:nvSpPr>
          <p:spPr bwMode="auto">
            <a:xfrm>
              <a:off x="3305" y="993"/>
              <a:ext cx="123" cy="130"/>
            </a:xfrm>
            <a:custGeom>
              <a:avLst/>
              <a:gdLst/>
              <a:ahLst/>
              <a:cxnLst>
                <a:cxn ang="0">
                  <a:pos x="176" y="122"/>
                </a:cxn>
                <a:cxn ang="0">
                  <a:pos x="152" y="136"/>
                </a:cxn>
                <a:cxn ang="0">
                  <a:pos x="128" y="149"/>
                </a:cxn>
                <a:cxn ang="0">
                  <a:pos x="106" y="162"/>
                </a:cxn>
                <a:cxn ang="0">
                  <a:pos x="84" y="173"/>
                </a:cxn>
                <a:cxn ang="0">
                  <a:pos x="64" y="184"/>
                </a:cxn>
                <a:cxn ang="0">
                  <a:pos x="43" y="195"/>
                </a:cxn>
                <a:cxn ang="0">
                  <a:pos x="22" y="205"/>
                </a:cxn>
                <a:cxn ang="0">
                  <a:pos x="0" y="216"/>
                </a:cxn>
                <a:cxn ang="0">
                  <a:pos x="174" y="370"/>
                </a:cxn>
                <a:cxn ang="0">
                  <a:pos x="178" y="358"/>
                </a:cxn>
                <a:cxn ang="0">
                  <a:pos x="184" y="341"/>
                </a:cxn>
                <a:cxn ang="0">
                  <a:pos x="191" y="321"/>
                </a:cxn>
                <a:cxn ang="0">
                  <a:pos x="200" y="295"/>
                </a:cxn>
                <a:cxn ang="0">
                  <a:pos x="211" y="269"/>
                </a:cxn>
                <a:cxn ang="0">
                  <a:pos x="222" y="241"/>
                </a:cxn>
                <a:cxn ang="0">
                  <a:pos x="234" y="212"/>
                </a:cxn>
                <a:cxn ang="0">
                  <a:pos x="246" y="185"/>
                </a:cxn>
                <a:cxn ang="0">
                  <a:pos x="260" y="156"/>
                </a:cxn>
                <a:cxn ang="0">
                  <a:pos x="274" y="128"/>
                </a:cxn>
                <a:cxn ang="0">
                  <a:pos x="286" y="103"/>
                </a:cxn>
                <a:cxn ang="0">
                  <a:pos x="299" y="79"/>
                </a:cxn>
                <a:cxn ang="0">
                  <a:pos x="313" y="57"/>
                </a:cxn>
                <a:cxn ang="0">
                  <a:pos x="324" y="36"/>
                </a:cxn>
                <a:cxn ang="0">
                  <a:pos x="336" y="17"/>
                </a:cxn>
                <a:cxn ang="0">
                  <a:pos x="347" y="0"/>
                </a:cxn>
                <a:cxn ang="0">
                  <a:pos x="332" y="14"/>
                </a:cxn>
                <a:cxn ang="0">
                  <a:pos x="315" y="27"/>
                </a:cxn>
                <a:cxn ang="0">
                  <a:pos x="295" y="41"/>
                </a:cxn>
                <a:cxn ang="0">
                  <a:pos x="275" y="57"/>
                </a:cxn>
                <a:cxn ang="0">
                  <a:pos x="252" y="72"/>
                </a:cxn>
                <a:cxn ang="0">
                  <a:pos x="228" y="89"/>
                </a:cxn>
                <a:cxn ang="0">
                  <a:pos x="202" y="105"/>
                </a:cxn>
                <a:cxn ang="0">
                  <a:pos x="176" y="122"/>
                </a:cxn>
              </a:cxnLst>
              <a:rect l="0" t="0" r="r" b="b"/>
              <a:pathLst>
                <a:path w="347" h="370">
                  <a:moveTo>
                    <a:pt x="176" y="122"/>
                  </a:moveTo>
                  <a:lnTo>
                    <a:pt x="152" y="136"/>
                  </a:lnTo>
                  <a:lnTo>
                    <a:pt x="128" y="149"/>
                  </a:lnTo>
                  <a:lnTo>
                    <a:pt x="106" y="162"/>
                  </a:lnTo>
                  <a:lnTo>
                    <a:pt x="84" y="173"/>
                  </a:lnTo>
                  <a:lnTo>
                    <a:pt x="64" y="184"/>
                  </a:lnTo>
                  <a:lnTo>
                    <a:pt x="43" y="195"/>
                  </a:lnTo>
                  <a:lnTo>
                    <a:pt x="22" y="205"/>
                  </a:lnTo>
                  <a:lnTo>
                    <a:pt x="0" y="216"/>
                  </a:lnTo>
                  <a:lnTo>
                    <a:pt x="174" y="370"/>
                  </a:lnTo>
                  <a:lnTo>
                    <a:pt x="178" y="358"/>
                  </a:lnTo>
                  <a:lnTo>
                    <a:pt x="184" y="341"/>
                  </a:lnTo>
                  <a:lnTo>
                    <a:pt x="191" y="321"/>
                  </a:lnTo>
                  <a:lnTo>
                    <a:pt x="200" y="295"/>
                  </a:lnTo>
                  <a:lnTo>
                    <a:pt x="211" y="269"/>
                  </a:lnTo>
                  <a:lnTo>
                    <a:pt x="222" y="241"/>
                  </a:lnTo>
                  <a:lnTo>
                    <a:pt x="234" y="212"/>
                  </a:lnTo>
                  <a:lnTo>
                    <a:pt x="246" y="185"/>
                  </a:lnTo>
                  <a:lnTo>
                    <a:pt x="260" y="156"/>
                  </a:lnTo>
                  <a:lnTo>
                    <a:pt x="274" y="128"/>
                  </a:lnTo>
                  <a:lnTo>
                    <a:pt x="286" y="103"/>
                  </a:lnTo>
                  <a:lnTo>
                    <a:pt x="299" y="79"/>
                  </a:lnTo>
                  <a:lnTo>
                    <a:pt x="313" y="57"/>
                  </a:lnTo>
                  <a:lnTo>
                    <a:pt x="324" y="36"/>
                  </a:lnTo>
                  <a:lnTo>
                    <a:pt x="336" y="17"/>
                  </a:lnTo>
                  <a:lnTo>
                    <a:pt x="347" y="0"/>
                  </a:lnTo>
                  <a:lnTo>
                    <a:pt x="332" y="14"/>
                  </a:lnTo>
                  <a:lnTo>
                    <a:pt x="315" y="27"/>
                  </a:lnTo>
                  <a:lnTo>
                    <a:pt x="295" y="41"/>
                  </a:lnTo>
                  <a:lnTo>
                    <a:pt x="275" y="57"/>
                  </a:lnTo>
                  <a:lnTo>
                    <a:pt x="252" y="72"/>
                  </a:lnTo>
                  <a:lnTo>
                    <a:pt x="228" y="89"/>
                  </a:lnTo>
                  <a:lnTo>
                    <a:pt x="202" y="105"/>
                  </a:lnTo>
                  <a:lnTo>
                    <a:pt x="176" y="1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5" name="Freeform 115"/>
            <p:cNvSpPr>
              <a:spLocks/>
            </p:cNvSpPr>
            <p:nvPr/>
          </p:nvSpPr>
          <p:spPr bwMode="auto">
            <a:xfrm>
              <a:off x="1644" y="1964"/>
              <a:ext cx="153" cy="139"/>
            </a:xfrm>
            <a:custGeom>
              <a:avLst/>
              <a:gdLst/>
              <a:ahLst/>
              <a:cxnLst>
                <a:cxn ang="0">
                  <a:pos x="388" y="60"/>
                </a:cxn>
                <a:cxn ang="0">
                  <a:pos x="341" y="0"/>
                </a:cxn>
                <a:cxn ang="0">
                  <a:pos x="0" y="277"/>
                </a:cxn>
                <a:cxn ang="0">
                  <a:pos x="96" y="396"/>
                </a:cxn>
                <a:cxn ang="0">
                  <a:pos x="437" y="119"/>
                </a:cxn>
                <a:cxn ang="0">
                  <a:pos x="388" y="60"/>
                </a:cxn>
              </a:cxnLst>
              <a:rect l="0" t="0" r="r" b="b"/>
              <a:pathLst>
                <a:path w="437" h="396">
                  <a:moveTo>
                    <a:pt x="388" y="60"/>
                  </a:moveTo>
                  <a:lnTo>
                    <a:pt x="341" y="0"/>
                  </a:lnTo>
                  <a:lnTo>
                    <a:pt x="0" y="277"/>
                  </a:lnTo>
                  <a:lnTo>
                    <a:pt x="96" y="396"/>
                  </a:lnTo>
                  <a:lnTo>
                    <a:pt x="437" y="119"/>
                  </a:lnTo>
                  <a:lnTo>
                    <a:pt x="388" y="6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6" name="Freeform 116"/>
            <p:cNvSpPr>
              <a:spLocks/>
            </p:cNvSpPr>
            <p:nvPr/>
          </p:nvSpPr>
          <p:spPr bwMode="auto">
            <a:xfrm>
              <a:off x="1733" y="1914"/>
              <a:ext cx="132" cy="119"/>
            </a:xfrm>
            <a:custGeom>
              <a:avLst/>
              <a:gdLst/>
              <a:ahLst/>
              <a:cxnLst>
                <a:cxn ang="0">
                  <a:pos x="188" y="92"/>
                </a:cxn>
                <a:cxn ang="0">
                  <a:pos x="162" y="102"/>
                </a:cxn>
                <a:cxn ang="0">
                  <a:pos x="137" y="112"/>
                </a:cxn>
                <a:cxn ang="0">
                  <a:pos x="113" y="119"/>
                </a:cxn>
                <a:cxn ang="0">
                  <a:pos x="90" y="127"/>
                </a:cxn>
                <a:cxn ang="0">
                  <a:pos x="68" y="135"/>
                </a:cxn>
                <a:cxn ang="0">
                  <a:pos x="46" y="142"/>
                </a:cxn>
                <a:cxn ang="0">
                  <a:pos x="23" y="149"/>
                </a:cxn>
                <a:cxn ang="0">
                  <a:pos x="0" y="156"/>
                </a:cxn>
                <a:cxn ang="0">
                  <a:pos x="146" y="336"/>
                </a:cxn>
                <a:cxn ang="0">
                  <a:pos x="152" y="325"/>
                </a:cxn>
                <a:cxn ang="0">
                  <a:pos x="161" y="309"/>
                </a:cxn>
                <a:cxn ang="0">
                  <a:pos x="172" y="289"/>
                </a:cxn>
                <a:cxn ang="0">
                  <a:pos x="185" y="267"/>
                </a:cxn>
                <a:cxn ang="0">
                  <a:pos x="199" y="242"/>
                </a:cxn>
                <a:cxn ang="0">
                  <a:pos x="215" y="217"/>
                </a:cxn>
                <a:cxn ang="0">
                  <a:pos x="232" y="190"/>
                </a:cxn>
                <a:cxn ang="0">
                  <a:pos x="248" y="165"/>
                </a:cxn>
                <a:cxn ang="0">
                  <a:pos x="266" y="139"/>
                </a:cxn>
                <a:cxn ang="0">
                  <a:pos x="283" y="114"/>
                </a:cxn>
                <a:cxn ang="0">
                  <a:pos x="301" y="91"/>
                </a:cxn>
                <a:cxn ang="0">
                  <a:pos x="318" y="69"/>
                </a:cxn>
                <a:cxn ang="0">
                  <a:pos x="334" y="49"/>
                </a:cxn>
                <a:cxn ang="0">
                  <a:pos x="349" y="30"/>
                </a:cxn>
                <a:cxn ang="0">
                  <a:pos x="363" y="15"/>
                </a:cxn>
                <a:cxn ang="0">
                  <a:pos x="376" y="0"/>
                </a:cxn>
                <a:cxn ang="0">
                  <a:pos x="360" y="10"/>
                </a:cxn>
                <a:cxn ang="0">
                  <a:pos x="341" y="20"/>
                </a:cxn>
                <a:cxn ang="0">
                  <a:pos x="320" y="31"/>
                </a:cxn>
                <a:cxn ang="0">
                  <a:pos x="297" y="43"/>
                </a:cxn>
                <a:cxn ang="0">
                  <a:pos x="271" y="55"/>
                </a:cxn>
                <a:cxn ang="0">
                  <a:pos x="246" y="68"/>
                </a:cxn>
                <a:cxn ang="0">
                  <a:pos x="217" y="80"/>
                </a:cxn>
                <a:cxn ang="0">
                  <a:pos x="188" y="92"/>
                </a:cxn>
              </a:cxnLst>
              <a:rect l="0" t="0" r="r" b="b"/>
              <a:pathLst>
                <a:path w="376" h="336">
                  <a:moveTo>
                    <a:pt x="188" y="92"/>
                  </a:moveTo>
                  <a:lnTo>
                    <a:pt x="162" y="102"/>
                  </a:lnTo>
                  <a:lnTo>
                    <a:pt x="137" y="112"/>
                  </a:lnTo>
                  <a:lnTo>
                    <a:pt x="113" y="119"/>
                  </a:lnTo>
                  <a:lnTo>
                    <a:pt x="90" y="127"/>
                  </a:lnTo>
                  <a:lnTo>
                    <a:pt x="68" y="135"/>
                  </a:lnTo>
                  <a:lnTo>
                    <a:pt x="46" y="142"/>
                  </a:lnTo>
                  <a:lnTo>
                    <a:pt x="23" y="149"/>
                  </a:lnTo>
                  <a:lnTo>
                    <a:pt x="0" y="156"/>
                  </a:lnTo>
                  <a:lnTo>
                    <a:pt x="146" y="336"/>
                  </a:lnTo>
                  <a:lnTo>
                    <a:pt x="152" y="325"/>
                  </a:lnTo>
                  <a:lnTo>
                    <a:pt x="161" y="309"/>
                  </a:lnTo>
                  <a:lnTo>
                    <a:pt x="172" y="289"/>
                  </a:lnTo>
                  <a:lnTo>
                    <a:pt x="185" y="267"/>
                  </a:lnTo>
                  <a:lnTo>
                    <a:pt x="199" y="242"/>
                  </a:lnTo>
                  <a:lnTo>
                    <a:pt x="215" y="217"/>
                  </a:lnTo>
                  <a:lnTo>
                    <a:pt x="232" y="190"/>
                  </a:lnTo>
                  <a:lnTo>
                    <a:pt x="248" y="165"/>
                  </a:lnTo>
                  <a:lnTo>
                    <a:pt x="266" y="139"/>
                  </a:lnTo>
                  <a:lnTo>
                    <a:pt x="283" y="114"/>
                  </a:lnTo>
                  <a:lnTo>
                    <a:pt x="301" y="91"/>
                  </a:lnTo>
                  <a:lnTo>
                    <a:pt x="318" y="69"/>
                  </a:lnTo>
                  <a:lnTo>
                    <a:pt x="334" y="49"/>
                  </a:lnTo>
                  <a:lnTo>
                    <a:pt x="349" y="30"/>
                  </a:lnTo>
                  <a:lnTo>
                    <a:pt x="363" y="15"/>
                  </a:lnTo>
                  <a:lnTo>
                    <a:pt x="376" y="0"/>
                  </a:lnTo>
                  <a:lnTo>
                    <a:pt x="360" y="10"/>
                  </a:lnTo>
                  <a:lnTo>
                    <a:pt x="341" y="20"/>
                  </a:lnTo>
                  <a:lnTo>
                    <a:pt x="320" y="31"/>
                  </a:lnTo>
                  <a:lnTo>
                    <a:pt x="297" y="43"/>
                  </a:lnTo>
                  <a:lnTo>
                    <a:pt x="271" y="55"/>
                  </a:lnTo>
                  <a:lnTo>
                    <a:pt x="246" y="68"/>
                  </a:lnTo>
                  <a:lnTo>
                    <a:pt x="217" y="80"/>
                  </a:lnTo>
                  <a:lnTo>
                    <a:pt x="188" y="9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7" name="Freeform 117"/>
            <p:cNvSpPr>
              <a:spLocks/>
            </p:cNvSpPr>
            <p:nvPr/>
          </p:nvSpPr>
          <p:spPr bwMode="auto">
            <a:xfrm>
              <a:off x="1750" y="2446"/>
              <a:ext cx="119" cy="53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155"/>
                </a:cxn>
                <a:cxn ang="0">
                  <a:pos x="341" y="155"/>
                </a:cxn>
                <a:cxn ang="0">
                  <a:pos x="341" y="0"/>
                </a:cxn>
                <a:cxn ang="0">
                  <a:pos x="0" y="0"/>
                </a:cxn>
                <a:cxn ang="0">
                  <a:pos x="0" y="77"/>
                </a:cxn>
              </a:cxnLst>
              <a:rect l="0" t="0" r="r" b="b"/>
              <a:pathLst>
                <a:path w="341" h="155">
                  <a:moveTo>
                    <a:pt x="0" y="77"/>
                  </a:moveTo>
                  <a:lnTo>
                    <a:pt x="0" y="155"/>
                  </a:lnTo>
                  <a:lnTo>
                    <a:pt x="341" y="155"/>
                  </a:lnTo>
                  <a:lnTo>
                    <a:pt x="341" y="0"/>
                  </a:lnTo>
                  <a:lnTo>
                    <a:pt x="0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8" name="Freeform 118"/>
            <p:cNvSpPr>
              <a:spLocks/>
            </p:cNvSpPr>
            <p:nvPr/>
          </p:nvSpPr>
          <p:spPr bwMode="auto">
            <a:xfrm>
              <a:off x="1640" y="2432"/>
              <a:ext cx="138" cy="81"/>
            </a:xfrm>
            <a:custGeom>
              <a:avLst/>
              <a:gdLst/>
              <a:ahLst/>
              <a:cxnLst>
                <a:cxn ang="0">
                  <a:pos x="204" y="165"/>
                </a:cxn>
                <a:cxn ang="0">
                  <a:pos x="230" y="174"/>
                </a:cxn>
                <a:cxn ang="0">
                  <a:pos x="256" y="181"/>
                </a:cxn>
                <a:cxn ang="0">
                  <a:pos x="280" y="190"/>
                </a:cxn>
                <a:cxn ang="0">
                  <a:pos x="302" y="198"/>
                </a:cxn>
                <a:cxn ang="0">
                  <a:pos x="324" y="207"/>
                </a:cxn>
                <a:cxn ang="0">
                  <a:pos x="346" y="216"/>
                </a:cxn>
                <a:cxn ang="0">
                  <a:pos x="367" y="225"/>
                </a:cxn>
                <a:cxn ang="0">
                  <a:pos x="391" y="233"/>
                </a:cxn>
                <a:cxn ang="0">
                  <a:pos x="391" y="0"/>
                </a:cxn>
                <a:cxn ang="0">
                  <a:pos x="380" y="6"/>
                </a:cxn>
                <a:cxn ang="0">
                  <a:pos x="363" y="13"/>
                </a:cxn>
                <a:cxn ang="0">
                  <a:pos x="342" y="21"/>
                </a:cxn>
                <a:cxn ang="0">
                  <a:pos x="318" y="30"/>
                </a:cxn>
                <a:cxn ang="0">
                  <a:pos x="290" y="40"/>
                </a:cxn>
                <a:cxn ang="0">
                  <a:pos x="261" y="51"/>
                </a:cxn>
                <a:cxn ang="0">
                  <a:pos x="233" y="60"/>
                </a:cxn>
                <a:cxn ang="0">
                  <a:pos x="204" y="70"/>
                </a:cxn>
                <a:cxn ang="0">
                  <a:pos x="173" y="79"/>
                </a:cxn>
                <a:cxn ang="0">
                  <a:pos x="144" y="87"/>
                </a:cxn>
                <a:cxn ang="0">
                  <a:pos x="116" y="94"/>
                </a:cxn>
                <a:cxn ang="0">
                  <a:pos x="89" y="101"/>
                </a:cxn>
                <a:cxn ang="0">
                  <a:pos x="64" y="106"/>
                </a:cxn>
                <a:cxn ang="0">
                  <a:pos x="41" y="111"/>
                </a:cxn>
                <a:cxn ang="0">
                  <a:pos x="20" y="114"/>
                </a:cxn>
                <a:cxn ang="0">
                  <a:pos x="0" y="117"/>
                </a:cxn>
                <a:cxn ang="0">
                  <a:pos x="20" y="120"/>
                </a:cxn>
                <a:cxn ang="0">
                  <a:pos x="41" y="124"/>
                </a:cxn>
                <a:cxn ang="0">
                  <a:pos x="64" y="128"/>
                </a:cxn>
                <a:cxn ang="0">
                  <a:pos x="89" y="134"/>
                </a:cxn>
                <a:cxn ang="0">
                  <a:pos x="116" y="141"/>
                </a:cxn>
                <a:cxn ang="0">
                  <a:pos x="144" y="147"/>
                </a:cxn>
                <a:cxn ang="0">
                  <a:pos x="173" y="156"/>
                </a:cxn>
                <a:cxn ang="0">
                  <a:pos x="204" y="165"/>
                </a:cxn>
              </a:cxnLst>
              <a:rect l="0" t="0" r="r" b="b"/>
              <a:pathLst>
                <a:path w="391" h="233">
                  <a:moveTo>
                    <a:pt x="204" y="165"/>
                  </a:moveTo>
                  <a:lnTo>
                    <a:pt x="230" y="174"/>
                  </a:lnTo>
                  <a:lnTo>
                    <a:pt x="256" y="181"/>
                  </a:lnTo>
                  <a:lnTo>
                    <a:pt x="280" y="190"/>
                  </a:lnTo>
                  <a:lnTo>
                    <a:pt x="302" y="198"/>
                  </a:lnTo>
                  <a:lnTo>
                    <a:pt x="324" y="207"/>
                  </a:lnTo>
                  <a:lnTo>
                    <a:pt x="346" y="216"/>
                  </a:lnTo>
                  <a:lnTo>
                    <a:pt x="367" y="225"/>
                  </a:lnTo>
                  <a:lnTo>
                    <a:pt x="391" y="233"/>
                  </a:lnTo>
                  <a:lnTo>
                    <a:pt x="391" y="0"/>
                  </a:lnTo>
                  <a:lnTo>
                    <a:pt x="380" y="6"/>
                  </a:lnTo>
                  <a:lnTo>
                    <a:pt x="363" y="13"/>
                  </a:lnTo>
                  <a:lnTo>
                    <a:pt x="342" y="21"/>
                  </a:lnTo>
                  <a:lnTo>
                    <a:pt x="318" y="30"/>
                  </a:lnTo>
                  <a:lnTo>
                    <a:pt x="290" y="40"/>
                  </a:lnTo>
                  <a:lnTo>
                    <a:pt x="261" y="51"/>
                  </a:lnTo>
                  <a:lnTo>
                    <a:pt x="233" y="60"/>
                  </a:lnTo>
                  <a:lnTo>
                    <a:pt x="204" y="70"/>
                  </a:lnTo>
                  <a:lnTo>
                    <a:pt x="173" y="79"/>
                  </a:lnTo>
                  <a:lnTo>
                    <a:pt x="144" y="87"/>
                  </a:lnTo>
                  <a:lnTo>
                    <a:pt x="116" y="94"/>
                  </a:lnTo>
                  <a:lnTo>
                    <a:pt x="89" y="101"/>
                  </a:lnTo>
                  <a:lnTo>
                    <a:pt x="64" y="106"/>
                  </a:lnTo>
                  <a:lnTo>
                    <a:pt x="41" y="111"/>
                  </a:lnTo>
                  <a:lnTo>
                    <a:pt x="20" y="114"/>
                  </a:lnTo>
                  <a:lnTo>
                    <a:pt x="0" y="117"/>
                  </a:lnTo>
                  <a:lnTo>
                    <a:pt x="20" y="120"/>
                  </a:lnTo>
                  <a:lnTo>
                    <a:pt x="41" y="124"/>
                  </a:lnTo>
                  <a:lnTo>
                    <a:pt x="64" y="128"/>
                  </a:lnTo>
                  <a:lnTo>
                    <a:pt x="89" y="134"/>
                  </a:lnTo>
                  <a:lnTo>
                    <a:pt x="116" y="141"/>
                  </a:lnTo>
                  <a:lnTo>
                    <a:pt x="144" y="147"/>
                  </a:lnTo>
                  <a:lnTo>
                    <a:pt x="173" y="156"/>
                  </a:lnTo>
                  <a:lnTo>
                    <a:pt x="204" y="16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9" name="Freeform 119"/>
            <p:cNvSpPr>
              <a:spLocks/>
            </p:cNvSpPr>
            <p:nvPr/>
          </p:nvSpPr>
          <p:spPr bwMode="auto">
            <a:xfrm>
              <a:off x="1580" y="2638"/>
              <a:ext cx="193" cy="421"/>
            </a:xfrm>
            <a:custGeom>
              <a:avLst/>
              <a:gdLst/>
              <a:ahLst/>
              <a:cxnLst>
                <a:cxn ang="0">
                  <a:pos x="431" y="21"/>
                </a:cxn>
                <a:cxn ang="0">
                  <a:pos x="380" y="67"/>
                </a:cxn>
                <a:cxn ang="0">
                  <a:pos x="332" y="119"/>
                </a:cxn>
                <a:cxn ang="0">
                  <a:pos x="287" y="176"/>
                </a:cxn>
                <a:cxn ang="0">
                  <a:pos x="245" y="238"/>
                </a:cxn>
                <a:cxn ang="0">
                  <a:pos x="206" y="305"/>
                </a:cxn>
                <a:cxn ang="0">
                  <a:pos x="171" y="374"/>
                </a:cxn>
                <a:cxn ang="0">
                  <a:pos x="138" y="449"/>
                </a:cxn>
                <a:cxn ang="0">
                  <a:pos x="108" y="527"/>
                </a:cxn>
                <a:cxn ang="0">
                  <a:pos x="82" y="607"/>
                </a:cxn>
                <a:cxn ang="0">
                  <a:pos x="59" y="691"/>
                </a:cxn>
                <a:cxn ang="0">
                  <a:pos x="40" y="777"/>
                </a:cxn>
                <a:cxn ang="0">
                  <a:pos x="25" y="867"/>
                </a:cxn>
                <a:cxn ang="0">
                  <a:pos x="13" y="957"/>
                </a:cxn>
                <a:cxn ang="0">
                  <a:pos x="5" y="1050"/>
                </a:cxn>
                <a:cxn ang="0">
                  <a:pos x="1" y="1144"/>
                </a:cxn>
                <a:cxn ang="0">
                  <a:pos x="154" y="1191"/>
                </a:cxn>
                <a:cxn ang="0">
                  <a:pos x="155" y="1103"/>
                </a:cxn>
                <a:cxn ang="0">
                  <a:pos x="161" y="1017"/>
                </a:cxn>
                <a:cxn ang="0">
                  <a:pos x="171" y="932"/>
                </a:cxn>
                <a:cxn ang="0">
                  <a:pos x="183" y="848"/>
                </a:cxn>
                <a:cxn ang="0">
                  <a:pos x="200" y="767"/>
                </a:cxn>
                <a:cxn ang="0">
                  <a:pos x="218" y="689"/>
                </a:cxn>
                <a:cxn ang="0">
                  <a:pos x="240" y="614"/>
                </a:cxn>
                <a:cxn ang="0">
                  <a:pos x="266" y="541"/>
                </a:cxn>
                <a:cxn ang="0">
                  <a:pos x="294" y="473"/>
                </a:cxn>
                <a:cxn ang="0">
                  <a:pos x="324" y="409"/>
                </a:cxn>
                <a:cxn ang="0">
                  <a:pos x="357" y="348"/>
                </a:cxn>
                <a:cxn ang="0">
                  <a:pos x="393" y="293"/>
                </a:cxn>
                <a:cxn ang="0">
                  <a:pos x="429" y="242"/>
                </a:cxn>
                <a:cxn ang="0">
                  <a:pos x="468" y="197"/>
                </a:cxn>
                <a:cxn ang="0">
                  <a:pos x="509" y="157"/>
                </a:cxn>
                <a:cxn ang="0">
                  <a:pos x="550" y="123"/>
                </a:cxn>
              </a:cxnLst>
              <a:rect l="0" t="0" r="r" b="b"/>
              <a:pathLst>
                <a:path w="550" h="1191">
                  <a:moveTo>
                    <a:pt x="458" y="0"/>
                  </a:moveTo>
                  <a:lnTo>
                    <a:pt x="431" y="21"/>
                  </a:lnTo>
                  <a:lnTo>
                    <a:pt x="405" y="43"/>
                  </a:lnTo>
                  <a:lnTo>
                    <a:pt x="380" y="67"/>
                  </a:lnTo>
                  <a:lnTo>
                    <a:pt x="355" y="93"/>
                  </a:lnTo>
                  <a:lnTo>
                    <a:pt x="332" y="119"/>
                  </a:lnTo>
                  <a:lnTo>
                    <a:pt x="309" y="147"/>
                  </a:lnTo>
                  <a:lnTo>
                    <a:pt x="287" y="176"/>
                  </a:lnTo>
                  <a:lnTo>
                    <a:pt x="266" y="206"/>
                  </a:lnTo>
                  <a:lnTo>
                    <a:pt x="245" y="238"/>
                  </a:lnTo>
                  <a:lnTo>
                    <a:pt x="225" y="271"/>
                  </a:lnTo>
                  <a:lnTo>
                    <a:pt x="206" y="305"/>
                  </a:lnTo>
                  <a:lnTo>
                    <a:pt x="187" y="339"/>
                  </a:lnTo>
                  <a:lnTo>
                    <a:pt x="171" y="374"/>
                  </a:lnTo>
                  <a:lnTo>
                    <a:pt x="153" y="411"/>
                  </a:lnTo>
                  <a:lnTo>
                    <a:pt x="138" y="449"/>
                  </a:lnTo>
                  <a:lnTo>
                    <a:pt x="122" y="487"/>
                  </a:lnTo>
                  <a:lnTo>
                    <a:pt x="108" y="527"/>
                  </a:lnTo>
                  <a:lnTo>
                    <a:pt x="95" y="566"/>
                  </a:lnTo>
                  <a:lnTo>
                    <a:pt x="82" y="607"/>
                  </a:lnTo>
                  <a:lnTo>
                    <a:pt x="70" y="649"/>
                  </a:lnTo>
                  <a:lnTo>
                    <a:pt x="59" y="691"/>
                  </a:lnTo>
                  <a:lnTo>
                    <a:pt x="49" y="734"/>
                  </a:lnTo>
                  <a:lnTo>
                    <a:pt x="40" y="777"/>
                  </a:lnTo>
                  <a:lnTo>
                    <a:pt x="32" y="821"/>
                  </a:lnTo>
                  <a:lnTo>
                    <a:pt x="25" y="867"/>
                  </a:lnTo>
                  <a:lnTo>
                    <a:pt x="18" y="912"/>
                  </a:lnTo>
                  <a:lnTo>
                    <a:pt x="13" y="957"/>
                  </a:lnTo>
                  <a:lnTo>
                    <a:pt x="8" y="1004"/>
                  </a:lnTo>
                  <a:lnTo>
                    <a:pt x="5" y="1050"/>
                  </a:lnTo>
                  <a:lnTo>
                    <a:pt x="3" y="1096"/>
                  </a:lnTo>
                  <a:lnTo>
                    <a:pt x="1" y="1144"/>
                  </a:lnTo>
                  <a:lnTo>
                    <a:pt x="0" y="1191"/>
                  </a:lnTo>
                  <a:lnTo>
                    <a:pt x="154" y="1191"/>
                  </a:lnTo>
                  <a:lnTo>
                    <a:pt x="154" y="1147"/>
                  </a:lnTo>
                  <a:lnTo>
                    <a:pt x="155" y="1103"/>
                  </a:lnTo>
                  <a:lnTo>
                    <a:pt x="158" y="1060"/>
                  </a:lnTo>
                  <a:lnTo>
                    <a:pt x="161" y="1017"/>
                  </a:lnTo>
                  <a:lnTo>
                    <a:pt x="165" y="974"/>
                  </a:lnTo>
                  <a:lnTo>
                    <a:pt x="171" y="932"/>
                  </a:lnTo>
                  <a:lnTo>
                    <a:pt x="176" y="890"/>
                  </a:lnTo>
                  <a:lnTo>
                    <a:pt x="183" y="848"/>
                  </a:lnTo>
                  <a:lnTo>
                    <a:pt x="191" y="807"/>
                  </a:lnTo>
                  <a:lnTo>
                    <a:pt x="200" y="767"/>
                  </a:lnTo>
                  <a:lnTo>
                    <a:pt x="208" y="728"/>
                  </a:lnTo>
                  <a:lnTo>
                    <a:pt x="218" y="689"/>
                  </a:lnTo>
                  <a:lnTo>
                    <a:pt x="229" y="650"/>
                  </a:lnTo>
                  <a:lnTo>
                    <a:pt x="240" y="614"/>
                  </a:lnTo>
                  <a:lnTo>
                    <a:pt x="253" y="576"/>
                  </a:lnTo>
                  <a:lnTo>
                    <a:pt x="266" y="541"/>
                  </a:lnTo>
                  <a:lnTo>
                    <a:pt x="280" y="507"/>
                  </a:lnTo>
                  <a:lnTo>
                    <a:pt x="294" y="473"/>
                  </a:lnTo>
                  <a:lnTo>
                    <a:pt x="309" y="441"/>
                  </a:lnTo>
                  <a:lnTo>
                    <a:pt x="324" y="409"/>
                  </a:lnTo>
                  <a:lnTo>
                    <a:pt x="341" y="378"/>
                  </a:lnTo>
                  <a:lnTo>
                    <a:pt x="357" y="348"/>
                  </a:lnTo>
                  <a:lnTo>
                    <a:pt x="375" y="320"/>
                  </a:lnTo>
                  <a:lnTo>
                    <a:pt x="393" y="293"/>
                  </a:lnTo>
                  <a:lnTo>
                    <a:pt x="410" y="267"/>
                  </a:lnTo>
                  <a:lnTo>
                    <a:pt x="429" y="242"/>
                  </a:lnTo>
                  <a:lnTo>
                    <a:pt x="448" y="219"/>
                  </a:lnTo>
                  <a:lnTo>
                    <a:pt x="468" y="197"/>
                  </a:lnTo>
                  <a:lnTo>
                    <a:pt x="488" y="176"/>
                  </a:lnTo>
                  <a:lnTo>
                    <a:pt x="509" y="157"/>
                  </a:lnTo>
                  <a:lnTo>
                    <a:pt x="529" y="139"/>
                  </a:lnTo>
                  <a:lnTo>
                    <a:pt x="550" y="123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0" name="Freeform 120"/>
            <p:cNvSpPr>
              <a:spLocks/>
            </p:cNvSpPr>
            <p:nvPr/>
          </p:nvSpPr>
          <p:spPr bwMode="auto">
            <a:xfrm>
              <a:off x="1711" y="2595"/>
              <a:ext cx="134" cy="114"/>
            </a:xfrm>
            <a:custGeom>
              <a:avLst/>
              <a:gdLst/>
              <a:ahLst/>
              <a:cxnLst>
                <a:cxn ang="0">
                  <a:pos x="191" y="84"/>
                </a:cxn>
                <a:cxn ang="0">
                  <a:pos x="163" y="93"/>
                </a:cxn>
                <a:cxn ang="0">
                  <a:pos x="138" y="102"/>
                </a:cxn>
                <a:cxn ang="0">
                  <a:pos x="115" y="109"/>
                </a:cxn>
                <a:cxn ang="0">
                  <a:pos x="91" y="116"/>
                </a:cxn>
                <a:cxn ang="0">
                  <a:pos x="68" y="123"/>
                </a:cxn>
                <a:cxn ang="0">
                  <a:pos x="46" y="128"/>
                </a:cxn>
                <a:cxn ang="0">
                  <a:pos x="23" y="135"/>
                </a:cxn>
                <a:cxn ang="0">
                  <a:pos x="0" y="141"/>
                </a:cxn>
                <a:cxn ang="0">
                  <a:pos x="139" y="327"/>
                </a:cxn>
                <a:cxn ang="0">
                  <a:pos x="146" y="316"/>
                </a:cxn>
                <a:cxn ang="0">
                  <a:pos x="154" y="300"/>
                </a:cxn>
                <a:cxn ang="0">
                  <a:pos x="167" y="282"/>
                </a:cxn>
                <a:cxn ang="0">
                  <a:pos x="180" y="260"/>
                </a:cxn>
                <a:cxn ang="0">
                  <a:pos x="195" y="235"/>
                </a:cxn>
                <a:cxn ang="0">
                  <a:pos x="212" y="210"/>
                </a:cxn>
                <a:cxn ang="0">
                  <a:pos x="229" y="185"/>
                </a:cxn>
                <a:cxn ang="0">
                  <a:pos x="247" y="160"/>
                </a:cxn>
                <a:cxn ang="0">
                  <a:pos x="266" y="135"/>
                </a:cxn>
                <a:cxn ang="0">
                  <a:pos x="285" y="111"/>
                </a:cxn>
                <a:cxn ang="0">
                  <a:pos x="303" y="87"/>
                </a:cxn>
                <a:cxn ang="0">
                  <a:pos x="321" y="66"/>
                </a:cxn>
                <a:cxn ang="0">
                  <a:pos x="338" y="48"/>
                </a:cxn>
                <a:cxn ang="0">
                  <a:pos x="353" y="29"/>
                </a:cxn>
                <a:cxn ang="0">
                  <a:pos x="369" y="13"/>
                </a:cxn>
                <a:cxn ang="0">
                  <a:pos x="382" y="0"/>
                </a:cxn>
                <a:cxn ang="0">
                  <a:pos x="365" y="9"/>
                </a:cxn>
                <a:cxn ang="0">
                  <a:pos x="345" y="19"/>
                </a:cxn>
                <a:cxn ang="0">
                  <a:pos x="324" y="29"/>
                </a:cxn>
                <a:cxn ang="0">
                  <a:pos x="300" y="40"/>
                </a:cxn>
                <a:cxn ang="0">
                  <a:pos x="275" y="51"/>
                </a:cxn>
                <a:cxn ang="0">
                  <a:pos x="248" y="62"/>
                </a:cxn>
                <a:cxn ang="0">
                  <a:pos x="220" y="73"/>
                </a:cxn>
                <a:cxn ang="0">
                  <a:pos x="191" y="84"/>
                </a:cxn>
              </a:cxnLst>
              <a:rect l="0" t="0" r="r" b="b"/>
              <a:pathLst>
                <a:path w="382" h="327">
                  <a:moveTo>
                    <a:pt x="191" y="84"/>
                  </a:moveTo>
                  <a:lnTo>
                    <a:pt x="163" y="93"/>
                  </a:lnTo>
                  <a:lnTo>
                    <a:pt x="138" y="102"/>
                  </a:lnTo>
                  <a:lnTo>
                    <a:pt x="115" y="109"/>
                  </a:lnTo>
                  <a:lnTo>
                    <a:pt x="91" y="116"/>
                  </a:lnTo>
                  <a:lnTo>
                    <a:pt x="68" y="123"/>
                  </a:lnTo>
                  <a:lnTo>
                    <a:pt x="46" y="128"/>
                  </a:lnTo>
                  <a:lnTo>
                    <a:pt x="23" y="135"/>
                  </a:lnTo>
                  <a:lnTo>
                    <a:pt x="0" y="141"/>
                  </a:lnTo>
                  <a:lnTo>
                    <a:pt x="139" y="327"/>
                  </a:lnTo>
                  <a:lnTo>
                    <a:pt x="146" y="316"/>
                  </a:lnTo>
                  <a:lnTo>
                    <a:pt x="154" y="300"/>
                  </a:lnTo>
                  <a:lnTo>
                    <a:pt x="167" y="282"/>
                  </a:lnTo>
                  <a:lnTo>
                    <a:pt x="180" y="260"/>
                  </a:lnTo>
                  <a:lnTo>
                    <a:pt x="195" y="235"/>
                  </a:lnTo>
                  <a:lnTo>
                    <a:pt x="212" y="210"/>
                  </a:lnTo>
                  <a:lnTo>
                    <a:pt x="229" y="185"/>
                  </a:lnTo>
                  <a:lnTo>
                    <a:pt x="247" y="160"/>
                  </a:lnTo>
                  <a:lnTo>
                    <a:pt x="266" y="135"/>
                  </a:lnTo>
                  <a:lnTo>
                    <a:pt x="285" y="111"/>
                  </a:lnTo>
                  <a:lnTo>
                    <a:pt x="303" y="87"/>
                  </a:lnTo>
                  <a:lnTo>
                    <a:pt x="321" y="66"/>
                  </a:lnTo>
                  <a:lnTo>
                    <a:pt x="338" y="48"/>
                  </a:lnTo>
                  <a:lnTo>
                    <a:pt x="353" y="29"/>
                  </a:lnTo>
                  <a:lnTo>
                    <a:pt x="369" y="13"/>
                  </a:lnTo>
                  <a:lnTo>
                    <a:pt x="382" y="0"/>
                  </a:lnTo>
                  <a:lnTo>
                    <a:pt x="365" y="9"/>
                  </a:lnTo>
                  <a:lnTo>
                    <a:pt x="345" y="19"/>
                  </a:lnTo>
                  <a:lnTo>
                    <a:pt x="324" y="29"/>
                  </a:lnTo>
                  <a:lnTo>
                    <a:pt x="300" y="40"/>
                  </a:lnTo>
                  <a:lnTo>
                    <a:pt x="275" y="51"/>
                  </a:lnTo>
                  <a:lnTo>
                    <a:pt x="248" y="62"/>
                  </a:lnTo>
                  <a:lnTo>
                    <a:pt x="220" y="73"/>
                  </a:lnTo>
                  <a:lnTo>
                    <a:pt x="191" y="8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1" name="Freeform 121"/>
            <p:cNvSpPr>
              <a:spLocks/>
            </p:cNvSpPr>
            <p:nvPr/>
          </p:nvSpPr>
          <p:spPr bwMode="auto">
            <a:xfrm>
              <a:off x="1904" y="3124"/>
              <a:ext cx="241" cy="179"/>
            </a:xfrm>
            <a:custGeom>
              <a:avLst/>
              <a:gdLst/>
              <a:ahLst/>
              <a:cxnLst>
                <a:cxn ang="0">
                  <a:pos x="41" y="448"/>
                </a:cxn>
                <a:cxn ang="0">
                  <a:pos x="83" y="512"/>
                </a:cxn>
                <a:cxn ang="0">
                  <a:pos x="680" y="128"/>
                </a:cxn>
                <a:cxn ang="0">
                  <a:pos x="597" y="0"/>
                </a:cxn>
                <a:cxn ang="0">
                  <a:pos x="0" y="383"/>
                </a:cxn>
                <a:cxn ang="0">
                  <a:pos x="41" y="448"/>
                </a:cxn>
              </a:cxnLst>
              <a:rect l="0" t="0" r="r" b="b"/>
              <a:pathLst>
                <a:path w="680" h="512">
                  <a:moveTo>
                    <a:pt x="41" y="448"/>
                  </a:moveTo>
                  <a:lnTo>
                    <a:pt x="83" y="512"/>
                  </a:lnTo>
                  <a:lnTo>
                    <a:pt x="680" y="128"/>
                  </a:lnTo>
                  <a:lnTo>
                    <a:pt x="597" y="0"/>
                  </a:lnTo>
                  <a:lnTo>
                    <a:pt x="0" y="383"/>
                  </a:lnTo>
                  <a:lnTo>
                    <a:pt x="41" y="4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2" name="Freeform 122"/>
            <p:cNvSpPr>
              <a:spLocks/>
            </p:cNvSpPr>
            <p:nvPr/>
          </p:nvSpPr>
          <p:spPr bwMode="auto">
            <a:xfrm>
              <a:off x="1827" y="3232"/>
              <a:ext cx="137" cy="108"/>
            </a:xfrm>
            <a:custGeom>
              <a:avLst/>
              <a:gdLst/>
              <a:ahLst/>
              <a:cxnLst>
                <a:cxn ang="0">
                  <a:pos x="198" y="238"/>
                </a:cxn>
                <a:cxn ang="0">
                  <a:pos x="225" y="230"/>
                </a:cxn>
                <a:cxn ang="0">
                  <a:pos x="251" y="224"/>
                </a:cxn>
                <a:cxn ang="0">
                  <a:pos x="275" y="218"/>
                </a:cxn>
                <a:cxn ang="0">
                  <a:pos x="299" y="213"/>
                </a:cxn>
                <a:cxn ang="0">
                  <a:pos x="322" y="208"/>
                </a:cxn>
                <a:cxn ang="0">
                  <a:pos x="344" y="204"/>
                </a:cxn>
                <a:cxn ang="0">
                  <a:pos x="368" y="200"/>
                </a:cxn>
                <a:cxn ang="0">
                  <a:pos x="392" y="195"/>
                </a:cxn>
                <a:cxn ang="0">
                  <a:pos x="266" y="0"/>
                </a:cxn>
                <a:cxn ang="0">
                  <a:pos x="259" y="10"/>
                </a:cxn>
                <a:cxn ang="0">
                  <a:pos x="250" y="24"/>
                </a:cxn>
                <a:cxn ang="0">
                  <a:pos x="236" y="43"/>
                </a:cxn>
                <a:cxn ang="0">
                  <a:pos x="221" y="64"/>
                </a:cxn>
                <a:cxn ang="0">
                  <a:pos x="203" y="87"/>
                </a:cxn>
                <a:cxn ang="0">
                  <a:pos x="184" y="111"/>
                </a:cxn>
                <a:cxn ang="0">
                  <a:pos x="166" y="136"/>
                </a:cxn>
                <a:cxn ang="0">
                  <a:pos x="146" y="159"/>
                </a:cxn>
                <a:cxn ang="0">
                  <a:pos x="125" y="182"/>
                </a:cxn>
                <a:cxn ang="0">
                  <a:pos x="105" y="205"/>
                </a:cxn>
                <a:cxn ang="0">
                  <a:pos x="85" y="226"/>
                </a:cxn>
                <a:cxn ang="0">
                  <a:pos x="66" y="246"/>
                </a:cxn>
                <a:cxn ang="0">
                  <a:pos x="49" y="265"/>
                </a:cxn>
                <a:cxn ang="0">
                  <a:pos x="31" y="281"/>
                </a:cxn>
                <a:cxn ang="0">
                  <a:pos x="15" y="296"/>
                </a:cxn>
                <a:cxn ang="0">
                  <a:pos x="0" y="309"/>
                </a:cxn>
                <a:cxn ang="0">
                  <a:pos x="18" y="300"/>
                </a:cxn>
                <a:cxn ang="0">
                  <a:pos x="37" y="292"/>
                </a:cxn>
                <a:cxn ang="0">
                  <a:pos x="61" y="283"/>
                </a:cxn>
                <a:cxn ang="0">
                  <a:pos x="85" y="275"/>
                </a:cxn>
                <a:cxn ang="0">
                  <a:pos x="110" y="265"/>
                </a:cxn>
                <a:cxn ang="0">
                  <a:pos x="138" y="256"/>
                </a:cxn>
                <a:cxn ang="0">
                  <a:pos x="167" y="247"/>
                </a:cxn>
                <a:cxn ang="0">
                  <a:pos x="198" y="238"/>
                </a:cxn>
              </a:cxnLst>
              <a:rect l="0" t="0" r="r" b="b"/>
              <a:pathLst>
                <a:path w="392" h="309">
                  <a:moveTo>
                    <a:pt x="198" y="238"/>
                  </a:moveTo>
                  <a:lnTo>
                    <a:pt x="225" y="230"/>
                  </a:lnTo>
                  <a:lnTo>
                    <a:pt x="251" y="224"/>
                  </a:lnTo>
                  <a:lnTo>
                    <a:pt x="275" y="218"/>
                  </a:lnTo>
                  <a:lnTo>
                    <a:pt x="299" y="213"/>
                  </a:lnTo>
                  <a:lnTo>
                    <a:pt x="322" y="208"/>
                  </a:lnTo>
                  <a:lnTo>
                    <a:pt x="344" y="204"/>
                  </a:lnTo>
                  <a:lnTo>
                    <a:pt x="368" y="200"/>
                  </a:lnTo>
                  <a:lnTo>
                    <a:pt x="392" y="195"/>
                  </a:lnTo>
                  <a:lnTo>
                    <a:pt x="266" y="0"/>
                  </a:lnTo>
                  <a:lnTo>
                    <a:pt x="259" y="10"/>
                  </a:lnTo>
                  <a:lnTo>
                    <a:pt x="250" y="24"/>
                  </a:lnTo>
                  <a:lnTo>
                    <a:pt x="236" y="43"/>
                  </a:lnTo>
                  <a:lnTo>
                    <a:pt x="221" y="64"/>
                  </a:lnTo>
                  <a:lnTo>
                    <a:pt x="203" y="87"/>
                  </a:lnTo>
                  <a:lnTo>
                    <a:pt x="184" y="111"/>
                  </a:lnTo>
                  <a:lnTo>
                    <a:pt x="166" y="136"/>
                  </a:lnTo>
                  <a:lnTo>
                    <a:pt x="146" y="159"/>
                  </a:lnTo>
                  <a:lnTo>
                    <a:pt x="125" y="182"/>
                  </a:lnTo>
                  <a:lnTo>
                    <a:pt x="105" y="205"/>
                  </a:lnTo>
                  <a:lnTo>
                    <a:pt x="85" y="226"/>
                  </a:lnTo>
                  <a:lnTo>
                    <a:pt x="66" y="246"/>
                  </a:lnTo>
                  <a:lnTo>
                    <a:pt x="49" y="265"/>
                  </a:lnTo>
                  <a:lnTo>
                    <a:pt x="31" y="281"/>
                  </a:lnTo>
                  <a:lnTo>
                    <a:pt x="15" y="296"/>
                  </a:lnTo>
                  <a:lnTo>
                    <a:pt x="0" y="309"/>
                  </a:lnTo>
                  <a:lnTo>
                    <a:pt x="18" y="300"/>
                  </a:lnTo>
                  <a:lnTo>
                    <a:pt x="37" y="292"/>
                  </a:lnTo>
                  <a:lnTo>
                    <a:pt x="61" y="283"/>
                  </a:lnTo>
                  <a:lnTo>
                    <a:pt x="85" y="275"/>
                  </a:lnTo>
                  <a:lnTo>
                    <a:pt x="110" y="265"/>
                  </a:lnTo>
                  <a:lnTo>
                    <a:pt x="138" y="256"/>
                  </a:lnTo>
                  <a:lnTo>
                    <a:pt x="167" y="247"/>
                  </a:lnTo>
                  <a:lnTo>
                    <a:pt x="198" y="23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3" name="Freeform 123"/>
            <p:cNvSpPr>
              <a:spLocks/>
            </p:cNvSpPr>
            <p:nvPr/>
          </p:nvSpPr>
          <p:spPr bwMode="auto">
            <a:xfrm>
              <a:off x="2595" y="3772"/>
              <a:ext cx="166" cy="124"/>
            </a:xfrm>
            <a:custGeom>
              <a:avLst/>
              <a:gdLst/>
              <a:ahLst/>
              <a:cxnLst>
                <a:cxn ang="0">
                  <a:pos x="37" y="281"/>
                </a:cxn>
                <a:cxn ang="0">
                  <a:pos x="72" y="349"/>
                </a:cxn>
                <a:cxn ang="0">
                  <a:pos x="477" y="135"/>
                </a:cxn>
                <a:cxn ang="0">
                  <a:pos x="407" y="0"/>
                </a:cxn>
                <a:cxn ang="0">
                  <a:pos x="0" y="213"/>
                </a:cxn>
                <a:cxn ang="0">
                  <a:pos x="37" y="281"/>
                </a:cxn>
              </a:cxnLst>
              <a:rect l="0" t="0" r="r" b="b"/>
              <a:pathLst>
                <a:path w="477" h="349">
                  <a:moveTo>
                    <a:pt x="37" y="281"/>
                  </a:moveTo>
                  <a:lnTo>
                    <a:pt x="72" y="349"/>
                  </a:lnTo>
                  <a:lnTo>
                    <a:pt x="477" y="135"/>
                  </a:lnTo>
                  <a:lnTo>
                    <a:pt x="407" y="0"/>
                  </a:lnTo>
                  <a:lnTo>
                    <a:pt x="0" y="213"/>
                  </a:lnTo>
                  <a:lnTo>
                    <a:pt x="37" y="28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4" name="Freeform 124"/>
            <p:cNvSpPr>
              <a:spLocks/>
            </p:cNvSpPr>
            <p:nvPr/>
          </p:nvSpPr>
          <p:spPr bwMode="auto">
            <a:xfrm>
              <a:off x="2510" y="3822"/>
              <a:ext cx="141" cy="100"/>
            </a:xfrm>
            <a:custGeom>
              <a:avLst/>
              <a:gdLst/>
              <a:ahLst/>
              <a:cxnLst>
                <a:cxn ang="0">
                  <a:pos x="204" y="232"/>
                </a:cxn>
                <a:cxn ang="0">
                  <a:pos x="231" y="226"/>
                </a:cxn>
                <a:cxn ang="0">
                  <a:pos x="258" y="222"/>
                </a:cxn>
                <a:cxn ang="0">
                  <a:pos x="283" y="218"/>
                </a:cxn>
                <a:cxn ang="0">
                  <a:pos x="306" y="215"/>
                </a:cxn>
                <a:cxn ang="0">
                  <a:pos x="329" y="213"/>
                </a:cxn>
                <a:cxn ang="0">
                  <a:pos x="353" y="211"/>
                </a:cxn>
                <a:cxn ang="0">
                  <a:pos x="376" y="208"/>
                </a:cxn>
                <a:cxn ang="0">
                  <a:pos x="400" y="205"/>
                </a:cxn>
                <a:cxn ang="0">
                  <a:pos x="292" y="0"/>
                </a:cxn>
                <a:cxn ang="0">
                  <a:pos x="284" y="10"/>
                </a:cxn>
                <a:cxn ang="0">
                  <a:pos x="273" y="23"/>
                </a:cxn>
                <a:cxn ang="0">
                  <a:pos x="259" y="41"/>
                </a:cxn>
                <a:cxn ang="0">
                  <a:pos x="241" y="60"/>
                </a:cxn>
                <a:cxn ang="0">
                  <a:pos x="222" y="81"/>
                </a:cxn>
                <a:cxn ang="0">
                  <a:pos x="201" y="103"/>
                </a:cxn>
                <a:cxn ang="0">
                  <a:pos x="180" y="126"/>
                </a:cxn>
                <a:cxn ang="0">
                  <a:pos x="158" y="148"/>
                </a:cxn>
                <a:cxn ang="0">
                  <a:pos x="136" y="170"/>
                </a:cxn>
                <a:cxn ang="0">
                  <a:pos x="114" y="191"/>
                </a:cxn>
                <a:cxn ang="0">
                  <a:pos x="92" y="209"/>
                </a:cxn>
                <a:cxn ang="0">
                  <a:pos x="72" y="228"/>
                </a:cxn>
                <a:cxn ang="0">
                  <a:pos x="52" y="245"/>
                </a:cxn>
                <a:cxn ang="0">
                  <a:pos x="34" y="260"/>
                </a:cxn>
                <a:cxn ang="0">
                  <a:pos x="17" y="274"/>
                </a:cxn>
                <a:cxn ang="0">
                  <a:pos x="0" y="285"/>
                </a:cxn>
                <a:cxn ang="0">
                  <a:pos x="19" y="278"/>
                </a:cxn>
                <a:cxn ang="0">
                  <a:pos x="40" y="271"/>
                </a:cxn>
                <a:cxn ang="0">
                  <a:pos x="62" y="265"/>
                </a:cxn>
                <a:cxn ang="0">
                  <a:pos x="88" y="258"/>
                </a:cxn>
                <a:cxn ang="0">
                  <a:pos x="114" y="251"/>
                </a:cxn>
                <a:cxn ang="0">
                  <a:pos x="143" y="245"/>
                </a:cxn>
                <a:cxn ang="0">
                  <a:pos x="173" y="238"/>
                </a:cxn>
                <a:cxn ang="0">
                  <a:pos x="204" y="232"/>
                </a:cxn>
              </a:cxnLst>
              <a:rect l="0" t="0" r="r" b="b"/>
              <a:pathLst>
                <a:path w="400" h="285">
                  <a:moveTo>
                    <a:pt x="204" y="232"/>
                  </a:moveTo>
                  <a:lnTo>
                    <a:pt x="231" y="226"/>
                  </a:lnTo>
                  <a:lnTo>
                    <a:pt x="258" y="222"/>
                  </a:lnTo>
                  <a:lnTo>
                    <a:pt x="283" y="218"/>
                  </a:lnTo>
                  <a:lnTo>
                    <a:pt x="306" y="215"/>
                  </a:lnTo>
                  <a:lnTo>
                    <a:pt x="329" y="213"/>
                  </a:lnTo>
                  <a:lnTo>
                    <a:pt x="353" y="211"/>
                  </a:lnTo>
                  <a:lnTo>
                    <a:pt x="376" y="208"/>
                  </a:lnTo>
                  <a:lnTo>
                    <a:pt x="400" y="205"/>
                  </a:lnTo>
                  <a:lnTo>
                    <a:pt x="292" y="0"/>
                  </a:lnTo>
                  <a:lnTo>
                    <a:pt x="284" y="10"/>
                  </a:lnTo>
                  <a:lnTo>
                    <a:pt x="273" y="23"/>
                  </a:lnTo>
                  <a:lnTo>
                    <a:pt x="259" y="41"/>
                  </a:lnTo>
                  <a:lnTo>
                    <a:pt x="241" y="60"/>
                  </a:lnTo>
                  <a:lnTo>
                    <a:pt x="222" y="81"/>
                  </a:lnTo>
                  <a:lnTo>
                    <a:pt x="201" y="103"/>
                  </a:lnTo>
                  <a:lnTo>
                    <a:pt x="180" y="126"/>
                  </a:lnTo>
                  <a:lnTo>
                    <a:pt x="158" y="148"/>
                  </a:lnTo>
                  <a:lnTo>
                    <a:pt x="136" y="170"/>
                  </a:lnTo>
                  <a:lnTo>
                    <a:pt x="114" y="191"/>
                  </a:lnTo>
                  <a:lnTo>
                    <a:pt x="92" y="209"/>
                  </a:lnTo>
                  <a:lnTo>
                    <a:pt x="72" y="228"/>
                  </a:lnTo>
                  <a:lnTo>
                    <a:pt x="52" y="245"/>
                  </a:lnTo>
                  <a:lnTo>
                    <a:pt x="34" y="260"/>
                  </a:lnTo>
                  <a:lnTo>
                    <a:pt x="17" y="274"/>
                  </a:lnTo>
                  <a:lnTo>
                    <a:pt x="0" y="285"/>
                  </a:lnTo>
                  <a:lnTo>
                    <a:pt x="19" y="278"/>
                  </a:lnTo>
                  <a:lnTo>
                    <a:pt x="40" y="271"/>
                  </a:lnTo>
                  <a:lnTo>
                    <a:pt x="62" y="265"/>
                  </a:lnTo>
                  <a:lnTo>
                    <a:pt x="88" y="258"/>
                  </a:lnTo>
                  <a:lnTo>
                    <a:pt x="114" y="251"/>
                  </a:lnTo>
                  <a:lnTo>
                    <a:pt x="143" y="245"/>
                  </a:lnTo>
                  <a:lnTo>
                    <a:pt x="173" y="238"/>
                  </a:lnTo>
                  <a:lnTo>
                    <a:pt x="204" y="2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5" name="Freeform 125"/>
            <p:cNvSpPr>
              <a:spLocks/>
            </p:cNvSpPr>
            <p:nvPr/>
          </p:nvSpPr>
          <p:spPr bwMode="auto">
            <a:xfrm>
              <a:off x="3268" y="3396"/>
              <a:ext cx="130" cy="63"/>
            </a:xfrm>
            <a:custGeom>
              <a:avLst/>
              <a:gdLst/>
              <a:ahLst/>
              <a:cxnLst>
                <a:cxn ang="0">
                  <a:pos x="5" y="76"/>
                </a:cxn>
                <a:cxn ang="0">
                  <a:pos x="0" y="153"/>
                </a:cxn>
                <a:cxn ang="0">
                  <a:pos x="363" y="174"/>
                </a:cxn>
                <a:cxn ang="0">
                  <a:pos x="372" y="21"/>
                </a:cxn>
                <a:cxn ang="0">
                  <a:pos x="10" y="0"/>
                </a:cxn>
                <a:cxn ang="0">
                  <a:pos x="5" y="76"/>
                </a:cxn>
              </a:cxnLst>
              <a:rect l="0" t="0" r="r" b="b"/>
              <a:pathLst>
                <a:path w="372" h="174">
                  <a:moveTo>
                    <a:pt x="5" y="76"/>
                  </a:moveTo>
                  <a:lnTo>
                    <a:pt x="0" y="153"/>
                  </a:lnTo>
                  <a:lnTo>
                    <a:pt x="363" y="174"/>
                  </a:lnTo>
                  <a:lnTo>
                    <a:pt x="372" y="21"/>
                  </a:lnTo>
                  <a:lnTo>
                    <a:pt x="10" y="0"/>
                  </a:lnTo>
                  <a:lnTo>
                    <a:pt x="5" y="7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6" name="Freeform 126"/>
            <p:cNvSpPr>
              <a:spLocks/>
            </p:cNvSpPr>
            <p:nvPr/>
          </p:nvSpPr>
          <p:spPr bwMode="auto">
            <a:xfrm>
              <a:off x="3161" y="3384"/>
              <a:ext cx="139" cy="81"/>
            </a:xfrm>
            <a:custGeom>
              <a:avLst/>
              <a:gdLst/>
              <a:ahLst/>
              <a:cxnLst>
                <a:cxn ang="0">
                  <a:pos x="200" y="153"/>
                </a:cxn>
                <a:cxn ang="0">
                  <a:pos x="228" y="163"/>
                </a:cxn>
                <a:cxn ang="0">
                  <a:pos x="252" y="173"/>
                </a:cxn>
                <a:cxn ang="0">
                  <a:pos x="275" y="183"/>
                </a:cxn>
                <a:cxn ang="0">
                  <a:pos x="297" y="193"/>
                </a:cxn>
                <a:cxn ang="0">
                  <a:pos x="319" y="202"/>
                </a:cxn>
                <a:cxn ang="0">
                  <a:pos x="340" y="212"/>
                </a:cxn>
                <a:cxn ang="0">
                  <a:pos x="361" y="222"/>
                </a:cxn>
                <a:cxn ang="0">
                  <a:pos x="383" y="232"/>
                </a:cxn>
                <a:cxn ang="0">
                  <a:pos x="397" y="0"/>
                </a:cxn>
                <a:cxn ang="0">
                  <a:pos x="386" y="5"/>
                </a:cxn>
                <a:cxn ang="0">
                  <a:pos x="368" y="10"/>
                </a:cxn>
                <a:cxn ang="0">
                  <a:pos x="347" y="18"/>
                </a:cxn>
                <a:cxn ang="0">
                  <a:pos x="323" y="26"/>
                </a:cxn>
                <a:cxn ang="0">
                  <a:pos x="295" y="34"/>
                </a:cxn>
                <a:cxn ang="0">
                  <a:pos x="265" y="42"/>
                </a:cxn>
                <a:cxn ang="0">
                  <a:pos x="235" y="50"/>
                </a:cxn>
                <a:cxn ang="0">
                  <a:pos x="207" y="58"/>
                </a:cxn>
                <a:cxn ang="0">
                  <a:pos x="176" y="64"/>
                </a:cxn>
                <a:cxn ang="0">
                  <a:pos x="146" y="71"/>
                </a:cxn>
                <a:cxn ang="0">
                  <a:pos x="117" y="77"/>
                </a:cxn>
                <a:cxn ang="0">
                  <a:pos x="91" y="82"/>
                </a:cxn>
                <a:cxn ang="0">
                  <a:pos x="64" y="85"/>
                </a:cxn>
                <a:cxn ang="0">
                  <a:pos x="41" y="89"/>
                </a:cxn>
                <a:cxn ang="0">
                  <a:pos x="20" y="92"/>
                </a:cxn>
                <a:cxn ang="0">
                  <a:pos x="0" y="93"/>
                </a:cxn>
                <a:cxn ang="0">
                  <a:pos x="19" y="98"/>
                </a:cxn>
                <a:cxn ang="0">
                  <a:pos x="40" y="102"/>
                </a:cxn>
                <a:cxn ang="0">
                  <a:pos x="63" y="109"/>
                </a:cxn>
                <a:cxn ang="0">
                  <a:pos x="88" y="115"/>
                </a:cxn>
                <a:cxn ang="0">
                  <a:pos x="115" y="123"/>
                </a:cxn>
                <a:cxn ang="0">
                  <a:pos x="143" y="132"/>
                </a:cxn>
                <a:cxn ang="0">
                  <a:pos x="171" y="142"/>
                </a:cxn>
                <a:cxn ang="0">
                  <a:pos x="200" y="153"/>
                </a:cxn>
              </a:cxnLst>
              <a:rect l="0" t="0" r="r" b="b"/>
              <a:pathLst>
                <a:path w="397" h="232">
                  <a:moveTo>
                    <a:pt x="200" y="153"/>
                  </a:moveTo>
                  <a:lnTo>
                    <a:pt x="228" y="163"/>
                  </a:lnTo>
                  <a:lnTo>
                    <a:pt x="252" y="173"/>
                  </a:lnTo>
                  <a:lnTo>
                    <a:pt x="275" y="183"/>
                  </a:lnTo>
                  <a:lnTo>
                    <a:pt x="297" y="193"/>
                  </a:lnTo>
                  <a:lnTo>
                    <a:pt x="319" y="202"/>
                  </a:lnTo>
                  <a:lnTo>
                    <a:pt x="340" y="212"/>
                  </a:lnTo>
                  <a:lnTo>
                    <a:pt x="361" y="222"/>
                  </a:lnTo>
                  <a:lnTo>
                    <a:pt x="383" y="232"/>
                  </a:lnTo>
                  <a:lnTo>
                    <a:pt x="397" y="0"/>
                  </a:lnTo>
                  <a:lnTo>
                    <a:pt x="386" y="5"/>
                  </a:lnTo>
                  <a:lnTo>
                    <a:pt x="368" y="10"/>
                  </a:lnTo>
                  <a:lnTo>
                    <a:pt x="347" y="18"/>
                  </a:lnTo>
                  <a:lnTo>
                    <a:pt x="323" y="26"/>
                  </a:lnTo>
                  <a:lnTo>
                    <a:pt x="295" y="34"/>
                  </a:lnTo>
                  <a:lnTo>
                    <a:pt x="265" y="42"/>
                  </a:lnTo>
                  <a:lnTo>
                    <a:pt x="235" y="50"/>
                  </a:lnTo>
                  <a:lnTo>
                    <a:pt x="207" y="58"/>
                  </a:lnTo>
                  <a:lnTo>
                    <a:pt x="176" y="64"/>
                  </a:lnTo>
                  <a:lnTo>
                    <a:pt x="146" y="71"/>
                  </a:lnTo>
                  <a:lnTo>
                    <a:pt x="117" y="77"/>
                  </a:lnTo>
                  <a:lnTo>
                    <a:pt x="91" y="82"/>
                  </a:lnTo>
                  <a:lnTo>
                    <a:pt x="64" y="85"/>
                  </a:lnTo>
                  <a:lnTo>
                    <a:pt x="41" y="89"/>
                  </a:lnTo>
                  <a:lnTo>
                    <a:pt x="20" y="92"/>
                  </a:lnTo>
                  <a:lnTo>
                    <a:pt x="0" y="93"/>
                  </a:lnTo>
                  <a:lnTo>
                    <a:pt x="19" y="98"/>
                  </a:lnTo>
                  <a:lnTo>
                    <a:pt x="40" y="102"/>
                  </a:lnTo>
                  <a:lnTo>
                    <a:pt x="63" y="109"/>
                  </a:lnTo>
                  <a:lnTo>
                    <a:pt x="88" y="115"/>
                  </a:lnTo>
                  <a:lnTo>
                    <a:pt x="115" y="123"/>
                  </a:lnTo>
                  <a:lnTo>
                    <a:pt x="143" y="132"/>
                  </a:lnTo>
                  <a:lnTo>
                    <a:pt x="171" y="142"/>
                  </a:lnTo>
                  <a:lnTo>
                    <a:pt x="200" y="15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7" name="Freeform 127"/>
            <p:cNvSpPr>
              <a:spLocks/>
            </p:cNvSpPr>
            <p:nvPr/>
          </p:nvSpPr>
          <p:spPr bwMode="auto">
            <a:xfrm>
              <a:off x="3664" y="3223"/>
              <a:ext cx="55" cy="90"/>
            </a:xfrm>
            <a:custGeom>
              <a:avLst/>
              <a:gdLst/>
              <a:ahLst/>
              <a:cxnLst>
                <a:cxn ang="0">
                  <a:pos x="77" y="256"/>
                </a:cxn>
                <a:cxn ang="0">
                  <a:pos x="154" y="256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256"/>
                </a:cxn>
                <a:cxn ang="0">
                  <a:pos x="77" y="256"/>
                </a:cxn>
              </a:cxnLst>
              <a:rect l="0" t="0" r="r" b="b"/>
              <a:pathLst>
                <a:path w="154" h="256">
                  <a:moveTo>
                    <a:pt x="77" y="256"/>
                  </a:moveTo>
                  <a:lnTo>
                    <a:pt x="154" y="25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256"/>
                  </a:lnTo>
                  <a:lnTo>
                    <a:pt x="77" y="25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8" name="Freeform 128"/>
            <p:cNvSpPr>
              <a:spLocks/>
            </p:cNvSpPr>
            <p:nvPr/>
          </p:nvSpPr>
          <p:spPr bwMode="auto">
            <a:xfrm>
              <a:off x="3651" y="3287"/>
              <a:ext cx="82" cy="137"/>
            </a:xfrm>
            <a:custGeom>
              <a:avLst/>
              <a:gdLst/>
              <a:ahLst/>
              <a:cxnLst>
                <a:cxn ang="0">
                  <a:pos x="163" y="187"/>
                </a:cxn>
                <a:cxn ang="0">
                  <a:pos x="172" y="159"/>
                </a:cxn>
                <a:cxn ang="0">
                  <a:pos x="180" y="134"/>
                </a:cxn>
                <a:cxn ang="0">
                  <a:pos x="189" y="111"/>
                </a:cxn>
                <a:cxn ang="0">
                  <a:pos x="197" y="88"/>
                </a:cxn>
                <a:cxn ang="0">
                  <a:pos x="205" y="66"/>
                </a:cxn>
                <a:cxn ang="0">
                  <a:pos x="214" y="45"/>
                </a:cxn>
                <a:cxn ang="0">
                  <a:pos x="223" y="22"/>
                </a:cxn>
                <a:cxn ang="0">
                  <a:pos x="232" y="0"/>
                </a:cxn>
                <a:cxn ang="0">
                  <a:pos x="0" y="0"/>
                </a:cxn>
                <a:cxn ang="0">
                  <a:pos x="4" y="11"/>
                </a:cxn>
                <a:cxn ang="0">
                  <a:pos x="11" y="28"/>
                </a:cxn>
                <a:cxn ang="0">
                  <a:pos x="20" y="49"/>
                </a:cxn>
                <a:cxn ang="0">
                  <a:pos x="29" y="73"/>
                </a:cxn>
                <a:cxn ang="0">
                  <a:pos x="39" y="100"/>
                </a:cxn>
                <a:cxn ang="0">
                  <a:pos x="50" y="128"/>
                </a:cxn>
                <a:cxn ang="0">
                  <a:pos x="59" y="158"/>
                </a:cxn>
                <a:cxn ang="0">
                  <a:pos x="68" y="187"/>
                </a:cxn>
                <a:cxn ang="0">
                  <a:pos x="77" y="217"/>
                </a:cxn>
                <a:cxn ang="0">
                  <a:pos x="85" y="247"/>
                </a:cxn>
                <a:cxn ang="0">
                  <a:pos x="93" y="274"/>
                </a:cxn>
                <a:cxn ang="0">
                  <a:pos x="99" y="301"/>
                </a:cxn>
                <a:cxn ang="0">
                  <a:pos x="105" y="326"/>
                </a:cxn>
                <a:cxn ang="0">
                  <a:pos x="109" y="349"/>
                </a:cxn>
                <a:cxn ang="0">
                  <a:pos x="113" y="371"/>
                </a:cxn>
                <a:cxn ang="0">
                  <a:pos x="116" y="390"/>
                </a:cxn>
                <a:cxn ang="0">
                  <a:pos x="118" y="371"/>
                </a:cxn>
                <a:cxn ang="0">
                  <a:pos x="123" y="349"/>
                </a:cxn>
                <a:cxn ang="0">
                  <a:pos x="127" y="326"/>
                </a:cxn>
                <a:cxn ang="0">
                  <a:pos x="133" y="301"/>
                </a:cxn>
                <a:cxn ang="0">
                  <a:pos x="139" y="274"/>
                </a:cxn>
                <a:cxn ang="0">
                  <a:pos x="146" y="247"/>
                </a:cxn>
                <a:cxn ang="0">
                  <a:pos x="155" y="217"/>
                </a:cxn>
                <a:cxn ang="0">
                  <a:pos x="163" y="187"/>
                </a:cxn>
              </a:cxnLst>
              <a:rect l="0" t="0" r="r" b="b"/>
              <a:pathLst>
                <a:path w="232" h="390">
                  <a:moveTo>
                    <a:pt x="163" y="187"/>
                  </a:moveTo>
                  <a:lnTo>
                    <a:pt x="172" y="159"/>
                  </a:lnTo>
                  <a:lnTo>
                    <a:pt x="180" y="134"/>
                  </a:lnTo>
                  <a:lnTo>
                    <a:pt x="189" y="111"/>
                  </a:lnTo>
                  <a:lnTo>
                    <a:pt x="197" y="88"/>
                  </a:lnTo>
                  <a:lnTo>
                    <a:pt x="205" y="66"/>
                  </a:lnTo>
                  <a:lnTo>
                    <a:pt x="214" y="45"/>
                  </a:lnTo>
                  <a:lnTo>
                    <a:pt x="223" y="22"/>
                  </a:lnTo>
                  <a:lnTo>
                    <a:pt x="232" y="0"/>
                  </a:lnTo>
                  <a:lnTo>
                    <a:pt x="0" y="0"/>
                  </a:lnTo>
                  <a:lnTo>
                    <a:pt x="4" y="11"/>
                  </a:lnTo>
                  <a:lnTo>
                    <a:pt x="11" y="28"/>
                  </a:lnTo>
                  <a:lnTo>
                    <a:pt x="20" y="49"/>
                  </a:lnTo>
                  <a:lnTo>
                    <a:pt x="29" y="73"/>
                  </a:lnTo>
                  <a:lnTo>
                    <a:pt x="39" y="100"/>
                  </a:lnTo>
                  <a:lnTo>
                    <a:pt x="50" y="128"/>
                  </a:lnTo>
                  <a:lnTo>
                    <a:pt x="59" y="158"/>
                  </a:lnTo>
                  <a:lnTo>
                    <a:pt x="68" y="187"/>
                  </a:lnTo>
                  <a:lnTo>
                    <a:pt x="77" y="217"/>
                  </a:lnTo>
                  <a:lnTo>
                    <a:pt x="85" y="247"/>
                  </a:lnTo>
                  <a:lnTo>
                    <a:pt x="93" y="274"/>
                  </a:lnTo>
                  <a:lnTo>
                    <a:pt x="99" y="301"/>
                  </a:lnTo>
                  <a:lnTo>
                    <a:pt x="105" y="326"/>
                  </a:lnTo>
                  <a:lnTo>
                    <a:pt x="109" y="349"/>
                  </a:lnTo>
                  <a:lnTo>
                    <a:pt x="113" y="371"/>
                  </a:lnTo>
                  <a:lnTo>
                    <a:pt x="116" y="390"/>
                  </a:lnTo>
                  <a:lnTo>
                    <a:pt x="118" y="371"/>
                  </a:lnTo>
                  <a:lnTo>
                    <a:pt x="123" y="349"/>
                  </a:lnTo>
                  <a:lnTo>
                    <a:pt x="127" y="326"/>
                  </a:lnTo>
                  <a:lnTo>
                    <a:pt x="133" y="301"/>
                  </a:lnTo>
                  <a:lnTo>
                    <a:pt x="139" y="274"/>
                  </a:lnTo>
                  <a:lnTo>
                    <a:pt x="146" y="247"/>
                  </a:lnTo>
                  <a:lnTo>
                    <a:pt x="155" y="217"/>
                  </a:lnTo>
                  <a:lnTo>
                    <a:pt x="163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9" name="Freeform 129"/>
            <p:cNvSpPr>
              <a:spLocks/>
            </p:cNvSpPr>
            <p:nvPr/>
          </p:nvSpPr>
          <p:spPr bwMode="auto">
            <a:xfrm>
              <a:off x="4213" y="2673"/>
              <a:ext cx="80" cy="95"/>
            </a:xfrm>
            <a:custGeom>
              <a:avLst/>
              <a:gdLst/>
              <a:ahLst/>
              <a:cxnLst>
                <a:cxn ang="0">
                  <a:pos x="157" y="242"/>
                </a:cxn>
                <a:cxn ang="0">
                  <a:pos x="228" y="213"/>
                </a:cxn>
                <a:cxn ang="0">
                  <a:pos x="143" y="0"/>
                </a:cxn>
                <a:cxn ang="0">
                  <a:pos x="0" y="57"/>
                </a:cxn>
                <a:cxn ang="0">
                  <a:pos x="86" y="271"/>
                </a:cxn>
                <a:cxn ang="0">
                  <a:pos x="157" y="242"/>
                </a:cxn>
              </a:cxnLst>
              <a:rect l="0" t="0" r="r" b="b"/>
              <a:pathLst>
                <a:path w="228" h="271">
                  <a:moveTo>
                    <a:pt x="157" y="242"/>
                  </a:moveTo>
                  <a:lnTo>
                    <a:pt x="228" y="213"/>
                  </a:lnTo>
                  <a:lnTo>
                    <a:pt x="143" y="0"/>
                  </a:lnTo>
                  <a:lnTo>
                    <a:pt x="0" y="57"/>
                  </a:lnTo>
                  <a:lnTo>
                    <a:pt x="86" y="271"/>
                  </a:lnTo>
                  <a:lnTo>
                    <a:pt x="157" y="24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0" name="Freeform 130"/>
            <p:cNvSpPr>
              <a:spLocks/>
            </p:cNvSpPr>
            <p:nvPr/>
          </p:nvSpPr>
          <p:spPr bwMode="auto">
            <a:xfrm>
              <a:off x="4220" y="2717"/>
              <a:ext cx="90" cy="143"/>
            </a:xfrm>
            <a:custGeom>
              <a:avLst/>
              <a:gdLst/>
              <a:ahLst/>
              <a:cxnLst>
                <a:cxn ang="0">
                  <a:pos x="221" y="199"/>
                </a:cxn>
                <a:cxn ang="0">
                  <a:pos x="219" y="170"/>
                </a:cxn>
                <a:cxn ang="0">
                  <a:pos x="218" y="144"/>
                </a:cxn>
                <a:cxn ang="0">
                  <a:pos x="217" y="118"/>
                </a:cxn>
                <a:cxn ang="0">
                  <a:pos x="215" y="94"/>
                </a:cxn>
                <a:cxn ang="0">
                  <a:pos x="215" y="71"/>
                </a:cxn>
                <a:cxn ang="0">
                  <a:pos x="215" y="48"/>
                </a:cxn>
                <a:cxn ang="0">
                  <a:pos x="215" y="24"/>
                </a:cxn>
                <a:cxn ang="0">
                  <a:pos x="215" y="0"/>
                </a:cxn>
                <a:cxn ang="0">
                  <a:pos x="0" y="86"/>
                </a:cxn>
                <a:cxn ang="0">
                  <a:pos x="9" y="95"/>
                </a:cxn>
                <a:cxn ang="0">
                  <a:pos x="21" y="107"/>
                </a:cxn>
                <a:cxn ang="0">
                  <a:pos x="37" y="124"/>
                </a:cxn>
                <a:cxn ang="0">
                  <a:pos x="54" y="142"/>
                </a:cxn>
                <a:cxn ang="0">
                  <a:pos x="74" y="165"/>
                </a:cxn>
                <a:cxn ang="0">
                  <a:pos x="94" y="187"/>
                </a:cxn>
                <a:cxn ang="0">
                  <a:pos x="114" y="211"/>
                </a:cxn>
                <a:cxn ang="0">
                  <a:pos x="133" y="234"/>
                </a:cxn>
                <a:cxn ang="0">
                  <a:pos x="153" y="258"/>
                </a:cxn>
                <a:cxn ang="0">
                  <a:pos x="171" y="283"/>
                </a:cxn>
                <a:cxn ang="0">
                  <a:pos x="188" y="306"/>
                </a:cxn>
                <a:cxn ang="0">
                  <a:pos x="204" y="329"/>
                </a:cxn>
                <a:cxn ang="0">
                  <a:pos x="219" y="350"/>
                </a:cxn>
                <a:cxn ang="0">
                  <a:pos x="232" y="370"/>
                </a:cxn>
                <a:cxn ang="0">
                  <a:pos x="243" y="389"/>
                </a:cxn>
                <a:cxn ang="0">
                  <a:pos x="253" y="405"/>
                </a:cxn>
                <a:cxn ang="0">
                  <a:pos x="249" y="386"/>
                </a:cxn>
                <a:cxn ang="0">
                  <a:pos x="244" y="365"/>
                </a:cxn>
                <a:cxn ang="0">
                  <a:pos x="240" y="342"/>
                </a:cxn>
                <a:cxn ang="0">
                  <a:pos x="235" y="316"/>
                </a:cxn>
                <a:cxn ang="0">
                  <a:pos x="231" y="289"/>
                </a:cxn>
                <a:cxn ang="0">
                  <a:pos x="228" y="261"/>
                </a:cxn>
                <a:cxn ang="0">
                  <a:pos x="224" y="230"/>
                </a:cxn>
                <a:cxn ang="0">
                  <a:pos x="221" y="199"/>
                </a:cxn>
              </a:cxnLst>
              <a:rect l="0" t="0" r="r" b="b"/>
              <a:pathLst>
                <a:path w="253" h="405">
                  <a:moveTo>
                    <a:pt x="221" y="199"/>
                  </a:moveTo>
                  <a:lnTo>
                    <a:pt x="219" y="170"/>
                  </a:lnTo>
                  <a:lnTo>
                    <a:pt x="218" y="144"/>
                  </a:lnTo>
                  <a:lnTo>
                    <a:pt x="217" y="118"/>
                  </a:lnTo>
                  <a:lnTo>
                    <a:pt x="215" y="94"/>
                  </a:lnTo>
                  <a:lnTo>
                    <a:pt x="215" y="71"/>
                  </a:lnTo>
                  <a:lnTo>
                    <a:pt x="215" y="48"/>
                  </a:lnTo>
                  <a:lnTo>
                    <a:pt x="215" y="24"/>
                  </a:lnTo>
                  <a:lnTo>
                    <a:pt x="215" y="0"/>
                  </a:lnTo>
                  <a:lnTo>
                    <a:pt x="0" y="86"/>
                  </a:lnTo>
                  <a:lnTo>
                    <a:pt x="9" y="95"/>
                  </a:lnTo>
                  <a:lnTo>
                    <a:pt x="21" y="107"/>
                  </a:lnTo>
                  <a:lnTo>
                    <a:pt x="37" y="124"/>
                  </a:lnTo>
                  <a:lnTo>
                    <a:pt x="54" y="142"/>
                  </a:lnTo>
                  <a:lnTo>
                    <a:pt x="74" y="165"/>
                  </a:lnTo>
                  <a:lnTo>
                    <a:pt x="94" y="187"/>
                  </a:lnTo>
                  <a:lnTo>
                    <a:pt x="114" y="211"/>
                  </a:lnTo>
                  <a:lnTo>
                    <a:pt x="133" y="234"/>
                  </a:lnTo>
                  <a:lnTo>
                    <a:pt x="153" y="258"/>
                  </a:lnTo>
                  <a:lnTo>
                    <a:pt x="171" y="283"/>
                  </a:lnTo>
                  <a:lnTo>
                    <a:pt x="188" y="306"/>
                  </a:lnTo>
                  <a:lnTo>
                    <a:pt x="204" y="329"/>
                  </a:lnTo>
                  <a:lnTo>
                    <a:pt x="219" y="350"/>
                  </a:lnTo>
                  <a:lnTo>
                    <a:pt x="232" y="370"/>
                  </a:lnTo>
                  <a:lnTo>
                    <a:pt x="243" y="389"/>
                  </a:lnTo>
                  <a:lnTo>
                    <a:pt x="253" y="405"/>
                  </a:lnTo>
                  <a:lnTo>
                    <a:pt x="249" y="386"/>
                  </a:lnTo>
                  <a:lnTo>
                    <a:pt x="244" y="365"/>
                  </a:lnTo>
                  <a:lnTo>
                    <a:pt x="240" y="342"/>
                  </a:lnTo>
                  <a:lnTo>
                    <a:pt x="235" y="316"/>
                  </a:lnTo>
                  <a:lnTo>
                    <a:pt x="231" y="289"/>
                  </a:lnTo>
                  <a:lnTo>
                    <a:pt x="228" y="261"/>
                  </a:lnTo>
                  <a:lnTo>
                    <a:pt x="224" y="230"/>
                  </a:lnTo>
                  <a:lnTo>
                    <a:pt x="221" y="19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1" name="Freeform 131"/>
            <p:cNvSpPr>
              <a:spLocks/>
            </p:cNvSpPr>
            <p:nvPr/>
          </p:nvSpPr>
          <p:spPr bwMode="auto">
            <a:xfrm>
              <a:off x="4173" y="2178"/>
              <a:ext cx="53" cy="68"/>
            </a:xfrm>
            <a:custGeom>
              <a:avLst/>
              <a:gdLst/>
              <a:ahLst/>
              <a:cxnLst>
                <a:cxn ang="0">
                  <a:pos x="77" y="193"/>
                </a:cxn>
                <a:cxn ang="0">
                  <a:pos x="154" y="193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193"/>
                </a:cxn>
                <a:cxn ang="0">
                  <a:pos x="77" y="193"/>
                </a:cxn>
              </a:cxnLst>
              <a:rect l="0" t="0" r="r" b="b"/>
              <a:pathLst>
                <a:path w="154" h="193">
                  <a:moveTo>
                    <a:pt x="77" y="193"/>
                  </a:moveTo>
                  <a:lnTo>
                    <a:pt x="154" y="193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93"/>
                  </a:lnTo>
                  <a:lnTo>
                    <a:pt x="77" y="19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2" name="Freeform 132"/>
            <p:cNvSpPr>
              <a:spLocks/>
            </p:cNvSpPr>
            <p:nvPr/>
          </p:nvSpPr>
          <p:spPr bwMode="auto">
            <a:xfrm>
              <a:off x="4159" y="2218"/>
              <a:ext cx="81" cy="137"/>
            </a:xfrm>
            <a:custGeom>
              <a:avLst/>
              <a:gdLst/>
              <a:ahLst/>
              <a:cxnLst>
                <a:cxn ang="0">
                  <a:pos x="164" y="187"/>
                </a:cxn>
                <a:cxn ang="0">
                  <a:pos x="173" y="160"/>
                </a:cxn>
                <a:cxn ang="0">
                  <a:pos x="181" y="135"/>
                </a:cxn>
                <a:cxn ang="0">
                  <a:pos x="189" y="111"/>
                </a:cxn>
                <a:cxn ang="0">
                  <a:pos x="198" y="89"/>
                </a:cxn>
                <a:cxn ang="0">
                  <a:pos x="207" y="66"/>
                </a:cxn>
                <a:cxn ang="0">
                  <a:pos x="215" y="44"/>
                </a:cxn>
                <a:cxn ang="0">
                  <a:pos x="223" y="23"/>
                </a:cxn>
                <a:cxn ang="0">
                  <a:pos x="233" y="0"/>
                </a:cxn>
                <a:cxn ang="0">
                  <a:pos x="0" y="0"/>
                </a:cxn>
                <a:cxn ang="0">
                  <a:pos x="6" y="11"/>
                </a:cxn>
                <a:cxn ang="0">
                  <a:pos x="13" y="28"/>
                </a:cxn>
                <a:cxn ang="0">
                  <a:pos x="20" y="49"/>
                </a:cxn>
                <a:cxn ang="0">
                  <a:pos x="30" y="73"/>
                </a:cxn>
                <a:cxn ang="0">
                  <a:pos x="40" y="101"/>
                </a:cxn>
                <a:cxn ang="0">
                  <a:pos x="50" y="129"/>
                </a:cxn>
                <a:cxn ang="0">
                  <a:pos x="60" y="158"/>
                </a:cxn>
                <a:cxn ang="0">
                  <a:pos x="69" y="187"/>
                </a:cxn>
                <a:cxn ang="0">
                  <a:pos x="78" y="218"/>
                </a:cxn>
                <a:cxn ang="0">
                  <a:pos x="87" y="246"/>
                </a:cxn>
                <a:cxn ang="0">
                  <a:pos x="93" y="275"/>
                </a:cxn>
                <a:cxn ang="0">
                  <a:pos x="100" y="302"/>
                </a:cxn>
                <a:cxn ang="0">
                  <a:pos x="105" y="327"/>
                </a:cxn>
                <a:cxn ang="0">
                  <a:pos x="110" y="350"/>
                </a:cxn>
                <a:cxn ang="0">
                  <a:pos x="114" y="371"/>
                </a:cxn>
                <a:cxn ang="0">
                  <a:pos x="116" y="391"/>
                </a:cxn>
                <a:cxn ang="0">
                  <a:pos x="120" y="371"/>
                </a:cxn>
                <a:cxn ang="0">
                  <a:pos x="123" y="350"/>
                </a:cxn>
                <a:cxn ang="0">
                  <a:pos x="127" y="327"/>
                </a:cxn>
                <a:cxn ang="0">
                  <a:pos x="134" y="302"/>
                </a:cxn>
                <a:cxn ang="0">
                  <a:pos x="140" y="275"/>
                </a:cxn>
                <a:cxn ang="0">
                  <a:pos x="147" y="246"/>
                </a:cxn>
                <a:cxn ang="0">
                  <a:pos x="155" y="218"/>
                </a:cxn>
                <a:cxn ang="0">
                  <a:pos x="164" y="187"/>
                </a:cxn>
              </a:cxnLst>
              <a:rect l="0" t="0" r="r" b="b"/>
              <a:pathLst>
                <a:path w="233" h="391">
                  <a:moveTo>
                    <a:pt x="164" y="187"/>
                  </a:moveTo>
                  <a:lnTo>
                    <a:pt x="173" y="160"/>
                  </a:lnTo>
                  <a:lnTo>
                    <a:pt x="181" y="135"/>
                  </a:lnTo>
                  <a:lnTo>
                    <a:pt x="189" y="111"/>
                  </a:lnTo>
                  <a:lnTo>
                    <a:pt x="198" y="89"/>
                  </a:lnTo>
                  <a:lnTo>
                    <a:pt x="207" y="66"/>
                  </a:lnTo>
                  <a:lnTo>
                    <a:pt x="215" y="44"/>
                  </a:lnTo>
                  <a:lnTo>
                    <a:pt x="223" y="23"/>
                  </a:lnTo>
                  <a:lnTo>
                    <a:pt x="233" y="0"/>
                  </a:lnTo>
                  <a:lnTo>
                    <a:pt x="0" y="0"/>
                  </a:lnTo>
                  <a:lnTo>
                    <a:pt x="6" y="11"/>
                  </a:lnTo>
                  <a:lnTo>
                    <a:pt x="13" y="28"/>
                  </a:lnTo>
                  <a:lnTo>
                    <a:pt x="20" y="49"/>
                  </a:lnTo>
                  <a:lnTo>
                    <a:pt x="30" y="73"/>
                  </a:lnTo>
                  <a:lnTo>
                    <a:pt x="40" y="101"/>
                  </a:lnTo>
                  <a:lnTo>
                    <a:pt x="50" y="129"/>
                  </a:lnTo>
                  <a:lnTo>
                    <a:pt x="60" y="158"/>
                  </a:lnTo>
                  <a:lnTo>
                    <a:pt x="69" y="187"/>
                  </a:lnTo>
                  <a:lnTo>
                    <a:pt x="78" y="218"/>
                  </a:lnTo>
                  <a:lnTo>
                    <a:pt x="87" y="246"/>
                  </a:lnTo>
                  <a:lnTo>
                    <a:pt x="93" y="275"/>
                  </a:lnTo>
                  <a:lnTo>
                    <a:pt x="100" y="302"/>
                  </a:lnTo>
                  <a:lnTo>
                    <a:pt x="105" y="327"/>
                  </a:lnTo>
                  <a:lnTo>
                    <a:pt x="110" y="350"/>
                  </a:lnTo>
                  <a:lnTo>
                    <a:pt x="114" y="371"/>
                  </a:lnTo>
                  <a:lnTo>
                    <a:pt x="116" y="391"/>
                  </a:lnTo>
                  <a:lnTo>
                    <a:pt x="120" y="371"/>
                  </a:lnTo>
                  <a:lnTo>
                    <a:pt x="123" y="350"/>
                  </a:lnTo>
                  <a:lnTo>
                    <a:pt x="127" y="327"/>
                  </a:lnTo>
                  <a:lnTo>
                    <a:pt x="134" y="302"/>
                  </a:lnTo>
                  <a:lnTo>
                    <a:pt x="140" y="275"/>
                  </a:lnTo>
                  <a:lnTo>
                    <a:pt x="147" y="246"/>
                  </a:lnTo>
                  <a:lnTo>
                    <a:pt x="155" y="218"/>
                  </a:lnTo>
                  <a:lnTo>
                    <a:pt x="164" y="18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3" name="Freeform 133"/>
            <p:cNvSpPr>
              <a:spLocks/>
            </p:cNvSpPr>
            <p:nvPr/>
          </p:nvSpPr>
          <p:spPr bwMode="auto">
            <a:xfrm>
              <a:off x="3948" y="2160"/>
              <a:ext cx="98" cy="98"/>
            </a:xfrm>
            <a:custGeom>
              <a:avLst/>
              <a:gdLst/>
              <a:ahLst/>
              <a:cxnLst>
                <a:cxn ang="0">
                  <a:pos x="54" y="225"/>
                </a:cxn>
                <a:cxn ang="0">
                  <a:pos x="109" y="279"/>
                </a:cxn>
                <a:cxn ang="0">
                  <a:pos x="279" y="108"/>
                </a:cxn>
                <a:cxn ang="0">
                  <a:pos x="171" y="0"/>
                </a:cxn>
                <a:cxn ang="0">
                  <a:pos x="0" y="170"/>
                </a:cxn>
                <a:cxn ang="0">
                  <a:pos x="54" y="225"/>
                </a:cxn>
              </a:cxnLst>
              <a:rect l="0" t="0" r="r" b="b"/>
              <a:pathLst>
                <a:path w="279" h="279">
                  <a:moveTo>
                    <a:pt x="54" y="225"/>
                  </a:moveTo>
                  <a:lnTo>
                    <a:pt x="109" y="279"/>
                  </a:lnTo>
                  <a:lnTo>
                    <a:pt x="279" y="108"/>
                  </a:lnTo>
                  <a:lnTo>
                    <a:pt x="171" y="0"/>
                  </a:lnTo>
                  <a:lnTo>
                    <a:pt x="0" y="170"/>
                  </a:lnTo>
                  <a:lnTo>
                    <a:pt x="54" y="2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4" name="Freeform 134"/>
            <p:cNvSpPr>
              <a:spLocks/>
            </p:cNvSpPr>
            <p:nvPr/>
          </p:nvSpPr>
          <p:spPr bwMode="auto">
            <a:xfrm>
              <a:off x="3889" y="2191"/>
              <a:ext cx="127" cy="125"/>
            </a:xfrm>
            <a:custGeom>
              <a:avLst/>
              <a:gdLst/>
              <a:ahLst/>
              <a:cxnLst>
                <a:cxn ang="0">
                  <a:pos x="178" y="248"/>
                </a:cxn>
                <a:cxn ang="0">
                  <a:pos x="203" y="234"/>
                </a:cxn>
                <a:cxn ang="0">
                  <a:pos x="227" y="223"/>
                </a:cxn>
                <a:cxn ang="0">
                  <a:pos x="249" y="212"/>
                </a:cxn>
                <a:cxn ang="0">
                  <a:pos x="272" y="202"/>
                </a:cxn>
                <a:cxn ang="0">
                  <a:pos x="293" y="192"/>
                </a:cxn>
                <a:cxn ang="0">
                  <a:pos x="315" y="183"/>
                </a:cxn>
                <a:cxn ang="0">
                  <a:pos x="336" y="173"/>
                </a:cxn>
                <a:cxn ang="0">
                  <a:pos x="359" y="164"/>
                </a:cxn>
                <a:cxn ang="0">
                  <a:pos x="194" y="0"/>
                </a:cxn>
                <a:cxn ang="0">
                  <a:pos x="190" y="11"/>
                </a:cxn>
                <a:cxn ang="0">
                  <a:pos x="183" y="27"/>
                </a:cxn>
                <a:cxn ang="0">
                  <a:pos x="174" y="48"/>
                </a:cxn>
                <a:cxn ang="0">
                  <a:pos x="163" y="73"/>
                </a:cxn>
                <a:cxn ang="0">
                  <a:pos x="151" y="98"/>
                </a:cxn>
                <a:cxn ang="0">
                  <a:pos x="138" y="126"/>
                </a:cxn>
                <a:cxn ang="0">
                  <a:pos x="125" y="153"/>
                </a:cxn>
                <a:cxn ang="0">
                  <a:pos x="110" y="181"/>
                </a:cxn>
                <a:cxn ang="0">
                  <a:pos x="95" y="209"/>
                </a:cxn>
                <a:cxn ang="0">
                  <a:pos x="81" y="235"/>
                </a:cxn>
                <a:cxn ang="0">
                  <a:pos x="66" y="259"/>
                </a:cxn>
                <a:cxn ang="0">
                  <a:pos x="52" y="284"/>
                </a:cxn>
                <a:cxn ang="0">
                  <a:pos x="37" y="305"/>
                </a:cxn>
                <a:cxn ang="0">
                  <a:pos x="24" y="324"/>
                </a:cxn>
                <a:cxn ang="0">
                  <a:pos x="12" y="342"/>
                </a:cxn>
                <a:cxn ang="0">
                  <a:pos x="0" y="358"/>
                </a:cxn>
                <a:cxn ang="0">
                  <a:pos x="15" y="347"/>
                </a:cxn>
                <a:cxn ang="0">
                  <a:pos x="33" y="334"/>
                </a:cxn>
                <a:cxn ang="0">
                  <a:pos x="53" y="321"/>
                </a:cxn>
                <a:cxn ang="0">
                  <a:pos x="75" y="307"/>
                </a:cxn>
                <a:cxn ang="0">
                  <a:pos x="98" y="292"/>
                </a:cxn>
                <a:cxn ang="0">
                  <a:pos x="124" y="278"/>
                </a:cxn>
                <a:cxn ang="0">
                  <a:pos x="150" y="263"/>
                </a:cxn>
                <a:cxn ang="0">
                  <a:pos x="178" y="248"/>
                </a:cxn>
              </a:cxnLst>
              <a:rect l="0" t="0" r="r" b="b"/>
              <a:pathLst>
                <a:path w="359" h="358">
                  <a:moveTo>
                    <a:pt x="178" y="248"/>
                  </a:moveTo>
                  <a:lnTo>
                    <a:pt x="203" y="234"/>
                  </a:lnTo>
                  <a:lnTo>
                    <a:pt x="227" y="223"/>
                  </a:lnTo>
                  <a:lnTo>
                    <a:pt x="249" y="212"/>
                  </a:lnTo>
                  <a:lnTo>
                    <a:pt x="272" y="202"/>
                  </a:lnTo>
                  <a:lnTo>
                    <a:pt x="293" y="192"/>
                  </a:lnTo>
                  <a:lnTo>
                    <a:pt x="315" y="183"/>
                  </a:lnTo>
                  <a:lnTo>
                    <a:pt x="336" y="173"/>
                  </a:lnTo>
                  <a:lnTo>
                    <a:pt x="359" y="164"/>
                  </a:lnTo>
                  <a:lnTo>
                    <a:pt x="194" y="0"/>
                  </a:lnTo>
                  <a:lnTo>
                    <a:pt x="190" y="11"/>
                  </a:lnTo>
                  <a:lnTo>
                    <a:pt x="183" y="27"/>
                  </a:lnTo>
                  <a:lnTo>
                    <a:pt x="174" y="48"/>
                  </a:lnTo>
                  <a:lnTo>
                    <a:pt x="163" y="73"/>
                  </a:lnTo>
                  <a:lnTo>
                    <a:pt x="151" y="98"/>
                  </a:lnTo>
                  <a:lnTo>
                    <a:pt x="138" y="126"/>
                  </a:lnTo>
                  <a:lnTo>
                    <a:pt x="125" y="153"/>
                  </a:lnTo>
                  <a:lnTo>
                    <a:pt x="110" y="181"/>
                  </a:lnTo>
                  <a:lnTo>
                    <a:pt x="95" y="209"/>
                  </a:lnTo>
                  <a:lnTo>
                    <a:pt x="81" y="235"/>
                  </a:lnTo>
                  <a:lnTo>
                    <a:pt x="66" y="259"/>
                  </a:lnTo>
                  <a:lnTo>
                    <a:pt x="52" y="284"/>
                  </a:lnTo>
                  <a:lnTo>
                    <a:pt x="37" y="305"/>
                  </a:lnTo>
                  <a:lnTo>
                    <a:pt x="24" y="324"/>
                  </a:lnTo>
                  <a:lnTo>
                    <a:pt x="12" y="342"/>
                  </a:lnTo>
                  <a:lnTo>
                    <a:pt x="0" y="358"/>
                  </a:lnTo>
                  <a:lnTo>
                    <a:pt x="15" y="347"/>
                  </a:lnTo>
                  <a:lnTo>
                    <a:pt x="33" y="334"/>
                  </a:lnTo>
                  <a:lnTo>
                    <a:pt x="53" y="321"/>
                  </a:lnTo>
                  <a:lnTo>
                    <a:pt x="75" y="307"/>
                  </a:lnTo>
                  <a:lnTo>
                    <a:pt x="98" y="292"/>
                  </a:lnTo>
                  <a:lnTo>
                    <a:pt x="124" y="278"/>
                  </a:lnTo>
                  <a:lnTo>
                    <a:pt x="150" y="263"/>
                  </a:lnTo>
                  <a:lnTo>
                    <a:pt x="178" y="24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5" name="Freeform 135"/>
            <p:cNvSpPr>
              <a:spLocks/>
            </p:cNvSpPr>
            <p:nvPr/>
          </p:nvSpPr>
          <p:spPr bwMode="auto">
            <a:xfrm>
              <a:off x="3682" y="1884"/>
              <a:ext cx="123" cy="89"/>
            </a:xfrm>
            <a:custGeom>
              <a:avLst/>
              <a:gdLst/>
              <a:ahLst/>
              <a:cxnLst>
                <a:cxn ang="0">
                  <a:pos x="324" y="73"/>
                </a:cxn>
                <a:cxn ang="0">
                  <a:pos x="298" y="0"/>
                </a:cxn>
                <a:cxn ang="0">
                  <a:pos x="0" y="107"/>
                </a:cxn>
                <a:cxn ang="0">
                  <a:pos x="50" y="252"/>
                </a:cxn>
                <a:cxn ang="0">
                  <a:pos x="350" y="144"/>
                </a:cxn>
                <a:cxn ang="0">
                  <a:pos x="324" y="73"/>
                </a:cxn>
              </a:cxnLst>
              <a:rect l="0" t="0" r="r" b="b"/>
              <a:pathLst>
                <a:path w="350" h="252">
                  <a:moveTo>
                    <a:pt x="324" y="73"/>
                  </a:moveTo>
                  <a:lnTo>
                    <a:pt x="298" y="0"/>
                  </a:lnTo>
                  <a:lnTo>
                    <a:pt x="0" y="107"/>
                  </a:lnTo>
                  <a:lnTo>
                    <a:pt x="50" y="252"/>
                  </a:lnTo>
                  <a:lnTo>
                    <a:pt x="350" y="144"/>
                  </a:lnTo>
                  <a:lnTo>
                    <a:pt x="324" y="7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6" name="Freeform 136"/>
            <p:cNvSpPr>
              <a:spLocks/>
            </p:cNvSpPr>
            <p:nvPr/>
          </p:nvSpPr>
          <p:spPr bwMode="auto">
            <a:xfrm>
              <a:off x="3757" y="1872"/>
              <a:ext cx="144" cy="85"/>
            </a:xfrm>
            <a:custGeom>
              <a:avLst/>
              <a:gdLst/>
              <a:ahLst/>
              <a:cxnLst>
                <a:cxn ang="0">
                  <a:pos x="198" y="23"/>
                </a:cxn>
                <a:cxn ang="0">
                  <a:pos x="170" y="24"/>
                </a:cxn>
                <a:cxn ang="0">
                  <a:pos x="143" y="25"/>
                </a:cxn>
                <a:cxn ang="0">
                  <a:pos x="118" y="25"/>
                </a:cxn>
                <a:cxn ang="0">
                  <a:pos x="93" y="25"/>
                </a:cxn>
                <a:cxn ang="0">
                  <a:pos x="70" y="24"/>
                </a:cxn>
                <a:cxn ang="0">
                  <a:pos x="47" y="23"/>
                </a:cxn>
                <a:cxn ang="0">
                  <a:pos x="24" y="22"/>
                </a:cxn>
                <a:cxn ang="0">
                  <a:pos x="0" y="22"/>
                </a:cxn>
                <a:cxn ang="0">
                  <a:pos x="78" y="240"/>
                </a:cxn>
                <a:cxn ang="0">
                  <a:pos x="87" y="232"/>
                </a:cxn>
                <a:cxn ang="0">
                  <a:pos x="100" y="219"/>
                </a:cxn>
                <a:cxn ang="0">
                  <a:pos x="117" y="205"/>
                </a:cxn>
                <a:cxn ang="0">
                  <a:pos x="137" y="187"/>
                </a:cxn>
                <a:cxn ang="0">
                  <a:pos x="159" y="170"/>
                </a:cxn>
                <a:cxn ang="0">
                  <a:pos x="182" y="150"/>
                </a:cxn>
                <a:cxn ang="0">
                  <a:pos x="206" y="131"/>
                </a:cxn>
                <a:cxn ang="0">
                  <a:pos x="230" y="112"/>
                </a:cxn>
                <a:cxn ang="0">
                  <a:pos x="256" y="95"/>
                </a:cxn>
                <a:cxn ang="0">
                  <a:pos x="281" y="77"/>
                </a:cxn>
                <a:cxn ang="0">
                  <a:pos x="304" y="60"/>
                </a:cxn>
                <a:cxn ang="0">
                  <a:pos x="328" y="45"/>
                </a:cxn>
                <a:cxn ang="0">
                  <a:pos x="350" y="32"/>
                </a:cxn>
                <a:cxn ang="0">
                  <a:pos x="370" y="20"/>
                </a:cxn>
                <a:cxn ang="0">
                  <a:pos x="389" y="9"/>
                </a:cxn>
                <a:cxn ang="0">
                  <a:pos x="406" y="0"/>
                </a:cxn>
                <a:cxn ang="0">
                  <a:pos x="387" y="3"/>
                </a:cxn>
                <a:cxn ang="0">
                  <a:pos x="365" y="7"/>
                </a:cxn>
                <a:cxn ang="0">
                  <a:pos x="342" y="11"/>
                </a:cxn>
                <a:cxn ang="0">
                  <a:pos x="317" y="14"/>
                </a:cxn>
                <a:cxn ang="0">
                  <a:pos x="289" y="16"/>
                </a:cxn>
                <a:cxn ang="0">
                  <a:pos x="260" y="20"/>
                </a:cxn>
                <a:cxn ang="0">
                  <a:pos x="230" y="22"/>
                </a:cxn>
                <a:cxn ang="0">
                  <a:pos x="198" y="23"/>
                </a:cxn>
              </a:cxnLst>
              <a:rect l="0" t="0" r="r" b="b"/>
              <a:pathLst>
                <a:path w="406" h="240">
                  <a:moveTo>
                    <a:pt x="198" y="23"/>
                  </a:moveTo>
                  <a:lnTo>
                    <a:pt x="170" y="24"/>
                  </a:lnTo>
                  <a:lnTo>
                    <a:pt x="143" y="25"/>
                  </a:lnTo>
                  <a:lnTo>
                    <a:pt x="118" y="25"/>
                  </a:lnTo>
                  <a:lnTo>
                    <a:pt x="93" y="25"/>
                  </a:lnTo>
                  <a:lnTo>
                    <a:pt x="70" y="24"/>
                  </a:lnTo>
                  <a:lnTo>
                    <a:pt x="47" y="23"/>
                  </a:lnTo>
                  <a:lnTo>
                    <a:pt x="24" y="22"/>
                  </a:lnTo>
                  <a:lnTo>
                    <a:pt x="0" y="22"/>
                  </a:lnTo>
                  <a:lnTo>
                    <a:pt x="78" y="240"/>
                  </a:lnTo>
                  <a:lnTo>
                    <a:pt x="87" y="232"/>
                  </a:lnTo>
                  <a:lnTo>
                    <a:pt x="100" y="219"/>
                  </a:lnTo>
                  <a:lnTo>
                    <a:pt x="117" y="205"/>
                  </a:lnTo>
                  <a:lnTo>
                    <a:pt x="137" y="187"/>
                  </a:lnTo>
                  <a:lnTo>
                    <a:pt x="159" y="170"/>
                  </a:lnTo>
                  <a:lnTo>
                    <a:pt x="182" y="150"/>
                  </a:lnTo>
                  <a:lnTo>
                    <a:pt x="206" y="131"/>
                  </a:lnTo>
                  <a:lnTo>
                    <a:pt x="230" y="112"/>
                  </a:lnTo>
                  <a:lnTo>
                    <a:pt x="256" y="95"/>
                  </a:lnTo>
                  <a:lnTo>
                    <a:pt x="281" y="77"/>
                  </a:lnTo>
                  <a:lnTo>
                    <a:pt x="304" y="60"/>
                  </a:lnTo>
                  <a:lnTo>
                    <a:pt x="328" y="45"/>
                  </a:lnTo>
                  <a:lnTo>
                    <a:pt x="350" y="32"/>
                  </a:lnTo>
                  <a:lnTo>
                    <a:pt x="370" y="20"/>
                  </a:lnTo>
                  <a:lnTo>
                    <a:pt x="389" y="9"/>
                  </a:lnTo>
                  <a:lnTo>
                    <a:pt x="406" y="0"/>
                  </a:lnTo>
                  <a:lnTo>
                    <a:pt x="387" y="3"/>
                  </a:lnTo>
                  <a:lnTo>
                    <a:pt x="365" y="7"/>
                  </a:lnTo>
                  <a:lnTo>
                    <a:pt x="342" y="11"/>
                  </a:lnTo>
                  <a:lnTo>
                    <a:pt x="317" y="14"/>
                  </a:lnTo>
                  <a:lnTo>
                    <a:pt x="289" y="16"/>
                  </a:lnTo>
                  <a:lnTo>
                    <a:pt x="260" y="20"/>
                  </a:lnTo>
                  <a:lnTo>
                    <a:pt x="230" y="22"/>
                  </a:lnTo>
                  <a:lnTo>
                    <a:pt x="198" y="2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77" name="Text Box 137"/>
            <p:cNvSpPr txBox="1">
              <a:spLocks noChangeArrowheads="1"/>
            </p:cNvSpPr>
            <p:nvPr/>
          </p:nvSpPr>
          <p:spPr bwMode="auto">
            <a:xfrm>
              <a:off x="96" y="3135"/>
              <a:ext cx="1754" cy="40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Resentment at inflexibility and</a:t>
              </a:r>
            </a:p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lack of employee initiative;</a:t>
              </a:r>
            </a:p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complaints to employees </a:t>
              </a:r>
            </a:p>
          </p:txBody>
        </p:sp>
        <p:sp>
          <p:nvSpPr>
            <p:cNvPr id="624778" name="Text Box 138"/>
            <p:cNvSpPr txBox="1">
              <a:spLocks noChangeArrowheads="1"/>
            </p:cNvSpPr>
            <p:nvPr/>
          </p:nvSpPr>
          <p:spPr bwMode="auto">
            <a:xfrm>
              <a:off x="411" y="2149"/>
              <a:ext cx="1253" cy="40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No incentive for </a:t>
              </a:r>
            </a:p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cooperative relationship </a:t>
              </a:r>
            </a:p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to obtain better service</a:t>
              </a:r>
            </a:p>
          </p:txBody>
        </p:sp>
        <p:sp>
          <p:nvSpPr>
            <p:cNvPr id="624779" name="Text Box 139"/>
            <p:cNvSpPr txBox="1">
              <a:spLocks noChangeArrowheads="1"/>
            </p:cNvSpPr>
            <p:nvPr/>
          </p:nvSpPr>
          <p:spPr bwMode="auto">
            <a:xfrm>
              <a:off x="2803" y="2230"/>
              <a:ext cx="109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Training emphasizes </a:t>
              </a:r>
              <a:endParaRPr lang="en-US" sz="1200" b="1">
                <a:solidFill>
                  <a:srgbClr val="7F2F66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1A2AA0"/>
                  </a:solidFill>
                </a:rPr>
                <a:t>learning rules</a:t>
              </a:r>
              <a:endParaRPr lang="en-US" sz="1200" b="1">
                <a:solidFill>
                  <a:srgbClr val="7F2F66"/>
                </a:solidFill>
              </a:endParaRPr>
            </a:p>
          </p:txBody>
        </p:sp>
        <p:sp>
          <p:nvSpPr>
            <p:cNvPr id="624780" name="Text Box 140"/>
            <p:cNvSpPr txBox="1">
              <a:spLocks noChangeArrowheads="1"/>
            </p:cNvSpPr>
            <p:nvPr/>
          </p:nvSpPr>
          <p:spPr bwMode="auto">
            <a:xfrm>
              <a:off x="1264" y="3859"/>
              <a:ext cx="126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1">
                  <a:solidFill>
                    <a:srgbClr val="605D69"/>
                  </a:solidFill>
                </a:rPr>
                <a:t>Customer dissatisfaction</a:t>
              </a:r>
            </a:p>
          </p:txBody>
        </p:sp>
        <p:sp>
          <p:nvSpPr>
            <p:cNvPr id="624782" name="WordArt 142"/>
            <p:cNvSpPr>
              <a:spLocks noChangeArrowheads="1" noChangeShapeType="1" noTextEdit="1"/>
            </p:cNvSpPr>
            <p:nvPr/>
          </p:nvSpPr>
          <p:spPr bwMode="auto">
            <a:xfrm rot="-2458715">
              <a:off x="3023" y="2830"/>
              <a:ext cx="528" cy="288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Employee</a:t>
              </a:r>
            </a:p>
            <a:p>
              <a:pPr algn="ctr"/>
              <a:r>
                <a:rPr lang="en-US" sz="800" kern="1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/>
                  <a:cs typeface="Times New Roman"/>
                </a:rPr>
                <a:t>  Cycle</a:t>
              </a:r>
            </a:p>
          </p:txBody>
        </p:sp>
        <p:sp>
          <p:nvSpPr>
            <p:cNvPr id="624783" name="WordArt 143"/>
            <p:cNvSpPr>
              <a:spLocks noChangeArrowheads="1" noChangeShapeType="1" noTextEdit="1"/>
            </p:cNvSpPr>
            <p:nvPr/>
          </p:nvSpPr>
          <p:spPr bwMode="auto">
            <a:xfrm rot="-2688778">
              <a:off x="3735" y="3413"/>
              <a:ext cx="489" cy="283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noFill/>
                    <a:round/>
                    <a:headEnd/>
                    <a:tailEnd/>
                  </a:ln>
                  <a:solidFill>
                    <a:srgbClr val="3E228C"/>
                  </a:solidFill>
                  <a:latin typeface="Times New Roman"/>
                  <a:cs typeface="Times New Roman"/>
                </a:rPr>
                <a:t>Customer</a:t>
              </a:r>
            </a:p>
            <a:p>
              <a:pPr algn="ctr"/>
              <a:r>
                <a:rPr lang="en-US" sz="800" kern="10">
                  <a:ln w="9525">
                    <a:noFill/>
                    <a:round/>
                    <a:headEnd/>
                    <a:tailEnd/>
                  </a:ln>
                  <a:solidFill>
                    <a:srgbClr val="3E228C"/>
                  </a:solidFill>
                  <a:latin typeface="Times New Roman"/>
                  <a:cs typeface="Times New Roman"/>
                </a:rPr>
                <a:t>  Cycle</a:t>
              </a:r>
            </a:p>
          </p:txBody>
        </p:sp>
      </p:grpSp>
      <p:sp>
        <p:nvSpPr>
          <p:cNvPr id="624785" name="Text Box 145"/>
          <p:cNvSpPr txBox="1">
            <a:spLocks noChangeArrowheads="1"/>
          </p:cNvSpPr>
          <p:nvPr/>
        </p:nvSpPr>
        <p:spPr bwMode="auto">
          <a:xfrm>
            <a:off x="6453188" y="6002338"/>
            <a:ext cx="21590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>
                <a:solidFill>
                  <a:srgbClr val="000000"/>
                </a:solidFill>
              </a:rPr>
              <a:t>Source: Heskett and Schlesinger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commonly found in large, bureaucratic organizations</a:t>
            </a:r>
          </a:p>
          <a:p>
            <a:r>
              <a:rPr lang="en-US"/>
              <a:t>Service delivery is oriented toward </a:t>
            </a:r>
          </a:p>
          <a:p>
            <a:pPr lvl="1"/>
            <a:r>
              <a:rPr lang="en-US" sz="2400"/>
              <a:t>Standardized service</a:t>
            </a:r>
          </a:p>
          <a:p>
            <a:pPr lvl="1"/>
            <a:r>
              <a:rPr lang="en-US" sz="2400"/>
              <a:t>Operational efficiencies</a:t>
            </a:r>
          </a:p>
          <a:p>
            <a:pPr lvl="1"/>
            <a:r>
              <a:rPr lang="en-US" sz="2400"/>
              <a:t>Prevention of employee fraud and favoritism toward specific customers</a:t>
            </a:r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Cycle Of Mediocrity (2)</a:t>
            </a:r>
            <a:br>
              <a:rPr lang="en-US"/>
            </a:br>
            <a:r>
              <a:rPr lang="en-US" sz="2000"/>
              <a:t>(</a:t>
            </a:r>
            <a:r>
              <a:rPr lang="en-US" sz="2000" b="0"/>
              <a:t>Fig 11.5)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Job responsibilities narrowly and unimaginatively defined</a:t>
            </a:r>
          </a:p>
          <a:p>
            <a:r>
              <a:rPr lang="en-US"/>
              <a:t>Successful performance measured by absence of mistakes</a:t>
            </a:r>
          </a:p>
          <a:p>
            <a:pPr lvl="1"/>
            <a:r>
              <a:rPr lang="en-US"/>
              <a:t>Ex) South Korean Army</a:t>
            </a:r>
          </a:p>
          <a:p>
            <a:r>
              <a:rPr lang="en-US"/>
              <a:t>Training focuses on learning rules and technical     aspects of job—not on improving interactions with customers and co-workers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Cycle of Mediocrity (3) </a:t>
            </a:r>
            <a:br>
              <a:rPr lang="en-US"/>
            </a:br>
            <a:r>
              <a:rPr lang="en-US" sz="2000"/>
              <a:t>(</a:t>
            </a:r>
            <a:r>
              <a:rPr lang="en-US" sz="2000" b="0"/>
              <a:t>Fig 11.5)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Cycle of Success (1)</a:t>
            </a:r>
            <a:br>
              <a:rPr lang="en-US"/>
            </a:br>
            <a:r>
              <a:rPr lang="en-US" sz="2000" b="0"/>
              <a:t>(Fig 11.6)</a:t>
            </a: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3741738" y="2873375"/>
            <a:ext cx="279400" cy="250825"/>
          </a:xfrm>
          <a:custGeom>
            <a:avLst/>
            <a:gdLst/>
            <a:ahLst/>
            <a:cxnLst>
              <a:cxn ang="0">
                <a:pos x="113" y="494"/>
              </a:cxn>
              <a:cxn ang="0">
                <a:pos x="163" y="442"/>
              </a:cxn>
              <a:cxn ang="0">
                <a:pos x="213" y="393"/>
              </a:cxn>
              <a:cxn ang="0">
                <a:pos x="266" y="344"/>
              </a:cxn>
              <a:cxn ang="0">
                <a:pos x="321" y="298"/>
              </a:cxn>
              <a:cxn ang="0">
                <a:pos x="376" y="252"/>
              </a:cxn>
              <a:cxn ang="0">
                <a:pos x="432" y="209"/>
              </a:cxn>
              <a:cxn ang="0">
                <a:pos x="491" y="167"/>
              </a:cxn>
              <a:cxn ang="0">
                <a:pos x="550" y="128"/>
              </a:cxn>
              <a:cxn ang="0">
                <a:pos x="467" y="0"/>
              </a:cxn>
              <a:cxn ang="0">
                <a:pos x="403" y="42"/>
              </a:cxn>
              <a:cxn ang="0">
                <a:pos x="341" y="86"/>
              </a:cxn>
              <a:cxn ang="0">
                <a:pos x="281" y="132"/>
              </a:cxn>
              <a:cxn ang="0">
                <a:pos x="222" y="180"/>
              </a:cxn>
              <a:cxn ang="0">
                <a:pos x="164" y="229"/>
              </a:cxn>
              <a:cxn ang="0">
                <a:pos x="108" y="281"/>
              </a:cxn>
              <a:cxn ang="0">
                <a:pos x="53" y="334"/>
              </a:cxn>
              <a:cxn ang="0">
                <a:pos x="0" y="389"/>
              </a:cxn>
              <a:cxn ang="0">
                <a:pos x="113" y="494"/>
              </a:cxn>
            </a:cxnLst>
            <a:rect l="0" t="0" r="r" b="b"/>
            <a:pathLst>
              <a:path w="550" h="494">
                <a:moveTo>
                  <a:pt x="113" y="494"/>
                </a:moveTo>
                <a:lnTo>
                  <a:pt x="163" y="442"/>
                </a:lnTo>
                <a:lnTo>
                  <a:pt x="213" y="393"/>
                </a:lnTo>
                <a:lnTo>
                  <a:pt x="266" y="344"/>
                </a:lnTo>
                <a:lnTo>
                  <a:pt x="321" y="298"/>
                </a:lnTo>
                <a:lnTo>
                  <a:pt x="376" y="252"/>
                </a:lnTo>
                <a:lnTo>
                  <a:pt x="432" y="209"/>
                </a:lnTo>
                <a:lnTo>
                  <a:pt x="491" y="167"/>
                </a:lnTo>
                <a:lnTo>
                  <a:pt x="550" y="128"/>
                </a:lnTo>
                <a:lnTo>
                  <a:pt x="467" y="0"/>
                </a:lnTo>
                <a:lnTo>
                  <a:pt x="403" y="42"/>
                </a:lnTo>
                <a:lnTo>
                  <a:pt x="341" y="86"/>
                </a:lnTo>
                <a:lnTo>
                  <a:pt x="281" y="132"/>
                </a:lnTo>
                <a:lnTo>
                  <a:pt x="222" y="180"/>
                </a:lnTo>
                <a:lnTo>
                  <a:pt x="164" y="229"/>
                </a:lnTo>
                <a:lnTo>
                  <a:pt x="108" y="281"/>
                </a:lnTo>
                <a:lnTo>
                  <a:pt x="53" y="334"/>
                </a:lnTo>
                <a:lnTo>
                  <a:pt x="0" y="389"/>
                </a:lnTo>
                <a:lnTo>
                  <a:pt x="113" y="49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3935413" y="2820988"/>
            <a:ext cx="201612" cy="157162"/>
          </a:xfrm>
          <a:custGeom>
            <a:avLst/>
            <a:gdLst/>
            <a:ahLst/>
            <a:cxnLst>
              <a:cxn ang="0">
                <a:pos x="194" y="70"/>
              </a:cxn>
              <a:cxn ang="0">
                <a:pos x="167" y="78"/>
              </a:cxn>
              <a:cxn ang="0">
                <a:pos x="141" y="85"/>
              </a:cxn>
              <a:cxn ang="0">
                <a:pos x="116" y="90"/>
              </a:cxn>
              <a:cxn ang="0">
                <a:pos x="93" y="96"/>
              </a:cxn>
              <a:cxn ang="0">
                <a:pos x="70" y="100"/>
              </a:cxn>
              <a:cxn ang="0">
                <a:pos x="48" y="105"/>
              </a:cxn>
              <a:cxn ang="0">
                <a:pos x="24" y="109"/>
              </a:cxn>
              <a:cxn ang="0">
                <a:pos x="0" y="113"/>
              </a:cxn>
              <a:cxn ang="0">
                <a:pos x="126" y="309"/>
              </a:cxn>
              <a:cxn ang="0">
                <a:pos x="133" y="299"/>
              </a:cxn>
              <a:cxn ang="0">
                <a:pos x="144" y="283"/>
              </a:cxn>
              <a:cxn ang="0">
                <a:pos x="156" y="266"/>
              </a:cxn>
              <a:cxn ang="0">
                <a:pos x="171" y="245"/>
              </a:cxn>
              <a:cxn ang="0">
                <a:pos x="189" y="222"/>
              </a:cxn>
              <a:cxn ang="0">
                <a:pos x="208" y="197"/>
              </a:cxn>
              <a:cxn ang="0">
                <a:pos x="227" y="173"/>
              </a:cxn>
              <a:cxn ang="0">
                <a:pos x="246" y="150"/>
              </a:cxn>
              <a:cxn ang="0">
                <a:pos x="266" y="126"/>
              </a:cxn>
              <a:cxn ang="0">
                <a:pos x="287" y="103"/>
              </a:cxn>
              <a:cxn ang="0">
                <a:pos x="306" y="81"/>
              </a:cxn>
              <a:cxn ang="0">
                <a:pos x="326" y="61"/>
              </a:cxn>
              <a:cxn ang="0">
                <a:pos x="344" y="44"/>
              </a:cxn>
              <a:cxn ang="0">
                <a:pos x="361" y="27"/>
              </a:cxn>
              <a:cxn ang="0">
                <a:pos x="377" y="12"/>
              </a:cxn>
              <a:cxn ang="0">
                <a:pos x="391" y="0"/>
              </a:cxn>
              <a:cxn ang="0">
                <a:pos x="373" y="7"/>
              </a:cxn>
              <a:cxn ang="0">
                <a:pos x="353" y="16"/>
              </a:cxn>
              <a:cxn ang="0">
                <a:pos x="331" y="25"/>
              </a:cxn>
              <a:cxn ang="0">
                <a:pos x="307" y="34"/>
              </a:cxn>
              <a:cxn ang="0">
                <a:pos x="282" y="43"/>
              </a:cxn>
              <a:cxn ang="0">
                <a:pos x="254" y="52"/>
              </a:cxn>
              <a:cxn ang="0">
                <a:pos x="224" y="61"/>
              </a:cxn>
              <a:cxn ang="0">
                <a:pos x="194" y="70"/>
              </a:cxn>
            </a:cxnLst>
            <a:rect l="0" t="0" r="r" b="b"/>
            <a:pathLst>
              <a:path w="391" h="309">
                <a:moveTo>
                  <a:pt x="194" y="70"/>
                </a:moveTo>
                <a:lnTo>
                  <a:pt x="167" y="78"/>
                </a:lnTo>
                <a:lnTo>
                  <a:pt x="141" y="85"/>
                </a:lnTo>
                <a:lnTo>
                  <a:pt x="116" y="90"/>
                </a:lnTo>
                <a:lnTo>
                  <a:pt x="93" y="96"/>
                </a:lnTo>
                <a:lnTo>
                  <a:pt x="70" y="100"/>
                </a:lnTo>
                <a:lnTo>
                  <a:pt x="48" y="105"/>
                </a:lnTo>
                <a:lnTo>
                  <a:pt x="24" y="109"/>
                </a:lnTo>
                <a:lnTo>
                  <a:pt x="0" y="113"/>
                </a:lnTo>
                <a:lnTo>
                  <a:pt x="126" y="309"/>
                </a:lnTo>
                <a:lnTo>
                  <a:pt x="133" y="299"/>
                </a:lnTo>
                <a:lnTo>
                  <a:pt x="144" y="283"/>
                </a:lnTo>
                <a:lnTo>
                  <a:pt x="156" y="266"/>
                </a:lnTo>
                <a:lnTo>
                  <a:pt x="171" y="245"/>
                </a:lnTo>
                <a:lnTo>
                  <a:pt x="189" y="222"/>
                </a:lnTo>
                <a:lnTo>
                  <a:pt x="208" y="197"/>
                </a:lnTo>
                <a:lnTo>
                  <a:pt x="227" y="173"/>
                </a:lnTo>
                <a:lnTo>
                  <a:pt x="246" y="150"/>
                </a:lnTo>
                <a:lnTo>
                  <a:pt x="266" y="126"/>
                </a:lnTo>
                <a:lnTo>
                  <a:pt x="287" y="103"/>
                </a:lnTo>
                <a:lnTo>
                  <a:pt x="306" y="81"/>
                </a:lnTo>
                <a:lnTo>
                  <a:pt x="326" y="61"/>
                </a:lnTo>
                <a:lnTo>
                  <a:pt x="344" y="44"/>
                </a:lnTo>
                <a:lnTo>
                  <a:pt x="361" y="27"/>
                </a:lnTo>
                <a:lnTo>
                  <a:pt x="377" y="12"/>
                </a:lnTo>
                <a:lnTo>
                  <a:pt x="391" y="0"/>
                </a:lnTo>
                <a:lnTo>
                  <a:pt x="373" y="7"/>
                </a:lnTo>
                <a:lnTo>
                  <a:pt x="353" y="16"/>
                </a:lnTo>
                <a:lnTo>
                  <a:pt x="331" y="25"/>
                </a:lnTo>
                <a:lnTo>
                  <a:pt x="307" y="34"/>
                </a:lnTo>
                <a:lnTo>
                  <a:pt x="282" y="43"/>
                </a:lnTo>
                <a:lnTo>
                  <a:pt x="254" y="52"/>
                </a:lnTo>
                <a:lnTo>
                  <a:pt x="224" y="61"/>
                </a:lnTo>
                <a:lnTo>
                  <a:pt x="194" y="7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3398838" y="3541713"/>
            <a:ext cx="134937" cy="381000"/>
          </a:xfrm>
          <a:custGeom>
            <a:avLst/>
            <a:gdLst/>
            <a:ahLst/>
            <a:cxnLst>
              <a:cxn ang="0">
                <a:pos x="154" y="757"/>
              </a:cxn>
              <a:cxn ang="0">
                <a:pos x="155" y="710"/>
              </a:cxn>
              <a:cxn ang="0">
                <a:pos x="156" y="664"/>
              </a:cxn>
              <a:cxn ang="0">
                <a:pos x="158" y="619"/>
              </a:cxn>
              <a:cxn ang="0">
                <a:pos x="161" y="572"/>
              </a:cxn>
              <a:cxn ang="0">
                <a:pos x="165" y="527"/>
              </a:cxn>
              <a:cxn ang="0">
                <a:pos x="170" y="482"/>
              </a:cxn>
              <a:cxn ang="0">
                <a:pos x="176" y="438"/>
              </a:cxn>
              <a:cxn ang="0">
                <a:pos x="182" y="392"/>
              </a:cxn>
              <a:cxn ang="0">
                <a:pos x="190" y="348"/>
              </a:cxn>
              <a:cxn ang="0">
                <a:pos x="198" y="304"/>
              </a:cxn>
              <a:cxn ang="0">
                <a:pos x="208" y="261"/>
              </a:cxn>
              <a:cxn ang="0">
                <a:pos x="218" y="218"/>
              </a:cxn>
              <a:cxn ang="0">
                <a:pos x="228" y="175"/>
              </a:cxn>
              <a:cxn ang="0">
                <a:pos x="239" y="132"/>
              </a:cxn>
              <a:cxn ang="0">
                <a:pos x="252" y="89"/>
              </a:cxn>
              <a:cxn ang="0">
                <a:pos x="264" y="47"/>
              </a:cxn>
              <a:cxn ang="0">
                <a:pos x="118" y="0"/>
              </a:cxn>
              <a:cxn ang="0">
                <a:pos x="105" y="46"/>
              </a:cxn>
              <a:cxn ang="0">
                <a:pos x="92" y="91"/>
              </a:cxn>
              <a:cxn ang="0">
                <a:pos x="80" y="136"/>
              </a:cxn>
              <a:cxn ang="0">
                <a:pos x="68" y="183"/>
              </a:cxn>
              <a:cxn ang="0">
                <a:pos x="58" y="229"/>
              </a:cxn>
              <a:cxn ang="0">
                <a:pos x="48" y="275"/>
              </a:cxn>
              <a:cxn ang="0">
                <a:pos x="39" y="322"/>
              </a:cxn>
              <a:cxn ang="0">
                <a:pos x="31" y="369"/>
              </a:cxn>
              <a:cxn ang="0">
                <a:pos x="24" y="417"/>
              </a:cxn>
              <a:cxn ang="0">
                <a:pos x="18" y="465"/>
              </a:cxn>
              <a:cxn ang="0">
                <a:pos x="12" y="513"/>
              </a:cxn>
              <a:cxn ang="0">
                <a:pos x="8" y="561"/>
              </a:cxn>
              <a:cxn ang="0">
                <a:pos x="5" y="610"/>
              </a:cxn>
              <a:cxn ang="0">
                <a:pos x="2" y="658"/>
              </a:cxn>
              <a:cxn ang="0">
                <a:pos x="1" y="708"/>
              </a:cxn>
              <a:cxn ang="0">
                <a:pos x="0" y="757"/>
              </a:cxn>
              <a:cxn ang="0">
                <a:pos x="154" y="757"/>
              </a:cxn>
            </a:cxnLst>
            <a:rect l="0" t="0" r="r" b="b"/>
            <a:pathLst>
              <a:path w="264" h="757">
                <a:moveTo>
                  <a:pt x="154" y="757"/>
                </a:moveTo>
                <a:lnTo>
                  <a:pt x="155" y="710"/>
                </a:lnTo>
                <a:lnTo>
                  <a:pt x="156" y="664"/>
                </a:lnTo>
                <a:lnTo>
                  <a:pt x="158" y="619"/>
                </a:lnTo>
                <a:lnTo>
                  <a:pt x="161" y="572"/>
                </a:lnTo>
                <a:lnTo>
                  <a:pt x="165" y="527"/>
                </a:lnTo>
                <a:lnTo>
                  <a:pt x="170" y="482"/>
                </a:lnTo>
                <a:lnTo>
                  <a:pt x="176" y="438"/>
                </a:lnTo>
                <a:lnTo>
                  <a:pt x="182" y="392"/>
                </a:lnTo>
                <a:lnTo>
                  <a:pt x="190" y="348"/>
                </a:lnTo>
                <a:lnTo>
                  <a:pt x="198" y="304"/>
                </a:lnTo>
                <a:lnTo>
                  <a:pt x="208" y="261"/>
                </a:lnTo>
                <a:lnTo>
                  <a:pt x="218" y="218"/>
                </a:lnTo>
                <a:lnTo>
                  <a:pt x="228" y="175"/>
                </a:lnTo>
                <a:lnTo>
                  <a:pt x="239" y="132"/>
                </a:lnTo>
                <a:lnTo>
                  <a:pt x="252" y="89"/>
                </a:lnTo>
                <a:lnTo>
                  <a:pt x="264" y="47"/>
                </a:lnTo>
                <a:lnTo>
                  <a:pt x="118" y="0"/>
                </a:lnTo>
                <a:lnTo>
                  <a:pt x="105" y="46"/>
                </a:lnTo>
                <a:lnTo>
                  <a:pt x="92" y="91"/>
                </a:lnTo>
                <a:lnTo>
                  <a:pt x="80" y="136"/>
                </a:lnTo>
                <a:lnTo>
                  <a:pt x="68" y="183"/>
                </a:lnTo>
                <a:lnTo>
                  <a:pt x="58" y="229"/>
                </a:lnTo>
                <a:lnTo>
                  <a:pt x="48" y="275"/>
                </a:lnTo>
                <a:lnTo>
                  <a:pt x="39" y="322"/>
                </a:lnTo>
                <a:lnTo>
                  <a:pt x="31" y="369"/>
                </a:lnTo>
                <a:lnTo>
                  <a:pt x="24" y="417"/>
                </a:lnTo>
                <a:lnTo>
                  <a:pt x="18" y="465"/>
                </a:lnTo>
                <a:lnTo>
                  <a:pt x="12" y="513"/>
                </a:lnTo>
                <a:lnTo>
                  <a:pt x="8" y="561"/>
                </a:lnTo>
                <a:lnTo>
                  <a:pt x="5" y="610"/>
                </a:lnTo>
                <a:lnTo>
                  <a:pt x="2" y="658"/>
                </a:lnTo>
                <a:lnTo>
                  <a:pt x="1" y="708"/>
                </a:lnTo>
                <a:lnTo>
                  <a:pt x="0" y="757"/>
                </a:lnTo>
                <a:lnTo>
                  <a:pt x="154" y="75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3398838" y="3922713"/>
            <a:ext cx="77787" cy="25400"/>
          </a:xfrm>
          <a:custGeom>
            <a:avLst/>
            <a:gdLst/>
            <a:ahLst/>
            <a:cxnLst>
              <a:cxn ang="0">
                <a:pos x="155" y="48"/>
              </a:cxn>
              <a:cxn ang="0">
                <a:pos x="155" y="42"/>
              </a:cxn>
              <a:cxn ang="0">
                <a:pos x="155" y="36"/>
              </a:cxn>
              <a:cxn ang="0">
                <a:pos x="155" y="31"/>
              </a:cxn>
              <a:cxn ang="0">
                <a:pos x="155" y="24"/>
              </a:cxn>
              <a:cxn ang="0">
                <a:pos x="155" y="18"/>
              </a:cxn>
              <a:cxn ang="0">
                <a:pos x="154" y="12"/>
              </a:cxn>
              <a:cxn ang="0">
                <a:pos x="154" y="6"/>
              </a:cxn>
              <a:cxn ang="0">
                <a:pos x="154" y="0"/>
              </a:cxn>
              <a:cxn ang="0">
                <a:pos x="0" y="0"/>
              </a:cxn>
              <a:cxn ang="0">
                <a:pos x="0" y="6"/>
              </a:cxn>
              <a:cxn ang="0">
                <a:pos x="0" y="13"/>
              </a:cxn>
              <a:cxn ang="0">
                <a:pos x="0" y="18"/>
              </a:cxn>
              <a:cxn ang="0">
                <a:pos x="0" y="25"/>
              </a:cxn>
              <a:cxn ang="0">
                <a:pos x="0" y="32"/>
              </a:cxn>
              <a:cxn ang="0">
                <a:pos x="1" y="38"/>
              </a:cxn>
              <a:cxn ang="0">
                <a:pos x="1" y="45"/>
              </a:cxn>
              <a:cxn ang="0">
                <a:pos x="1" y="52"/>
              </a:cxn>
              <a:cxn ang="0">
                <a:pos x="155" y="48"/>
              </a:cxn>
            </a:cxnLst>
            <a:rect l="0" t="0" r="r" b="b"/>
            <a:pathLst>
              <a:path w="155" h="52">
                <a:moveTo>
                  <a:pt x="155" y="48"/>
                </a:moveTo>
                <a:lnTo>
                  <a:pt x="155" y="42"/>
                </a:lnTo>
                <a:lnTo>
                  <a:pt x="155" y="36"/>
                </a:lnTo>
                <a:lnTo>
                  <a:pt x="155" y="31"/>
                </a:lnTo>
                <a:lnTo>
                  <a:pt x="155" y="24"/>
                </a:lnTo>
                <a:lnTo>
                  <a:pt x="155" y="18"/>
                </a:lnTo>
                <a:lnTo>
                  <a:pt x="154" y="12"/>
                </a:lnTo>
                <a:lnTo>
                  <a:pt x="154" y="6"/>
                </a:lnTo>
                <a:lnTo>
                  <a:pt x="154" y="0"/>
                </a:lnTo>
                <a:lnTo>
                  <a:pt x="0" y="0"/>
                </a:lnTo>
                <a:lnTo>
                  <a:pt x="0" y="6"/>
                </a:lnTo>
                <a:lnTo>
                  <a:pt x="0" y="13"/>
                </a:lnTo>
                <a:lnTo>
                  <a:pt x="0" y="18"/>
                </a:lnTo>
                <a:lnTo>
                  <a:pt x="0" y="25"/>
                </a:lnTo>
                <a:lnTo>
                  <a:pt x="0" y="32"/>
                </a:lnTo>
                <a:lnTo>
                  <a:pt x="1" y="38"/>
                </a:lnTo>
                <a:lnTo>
                  <a:pt x="1" y="45"/>
                </a:lnTo>
                <a:lnTo>
                  <a:pt x="1" y="52"/>
                </a:lnTo>
                <a:lnTo>
                  <a:pt x="155" y="4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3429000" y="3405188"/>
            <a:ext cx="117475" cy="203200"/>
          </a:xfrm>
          <a:custGeom>
            <a:avLst/>
            <a:gdLst/>
            <a:ahLst/>
            <a:cxnLst>
              <a:cxn ang="0">
                <a:pos x="122" y="178"/>
              </a:cxn>
              <a:cxn ang="0">
                <a:pos x="106" y="202"/>
              </a:cxn>
              <a:cxn ang="0">
                <a:pos x="89" y="224"/>
              </a:cxn>
              <a:cxn ang="0">
                <a:pos x="75" y="244"/>
              </a:cxn>
              <a:cxn ang="0">
                <a:pos x="59" y="262"/>
              </a:cxn>
              <a:cxn ang="0">
                <a:pos x="45" y="281"/>
              </a:cxn>
              <a:cxn ang="0">
                <a:pos x="29" y="299"/>
              </a:cxn>
              <a:cxn ang="0">
                <a:pos x="15" y="316"/>
              </a:cxn>
              <a:cxn ang="0">
                <a:pos x="0" y="335"/>
              </a:cxn>
              <a:cxn ang="0">
                <a:pos x="220" y="407"/>
              </a:cxn>
              <a:cxn ang="0">
                <a:pos x="219" y="395"/>
              </a:cxn>
              <a:cxn ang="0">
                <a:pos x="218" y="376"/>
              </a:cxn>
              <a:cxn ang="0">
                <a:pos x="216" y="354"/>
              </a:cxn>
              <a:cxn ang="0">
                <a:pos x="215" y="327"/>
              </a:cxn>
              <a:cxn ang="0">
                <a:pos x="214" y="299"/>
              </a:cxn>
              <a:cxn ang="0">
                <a:pos x="213" y="269"/>
              </a:cxn>
              <a:cxn ang="0">
                <a:pos x="213" y="238"/>
              </a:cxn>
              <a:cxn ang="0">
                <a:pos x="213" y="207"/>
              </a:cxn>
              <a:cxn ang="0">
                <a:pos x="213" y="176"/>
              </a:cxn>
              <a:cxn ang="0">
                <a:pos x="214" y="145"/>
              </a:cxn>
              <a:cxn ang="0">
                <a:pos x="216" y="117"/>
              </a:cxn>
              <a:cxn ang="0">
                <a:pos x="218" y="89"/>
              </a:cxn>
              <a:cxn ang="0">
                <a:pos x="220" y="64"/>
              </a:cxn>
              <a:cxn ang="0">
                <a:pos x="223" y="40"/>
              </a:cxn>
              <a:cxn ang="0">
                <a:pos x="226" y="18"/>
              </a:cxn>
              <a:cxn ang="0">
                <a:pos x="229" y="0"/>
              </a:cxn>
              <a:cxn ang="0">
                <a:pos x="220" y="17"/>
              </a:cxn>
              <a:cxn ang="0">
                <a:pos x="211" y="36"/>
              </a:cxn>
              <a:cxn ang="0">
                <a:pos x="199" y="57"/>
              </a:cxn>
              <a:cxn ang="0">
                <a:pos x="186" y="79"/>
              </a:cxn>
              <a:cxn ang="0">
                <a:pos x="172" y="102"/>
              </a:cxn>
              <a:cxn ang="0">
                <a:pos x="156" y="128"/>
              </a:cxn>
              <a:cxn ang="0">
                <a:pos x="140" y="153"/>
              </a:cxn>
              <a:cxn ang="0">
                <a:pos x="122" y="178"/>
              </a:cxn>
            </a:cxnLst>
            <a:rect l="0" t="0" r="r" b="b"/>
            <a:pathLst>
              <a:path w="229" h="407">
                <a:moveTo>
                  <a:pt x="122" y="178"/>
                </a:moveTo>
                <a:lnTo>
                  <a:pt x="106" y="202"/>
                </a:lnTo>
                <a:lnTo>
                  <a:pt x="89" y="224"/>
                </a:lnTo>
                <a:lnTo>
                  <a:pt x="75" y="244"/>
                </a:lnTo>
                <a:lnTo>
                  <a:pt x="59" y="262"/>
                </a:lnTo>
                <a:lnTo>
                  <a:pt x="45" y="281"/>
                </a:lnTo>
                <a:lnTo>
                  <a:pt x="29" y="299"/>
                </a:lnTo>
                <a:lnTo>
                  <a:pt x="15" y="316"/>
                </a:lnTo>
                <a:lnTo>
                  <a:pt x="0" y="335"/>
                </a:lnTo>
                <a:lnTo>
                  <a:pt x="220" y="407"/>
                </a:lnTo>
                <a:lnTo>
                  <a:pt x="219" y="395"/>
                </a:lnTo>
                <a:lnTo>
                  <a:pt x="218" y="376"/>
                </a:lnTo>
                <a:lnTo>
                  <a:pt x="216" y="354"/>
                </a:lnTo>
                <a:lnTo>
                  <a:pt x="215" y="327"/>
                </a:lnTo>
                <a:lnTo>
                  <a:pt x="214" y="299"/>
                </a:lnTo>
                <a:lnTo>
                  <a:pt x="213" y="269"/>
                </a:lnTo>
                <a:lnTo>
                  <a:pt x="213" y="238"/>
                </a:lnTo>
                <a:lnTo>
                  <a:pt x="213" y="207"/>
                </a:lnTo>
                <a:lnTo>
                  <a:pt x="213" y="176"/>
                </a:lnTo>
                <a:lnTo>
                  <a:pt x="214" y="145"/>
                </a:lnTo>
                <a:lnTo>
                  <a:pt x="216" y="117"/>
                </a:lnTo>
                <a:lnTo>
                  <a:pt x="218" y="89"/>
                </a:lnTo>
                <a:lnTo>
                  <a:pt x="220" y="64"/>
                </a:lnTo>
                <a:lnTo>
                  <a:pt x="223" y="40"/>
                </a:lnTo>
                <a:lnTo>
                  <a:pt x="226" y="18"/>
                </a:lnTo>
                <a:lnTo>
                  <a:pt x="229" y="0"/>
                </a:lnTo>
                <a:lnTo>
                  <a:pt x="220" y="17"/>
                </a:lnTo>
                <a:lnTo>
                  <a:pt x="211" y="36"/>
                </a:lnTo>
                <a:lnTo>
                  <a:pt x="199" y="57"/>
                </a:lnTo>
                <a:lnTo>
                  <a:pt x="186" y="79"/>
                </a:lnTo>
                <a:lnTo>
                  <a:pt x="172" y="102"/>
                </a:lnTo>
                <a:lnTo>
                  <a:pt x="156" y="128"/>
                </a:lnTo>
                <a:lnTo>
                  <a:pt x="140" y="153"/>
                </a:lnTo>
                <a:lnTo>
                  <a:pt x="122" y="17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3486150" y="4351338"/>
            <a:ext cx="260350" cy="361950"/>
          </a:xfrm>
          <a:custGeom>
            <a:avLst/>
            <a:gdLst/>
            <a:ahLst/>
            <a:cxnLst>
              <a:cxn ang="0">
                <a:pos x="508" y="620"/>
              </a:cxn>
              <a:cxn ang="0">
                <a:pos x="480" y="585"/>
              </a:cxn>
              <a:cxn ang="0">
                <a:pos x="452" y="550"/>
              </a:cxn>
              <a:cxn ang="0">
                <a:pos x="425" y="513"/>
              </a:cxn>
              <a:cxn ang="0">
                <a:pos x="399" y="477"/>
              </a:cxn>
              <a:cxn ang="0">
                <a:pos x="374" y="440"/>
              </a:cxn>
              <a:cxn ang="0">
                <a:pos x="349" y="402"/>
              </a:cxn>
              <a:cxn ang="0">
                <a:pos x="325" y="364"/>
              </a:cxn>
              <a:cxn ang="0">
                <a:pos x="302" y="326"/>
              </a:cxn>
              <a:cxn ang="0">
                <a:pos x="280" y="286"/>
              </a:cxn>
              <a:cxn ang="0">
                <a:pos x="258" y="246"/>
              </a:cxn>
              <a:cxn ang="0">
                <a:pos x="237" y="206"/>
              </a:cxn>
              <a:cxn ang="0">
                <a:pos x="217" y="165"/>
              </a:cxn>
              <a:cxn ang="0">
                <a:pos x="197" y="125"/>
              </a:cxn>
              <a:cxn ang="0">
                <a:pos x="178" y="84"/>
              </a:cxn>
              <a:cxn ang="0">
                <a:pos x="160" y="42"/>
              </a:cxn>
              <a:cxn ang="0">
                <a:pos x="143" y="0"/>
              </a:cxn>
              <a:cxn ang="0">
                <a:pos x="0" y="55"/>
              </a:cxn>
              <a:cxn ang="0">
                <a:pos x="19" y="100"/>
              </a:cxn>
              <a:cxn ang="0">
                <a:pos x="38" y="146"/>
              </a:cxn>
              <a:cxn ang="0">
                <a:pos x="58" y="189"/>
              </a:cxn>
              <a:cxn ang="0">
                <a:pos x="79" y="233"/>
              </a:cxn>
              <a:cxn ang="0">
                <a:pos x="101" y="276"/>
              </a:cxn>
              <a:cxn ang="0">
                <a:pos x="123" y="319"/>
              </a:cxn>
              <a:cxn ang="0">
                <a:pos x="146" y="361"/>
              </a:cxn>
              <a:cxn ang="0">
                <a:pos x="170" y="403"/>
              </a:cxn>
              <a:cxn ang="0">
                <a:pos x="195" y="445"/>
              </a:cxn>
              <a:cxn ang="0">
                <a:pos x="220" y="485"/>
              </a:cxn>
              <a:cxn ang="0">
                <a:pos x="247" y="525"/>
              </a:cxn>
              <a:cxn ang="0">
                <a:pos x="274" y="565"/>
              </a:cxn>
              <a:cxn ang="0">
                <a:pos x="302" y="604"/>
              </a:cxn>
              <a:cxn ang="0">
                <a:pos x="329" y="642"/>
              </a:cxn>
              <a:cxn ang="0">
                <a:pos x="359" y="680"/>
              </a:cxn>
              <a:cxn ang="0">
                <a:pos x="389" y="717"/>
              </a:cxn>
              <a:cxn ang="0">
                <a:pos x="508" y="620"/>
              </a:cxn>
            </a:cxnLst>
            <a:rect l="0" t="0" r="r" b="b"/>
            <a:pathLst>
              <a:path w="508" h="717">
                <a:moveTo>
                  <a:pt x="508" y="620"/>
                </a:moveTo>
                <a:lnTo>
                  <a:pt x="480" y="585"/>
                </a:lnTo>
                <a:lnTo>
                  <a:pt x="452" y="550"/>
                </a:lnTo>
                <a:lnTo>
                  <a:pt x="425" y="513"/>
                </a:lnTo>
                <a:lnTo>
                  <a:pt x="399" y="477"/>
                </a:lnTo>
                <a:lnTo>
                  <a:pt x="374" y="440"/>
                </a:lnTo>
                <a:lnTo>
                  <a:pt x="349" y="402"/>
                </a:lnTo>
                <a:lnTo>
                  <a:pt x="325" y="364"/>
                </a:lnTo>
                <a:lnTo>
                  <a:pt x="302" y="326"/>
                </a:lnTo>
                <a:lnTo>
                  <a:pt x="280" y="286"/>
                </a:lnTo>
                <a:lnTo>
                  <a:pt x="258" y="246"/>
                </a:lnTo>
                <a:lnTo>
                  <a:pt x="237" y="206"/>
                </a:lnTo>
                <a:lnTo>
                  <a:pt x="217" y="165"/>
                </a:lnTo>
                <a:lnTo>
                  <a:pt x="197" y="125"/>
                </a:lnTo>
                <a:lnTo>
                  <a:pt x="178" y="84"/>
                </a:lnTo>
                <a:lnTo>
                  <a:pt x="160" y="42"/>
                </a:lnTo>
                <a:lnTo>
                  <a:pt x="143" y="0"/>
                </a:lnTo>
                <a:lnTo>
                  <a:pt x="0" y="55"/>
                </a:lnTo>
                <a:lnTo>
                  <a:pt x="19" y="100"/>
                </a:lnTo>
                <a:lnTo>
                  <a:pt x="38" y="146"/>
                </a:lnTo>
                <a:lnTo>
                  <a:pt x="58" y="189"/>
                </a:lnTo>
                <a:lnTo>
                  <a:pt x="79" y="233"/>
                </a:lnTo>
                <a:lnTo>
                  <a:pt x="101" y="276"/>
                </a:lnTo>
                <a:lnTo>
                  <a:pt x="123" y="319"/>
                </a:lnTo>
                <a:lnTo>
                  <a:pt x="146" y="361"/>
                </a:lnTo>
                <a:lnTo>
                  <a:pt x="170" y="403"/>
                </a:lnTo>
                <a:lnTo>
                  <a:pt x="195" y="445"/>
                </a:lnTo>
                <a:lnTo>
                  <a:pt x="220" y="485"/>
                </a:lnTo>
                <a:lnTo>
                  <a:pt x="247" y="525"/>
                </a:lnTo>
                <a:lnTo>
                  <a:pt x="274" y="565"/>
                </a:lnTo>
                <a:lnTo>
                  <a:pt x="302" y="604"/>
                </a:lnTo>
                <a:lnTo>
                  <a:pt x="329" y="642"/>
                </a:lnTo>
                <a:lnTo>
                  <a:pt x="359" y="680"/>
                </a:lnTo>
                <a:lnTo>
                  <a:pt x="389" y="717"/>
                </a:lnTo>
                <a:lnTo>
                  <a:pt x="508" y="62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3465513" y="4219575"/>
            <a:ext cx="128587" cy="203200"/>
          </a:xfrm>
          <a:custGeom>
            <a:avLst/>
            <a:gdLst/>
            <a:ahLst/>
            <a:cxnLst>
              <a:cxn ang="0">
                <a:pos x="31" y="207"/>
              </a:cxn>
              <a:cxn ang="0">
                <a:pos x="33" y="235"/>
              </a:cxn>
              <a:cxn ang="0">
                <a:pos x="35" y="262"/>
              </a:cxn>
              <a:cxn ang="0">
                <a:pos x="36" y="287"/>
              </a:cxn>
              <a:cxn ang="0">
                <a:pos x="36" y="311"/>
              </a:cxn>
              <a:cxn ang="0">
                <a:pos x="36" y="335"/>
              </a:cxn>
              <a:cxn ang="0">
                <a:pos x="36" y="358"/>
              </a:cxn>
              <a:cxn ang="0">
                <a:pos x="36" y="381"/>
              </a:cxn>
              <a:cxn ang="0">
                <a:pos x="36" y="405"/>
              </a:cxn>
              <a:cxn ang="0">
                <a:pos x="252" y="320"/>
              </a:cxn>
              <a:cxn ang="0">
                <a:pos x="243" y="311"/>
              </a:cxn>
              <a:cxn ang="0">
                <a:pos x="231" y="299"/>
              </a:cxn>
              <a:cxn ang="0">
                <a:pos x="216" y="283"/>
              </a:cxn>
              <a:cxn ang="0">
                <a:pos x="198" y="263"/>
              </a:cxn>
              <a:cxn ang="0">
                <a:pos x="178" y="242"/>
              </a:cxn>
              <a:cxn ang="0">
                <a:pos x="158" y="219"/>
              </a:cxn>
              <a:cxn ang="0">
                <a:pos x="138" y="195"/>
              </a:cxn>
              <a:cxn ang="0">
                <a:pos x="120" y="171"/>
              </a:cxn>
              <a:cxn ang="0">
                <a:pos x="100" y="147"/>
              </a:cxn>
              <a:cxn ang="0">
                <a:pos x="82" y="123"/>
              </a:cxn>
              <a:cxn ang="0">
                <a:pos x="64" y="99"/>
              </a:cxn>
              <a:cxn ang="0">
                <a:pos x="49" y="76"/>
              </a:cxn>
              <a:cxn ang="0">
                <a:pos x="35" y="55"/>
              </a:cxn>
              <a:cxn ang="0">
                <a:pos x="21" y="35"/>
              </a:cxn>
              <a:cxn ang="0">
                <a:pos x="10" y="17"/>
              </a:cxn>
              <a:cxn ang="0">
                <a:pos x="0" y="0"/>
              </a:cxn>
              <a:cxn ang="0">
                <a:pos x="5" y="19"/>
              </a:cxn>
              <a:cxn ang="0">
                <a:pos x="9" y="40"/>
              </a:cxn>
              <a:cxn ang="0">
                <a:pos x="14" y="63"/>
              </a:cxn>
              <a:cxn ang="0">
                <a:pos x="18" y="88"/>
              </a:cxn>
              <a:cxn ang="0">
                <a:pos x="21" y="116"/>
              </a:cxn>
              <a:cxn ang="0">
                <a:pos x="25" y="145"/>
              </a:cxn>
              <a:cxn ang="0">
                <a:pos x="28" y="176"/>
              </a:cxn>
              <a:cxn ang="0">
                <a:pos x="31" y="207"/>
              </a:cxn>
            </a:cxnLst>
            <a:rect l="0" t="0" r="r" b="b"/>
            <a:pathLst>
              <a:path w="252" h="405">
                <a:moveTo>
                  <a:pt x="31" y="207"/>
                </a:moveTo>
                <a:lnTo>
                  <a:pt x="33" y="235"/>
                </a:lnTo>
                <a:lnTo>
                  <a:pt x="35" y="262"/>
                </a:lnTo>
                <a:lnTo>
                  <a:pt x="36" y="287"/>
                </a:lnTo>
                <a:lnTo>
                  <a:pt x="36" y="311"/>
                </a:lnTo>
                <a:lnTo>
                  <a:pt x="36" y="335"/>
                </a:lnTo>
                <a:lnTo>
                  <a:pt x="36" y="358"/>
                </a:lnTo>
                <a:lnTo>
                  <a:pt x="36" y="381"/>
                </a:lnTo>
                <a:lnTo>
                  <a:pt x="36" y="405"/>
                </a:lnTo>
                <a:lnTo>
                  <a:pt x="252" y="320"/>
                </a:lnTo>
                <a:lnTo>
                  <a:pt x="243" y="311"/>
                </a:lnTo>
                <a:lnTo>
                  <a:pt x="231" y="299"/>
                </a:lnTo>
                <a:lnTo>
                  <a:pt x="216" y="283"/>
                </a:lnTo>
                <a:lnTo>
                  <a:pt x="198" y="263"/>
                </a:lnTo>
                <a:lnTo>
                  <a:pt x="178" y="242"/>
                </a:lnTo>
                <a:lnTo>
                  <a:pt x="158" y="219"/>
                </a:lnTo>
                <a:lnTo>
                  <a:pt x="138" y="195"/>
                </a:lnTo>
                <a:lnTo>
                  <a:pt x="120" y="171"/>
                </a:lnTo>
                <a:lnTo>
                  <a:pt x="100" y="147"/>
                </a:lnTo>
                <a:lnTo>
                  <a:pt x="82" y="123"/>
                </a:lnTo>
                <a:lnTo>
                  <a:pt x="64" y="99"/>
                </a:lnTo>
                <a:lnTo>
                  <a:pt x="49" y="76"/>
                </a:lnTo>
                <a:lnTo>
                  <a:pt x="35" y="55"/>
                </a:lnTo>
                <a:lnTo>
                  <a:pt x="21" y="35"/>
                </a:lnTo>
                <a:lnTo>
                  <a:pt x="10" y="17"/>
                </a:lnTo>
                <a:lnTo>
                  <a:pt x="0" y="0"/>
                </a:lnTo>
                <a:lnTo>
                  <a:pt x="5" y="19"/>
                </a:lnTo>
                <a:lnTo>
                  <a:pt x="9" y="40"/>
                </a:lnTo>
                <a:lnTo>
                  <a:pt x="14" y="63"/>
                </a:lnTo>
                <a:lnTo>
                  <a:pt x="18" y="88"/>
                </a:lnTo>
                <a:lnTo>
                  <a:pt x="21" y="116"/>
                </a:lnTo>
                <a:lnTo>
                  <a:pt x="25" y="145"/>
                </a:lnTo>
                <a:lnTo>
                  <a:pt x="28" y="176"/>
                </a:lnTo>
                <a:lnTo>
                  <a:pt x="31" y="20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4243388" y="5029200"/>
            <a:ext cx="422275" cy="141288"/>
          </a:xfrm>
          <a:custGeom>
            <a:avLst/>
            <a:gdLst/>
            <a:ahLst/>
            <a:cxnLst>
              <a:cxn ang="0">
                <a:pos x="828" y="133"/>
              </a:cxn>
              <a:cxn ang="0">
                <a:pos x="777" y="133"/>
              </a:cxn>
              <a:cxn ang="0">
                <a:pos x="726" y="130"/>
              </a:cxn>
              <a:cxn ang="0">
                <a:pos x="676" y="128"/>
              </a:cxn>
              <a:cxn ang="0">
                <a:pos x="626" y="124"/>
              </a:cxn>
              <a:cxn ang="0">
                <a:pos x="576" y="119"/>
              </a:cxn>
              <a:cxn ang="0">
                <a:pos x="526" y="114"/>
              </a:cxn>
              <a:cxn ang="0">
                <a:pos x="477" y="106"/>
              </a:cxn>
              <a:cxn ang="0">
                <a:pos x="428" y="98"/>
              </a:cxn>
              <a:cxn ang="0">
                <a:pos x="380" y="90"/>
              </a:cxn>
              <a:cxn ang="0">
                <a:pos x="332" y="80"/>
              </a:cxn>
              <a:cxn ang="0">
                <a:pos x="284" y="69"/>
              </a:cxn>
              <a:cxn ang="0">
                <a:pos x="236" y="56"/>
              </a:cxn>
              <a:cxn ang="0">
                <a:pos x="190" y="44"/>
              </a:cxn>
              <a:cxn ang="0">
                <a:pos x="143" y="30"/>
              </a:cxn>
              <a:cxn ang="0">
                <a:pos x="97" y="16"/>
              </a:cxn>
              <a:cxn ang="0">
                <a:pos x="52" y="0"/>
              </a:cxn>
              <a:cxn ang="0">
                <a:pos x="0" y="145"/>
              </a:cxn>
              <a:cxn ang="0">
                <a:pos x="49" y="161"/>
              </a:cxn>
              <a:cxn ang="0">
                <a:pos x="98" y="177"/>
              </a:cxn>
              <a:cxn ang="0">
                <a:pos x="148" y="191"/>
              </a:cxn>
              <a:cxn ang="0">
                <a:pos x="199" y="205"/>
              </a:cxn>
              <a:cxn ang="0">
                <a:pos x="248" y="218"/>
              </a:cxn>
              <a:cxn ang="0">
                <a:pos x="299" y="230"/>
              </a:cxn>
              <a:cxn ang="0">
                <a:pos x="351" y="240"/>
              </a:cxn>
              <a:cxn ang="0">
                <a:pos x="403" y="250"/>
              </a:cxn>
              <a:cxn ang="0">
                <a:pos x="455" y="258"/>
              </a:cxn>
              <a:cxn ang="0">
                <a:pos x="507" y="265"/>
              </a:cxn>
              <a:cxn ang="0">
                <a:pos x="560" y="272"/>
              </a:cxn>
              <a:cxn ang="0">
                <a:pos x="613" y="277"/>
              </a:cxn>
              <a:cxn ang="0">
                <a:pos x="667" y="281"/>
              </a:cxn>
              <a:cxn ang="0">
                <a:pos x="720" y="284"/>
              </a:cxn>
              <a:cxn ang="0">
                <a:pos x="774" y="285"/>
              </a:cxn>
              <a:cxn ang="0">
                <a:pos x="828" y="286"/>
              </a:cxn>
              <a:cxn ang="0">
                <a:pos x="828" y="133"/>
              </a:cxn>
            </a:cxnLst>
            <a:rect l="0" t="0" r="r" b="b"/>
            <a:pathLst>
              <a:path w="828" h="286">
                <a:moveTo>
                  <a:pt x="828" y="133"/>
                </a:moveTo>
                <a:lnTo>
                  <a:pt x="777" y="133"/>
                </a:lnTo>
                <a:lnTo>
                  <a:pt x="726" y="130"/>
                </a:lnTo>
                <a:lnTo>
                  <a:pt x="676" y="128"/>
                </a:lnTo>
                <a:lnTo>
                  <a:pt x="626" y="124"/>
                </a:lnTo>
                <a:lnTo>
                  <a:pt x="576" y="119"/>
                </a:lnTo>
                <a:lnTo>
                  <a:pt x="526" y="114"/>
                </a:lnTo>
                <a:lnTo>
                  <a:pt x="477" y="106"/>
                </a:lnTo>
                <a:lnTo>
                  <a:pt x="428" y="98"/>
                </a:lnTo>
                <a:lnTo>
                  <a:pt x="380" y="90"/>
                </a:lnTo>
                <a:lnTo>
                  <a:pt x="332" y="80"/>
                </a:lnTo>
                <a:lnTo>
                  <a:pt x="284" y="69"/>
                </a:lnTo>
                <a:lnTo>
                  <a:pt x="236" y="56"/>
                </a:lnTo>
                <a:lnTo>
                  <a:pt x="190" y="44"/>
                </a:lnTo>
                <a:lnTo>
                  <a:pt x="143" y="30"/>
                </a:lnTo>
                <a:lnTo>
                  <a:pt x="97" y="16"/>
                </a:lnTo>
                <a:lnTo>
                  <a:pt x="52" y="0"/>
                </a:lnTo>
                <a:lnTo>
                  <a:pt x="0" y="145"/>
                </a:lnTo>
                <a:lnTo>
                  <a:pt x="49" y="161"/>
                </a:lnTo>
                <a:lnTo>
                  <a:pt x="98" y="177"/>
                </a:lnTo>
                <a:lnTo>
                  <a:pt x="148" y="191"/>
                </a:lnTo>
                <a:lnTo>
                  <a:pt x="199" y="205"/>
                </a:lnTo>
                <a:lnTo>
                  <a:pt x="248" y="218"/>
                </a:lnTo>
                <a:lnTo>
                  <a:pt x="299" y="230"/>
                </a:lnTo>
                <a:lnTo>
                  <a:pt x="351" y="240"/>
                </a:lnTo>
                <a:lnTo>
                  <a:pt x="403" y="250"/>
                </a:lnTo>
                <a:lnTo>
                  <a:pt x="455" y="258"/>
                </a:lnTo>
                <a:lnTo>
                  <a:pt x="507" y="265"/>
                </a:lnTo>
                <a:lnTo>
                  <a:pt x="560" y="272"/>
                </a:lnTo>
                <a:lnTo>
                  <a:pt x="613" y="277"/>
                </a:lnTo>
                <a:lnTo>
                  <a:pt x="667" y="281"/>
                </a:lnTo>
                <a:lnTo>
                  <a:pt x="720" y="284"/>
                </a:lnTo>
                <a:lnTo>
                  <a:pt x="774" y="285"/>
                </a:lnTo>
                <a:lnTo>
                  <a:pt x="828" y="286"/>
                </a:lnTo>
                <a:lnTo>
                  <a:pt x="828" y="13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4665663" y="5086350"/>
            <a:ext cx="153987" cy="84138"/>
          </a:xfrm>
          <a:custGeom>
            <a:avLst/>
            <a:gdLst/>
            <a:ahLst/>
            <a:cxnLst>
              <a:cxn ang="0">
                <a:pos x="283" y="0"/>
              </a:cxn>
              <a:cxn ang="0">
                <a:pos x="247" y="3"/>
              </a:cxn>
              <a:cxn ang="0">
                <a:pos x="212" y="8"/>
              </a:cxn>
              <a:cxn ang="0">
                <a:pos x="178" y="10"/>
              </a:cxn>
              <a:cxn ang="0">
                <a:pos x="142" y="12"/>
              </a:cxn>
              <a:cxn ang="0">
                <a:pos x="107" y="14"/>
              </a:cxn>
              <a:cxn ang="0">
                <a:pos x="72" y="15"/>
              </a:cxn>
              <a:cxn ang="0">
                <a:pos x="36" y="17"/>
              </a:cxn>
              <a:cxn ang="0">
                <a:pos x="0" y="17"/>
              </a:cxn>
              <a:cxn ang="0">
                <a:pos x="0" y="170"/>
              </a:cxn>
              <a:cxn ang="0">
                <a:pos x="37" y="170"/>
              </a:cxn>
              <a:cxn ang="0">
                <a:pos x="76" y="169"/>
              </a:cxn>
              <a:cxn ang="0">
                <a:pos x="114" y="168"/>
              </a:cxn>
              <a:cxn ang="0">
                <a:pos x="151" y="166"/>
              </a:cxn>
              <a:cxn ang="0">
                <a:pos x="189" y="163"/>
              </a:cxn>
              <a:cxn ang="0">
                <a:pos x="226" y="160"/>
              </a:cxn>
              <a:cxn ang="0">
                <a:pos x="263" y="156"/>
              </a:cxn>
              <a:cxn ang="0">
                <a:pos x="300" y="152"/>
              </a:cxn>
              <a:cxn ang="0">
                <a:pos x="283" y="0"/>
              </a:cxn>
            </a:cxnLst>
            <a:rect l="0" t="0" r="r" b="b"/>
            <a:pathLst>
              <a:path w="300" h="170">
                <a:moveTo>
                  <a:pt x="283" y="0"/>
                </a:moveTo>
                <a:lnTo>
                  <a:pt x="247" y="3"/>
                </a:lnTo>
                <a:lnTo>
                  <a:pt x="212" y="8"/>
                </a:lnTo>
                <a:lnTo>
                  <a:pt x="178" y="10"/>
                </a:lnTo>
                <a:lnTo>
                  <a:pt x="142" y="12"/>
                </a:lnTo>
                <a:lnTo>
                  <a:pt x="107" y="14"/>
                </a:lnTo>
                <a:lnTo>
                  <a:pt x="72" y="15"/>
                </a:lnTo>
                <a:lnTo>
                  <a:pt x="36" y="17"/>
                </a:lnTo>
                <a:lnTo>
                  <a:pt x="0" y="17"/>
                </a:lnTo>
                <a:lnTo>
                  <a:pt x="0" y="170"/>
                </a:lnTo>
                <a:lnTo>
                  <a:pt x="37" y="170"/>
                </a:lnTo>
                <a:lnTo>
                  <a:pt x="76" y="169"/>
                </a:lnTo>
                <a:lnTo>
                  <a:pt x="114" y="168"/>
                </a:lnTo>
                <a:lnTo>
                  <a:pt x="151" y="166"/>
                </a:lnTo>
                <a:lnTo>
                  <a:pt x="189" y="163"/>
                </a:lnTo>
                <a:lnTo>
                  <a:pt x="226" y="160"/>
                </a:lnTo>
                <a:lnTo>
                  <a:pt x="263" y="156"/>
                </a:lnTo>
                <a:lnTo>
                  <a:pt x="300" y="152"/>
                </a:lnTo>
                <a:lnTo>
                  <a:pt x="283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4105275" y="5010150"/>
            <a:ext cx="206375" cy="120650"/>
          </a:xfrm>
          <a:custGeom>
            <a:avLst/>
            <a:gdLst/>
            <a:ahLst/>
            <a:cxnLst>
              <a:cxn ang="0">
                <a:pos x="176" y="114"/>
              </a:cxn>
              <a:cxn ang="0">
                <a:pos x="199" y="130"/>
              </a:cxn>
              <a:cxn ang="0">
                <a:pos x="220" y="147"/>
              </a:cxn>
              <a:cxn ang="0">
                <a:pos x="240" y="162"/>
              </a:cxn>
              <a:cxn ang="0">
                <a:pos x="259" y="178"/>
              </a:cxn>
              <a:cxn ang="0">
                <a:pos x="276" y="193"/>
              </a:cxn>
              <a:cxn ang="0">
                <a:pos x="294" y="209"/>
              </a:cxn>
              <a:cxn ang="0">
                <a:pos x="312" y="224"/>
              </a:cxn>
              <a:cxn ang="0">
                <a:pos x="329" y="241"/>
              </a:cxn>
              <a:cxn ang="0">
                <a:pos x="407" y="21"/>
              </a:cxn>
              <a:cxn ang="0">
                <a:pos x="395" y="22"/>
              </a:cxn>
              <a:cxn ang="0">
                <a:pos x="377" y="23"/>
              </a:cxn>
              <a:cxn ang="0">
                <a:pos x="355" y="24"/>
              </a:cxn>
              <a:cxn ang="0">
                <a:pos x="328" y="25"/>
              </a:cxn>
              <a:cxn ang="0">
                <a:pos x="300" y="25"/>
              </a:cxn>
              <a:cxn ang="0">
                <a:pos x="270" y="25"/>
              </a:cxn>
              <a:cxn ang="0">
                <a:pos x="239" y="24"/>
              </a:cxn>
              <a:cxn ang="0">
                <a:pos x="208" y="23"/>
              </a:cxn>
              <a:cxn ang="0">
                <a:pos x="177" y="22"/>
              </a:cxn>
              <a:cxn ang="0">
                <a:pos x="146" y="20"/>
              </a:cxn>
              <a:cxn ang="0">
                <a:pos x="117" y="18"/>
              </a:cxn>
              <a:cxn ang="0">
                <a:pos x="90" y="14"/>
              </a:cxn>
              <a:cxn ang="0">
                <a:pos x="64" y="11"/>
              </a:cxn>
              <a:cxn ang="0">
                <a:pos x="41" y="8"/>
              </a:cxn>
              <a:cxn ang="0">
                <a:pos x="19" y="4"/>
              </a:cxn>
              <a:cxn ang="0">
                <a:pos x="0" y="0"/>
              </a:cxn>
              <a:cxn ang="0">
                <a:pos x="18" y="10"/>
              </a:cxn>
              <a:cxn ang="0">
                <a:pos x="37" y="20"/>
              </a:cxn>
              <a:cxn ang="0">
                <a:pos x="57" y="32"/>
              </a:cxn>
              <a:cxn ang="0">
                <a:pos x="79" y="46"/>
              </a:cxn>
              <a:cxn ang="0">
                <a:pos x="102" y="61"/>
              </a:cxn>
              <a:cxn ang="0">
                <a:pos x="126" y="77"/>
              </a:cxn>
              <a:cxn ang="0">
                <a:pos x="151" y="95"/>
              </a:cxn>
              <a:cxn ang="0">
                <a:pos x="176" y="114"/>
              </a:cxn>
            </a:cxnLst>
            <a:rect l="0" t="0" r="r" b="b"/>
            <a:pathLst>
              <a:path w="407" h="241">
                <a:moveTo>
                  <a:pt x="176" y="114"/>
                </a:moveTo>
                <a:lnTo>
                  <a:pt x="199" y="130"/>
                </a:lnTo>
                <a:lnTo>
                  <a:pt x="220" y="147"/>
                </a:lnTo>
                <a:lnTo>
                  <a:pt x="240" y="162"/>
                </a:lnTo>
                <a:lnTo>
                  <a:pt x="259" y="178"/>
                </a:lnTo>
                <a:lnTo>
                  <a:pt x="276" y="193"/>
                </a:lnTo>
                <a:lnTo>
                  <a:pt x="294" y="209"/>
                </a:lnTo>
                <a:lnTo>
                  <a:pt x="312" y="224"/>
                </a:lnTo>
                <a:lnTo>
                  <a:pt x="329" y="241"/>
                </a:lnTo>
                <a:lnTo>
                  <a:pt x="407" y="21"/>
                </a:lnTo>
                <a:lnTo>
                  <a:pt x="395" y="22"/>
                </a:lnTo>
                <a:lnTo>
                  <a:pt x="377" y="23"/>
                </a:lnTo>
                <a:lnTo>
                  <a:pt x="355" y="24"/>
                </a:lnTo>
                <a:lnTo>
                  <a:pt x="328" y="25"/>
                </a:lnTo>
                <a:lnTo>
                  <a:pt x="300" y="25"/>
                </a:lnTo>
                <a:lnTo>
                  <a:pt x="270" y="25"/>
                </a:lnTo>
                <a:lnTo>
                  <a:pt x="239" y="24"/>
                </a:lnTo>
                <a:lnTo>
                  <a:pt x="208" y="23"/>
                </a:lnTo>
                <a:lnTo>
                  <a:pt x="177" y="22"/>
                </a:lnTo>
                <a:lnTo>
                  <a:pt x="146" y="20"/>
                </a:lnTo>
                <a:lnTo>
                  <a:pt x="117" y="18"/>
                </a:lnTo>
                <a:lnTo>
                  <a:pt x="90" y="14"/>
                </a:lnTo>
                <a:lnTo>
                  <a:pt x="64" y="11"/>
                </a:lnTo>
                <a:lnTo>
                  <a:pt x="41" y="8"/>
                </a:lnTo>
                <a:lnTo>
                  <a:pt x="19" y="4"/>
                </a:lnTo>
                <a:lnTo>
                  <a:pt x="0" y="0"/>
                </a:lnTo>
                <a:lnTo>
                  <a:pt x="18" y="10"/>
                </a:lnTo>
                <a:lnTo>
                  <a:pt x="37" y="20"/>
                </a:lnTo>
                <a:lnTo>
                  <a:pt x="57" y="32"/>
                </a:lnTo>
                <a:lnTo>
                  <a:pt x="79" y="46"/>
                </a:lnTo>
                <a:lnTo>
                  <a:pt x="102" y="61"/>
                </a:lnTo>
                <a:lnTo>
                  <a:pt x="126" y="77"/>
                </a:lnTo>
                <a:lnTo>
                  <a:pt x="151" y="95"/>
                </a:lnTo>
                <a:lnTo>
                  <a:pt x="176" y="11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6"/>
          <p:cNvSpPr>
            <a:spLocks/>
          </p:cNvSpPr>
          <p:nvPr/>
        </p:nvSpPr>
        <p:spPr bwMode="auto">
          <a:xfrm>
            <a:off x="4695825" y="4829175"/>
            <a:ext cx="173038" cy="127000"/>
          </a:xfrm>
          <a:custGeom>
            <a:avLst/>
            <a:gdLst/>
            <a:ahLst/>
            <a:cxnLst>
              <a:cxn ang="0">
                <a:pos x="337" y="114"/>
              </a:cxn>
              <a:cxn ang="0">
                <a:pos x="303" y="102"/>
              </a:cxn>
              <a:cxn ang="0">
                <a:pos x="269" y="89"/>
              </a:cxn>
              <a:cxn ang="0">
                <a:pos x="234" y="75"/>
              </a:cxn>
              <a:cxn ang="0">
                <a:pos x="201" y="61"/>
              </a:cxn>
              <a:cxn ang="0">
                <a:pos x="168" y="47"/>
              </a:cxn>
              <a:cxn ang="0">
                <a:pos x="135" y="31"/>
              </a:cxn>
              <a:cxn ang="0">
                <a:pos x="102" y="16"/>
              </a:cxn>
              <a:cxn ang="0">
                <a:pos x="70" y="0"/>
              </a:cxn>
              <a:cxn ang="0">
                <a:pos x="0" y="137"/>
              </a:cxn>
              <a:cxn ang="0">
                <a:pos x="36" y="154"/>
              </a:cxn>
              <a:cxn ang="0">
                <a:pos x="71" y="170"/>
              </a:cxn>
              <a:cxn ang="0">
                <a:pos x="105" y="187"/>
              </a:cxn>
              <a:cxn ang="0">
                <a:pos x="142" y="202"/>
              </a:cxn>
              <a:cxn ang="0">
                <a:pos x="177" y="218"/>
              </a:cxn>
              <a:cxn ang="0">
                <a:pos x="213" y="231"/>
              </a:cxn>
              <a:cxn ang="0">
                <a:pos x="250" y="245"/>
              </a:cxn>
              <a:cxn ang="0">
                <a:pos x="286" y="259"/>
              </a:cxn>
              <a:cxn ang="0">
                <a:pos x="337" y="114"/>
              </a:cxn>
            </a:cxnLst>
            <a:rect l="0" t="0" r="r" b="b"/>
            <a:pathLst>
              <a:path w="337" h="259">
                <a:moveTo>
                  <a:pt x="337" y="114"/>
                </a:moveTo>
                <a:lnTo>
                  <a:pt x="303" y="102"/>
                </a:lnTo>
                <a:lnTo>
                  <a:pt x="269" y="89"/>
                </a:lnTo>
                <a:lnTo>
                  <a:pt x="234" y="75"/>
                </a:lnTo>
                <a:lnTo>
                  <a:pt x="201" y="61"/>
                </a:lnTo>
                <a:lnTo>
                  <a:pt x="168" y="47"/>
                </a:lnTo>
                <a:lnTo>
                  <a:pt x="135" y="31"/>
                </a:lnTo>
                <a:lnTo>
                  <a:pt x="102" y="16"/>
                </a:lnTo>
                <a:lnTo>
                  <a:pt x="70" y="0"/>
                </a:lnTo>
                <a:lnTo>
                  <a:pt x="0" y="137"/>
                </a:lnTo>
                <a:lnTo>
                  <a:pt x="36" y="154"/>
                </a:lnTo>
                <a:lnTo>
                  <a:pt x="71" y="170"/>
                </a:lnTo>
                <a:lnTo>
                  <a:pt x="105" y="187"/>
                </a:lnTo>
                <a:lnTo>
                  <a:pt x="142" y="202"/>
                </a:lnTo>
                <a:lnTo>
                  <a:pt x="177" y="218"/>
                </a:lnTo>
                <a:lnTo>
                  <a:pt x="213" y="231"/>
                </a:lnTo>
                <a:lnTo>
                  <a:pt x="250" y="245"/>
                </a:lnTo>
                <a:lnTo>
                  <a:pt x="286" y="259"/>
                </a:lnTo>
                <a:lnTo>
                  <a:pt x="337" y="11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7"/>
          <p:cNvSpPr>
            <a:spLocks/>
          </p:cNvSpPr>
          <p:nvPr/>
        </p:nvSpPr>
        <p:spPr bwMode="auto">
          <a:xfrm>
            <a:off x="4572000" y="4791075"/>
            <a:ext cx="203200" cy="139700"/>
          </a:xfrm>
          <a:custGeom>
            <a:avLst/>
            <a:gdLst/>
            <a:ahLst/>
            <a:cxnLst>
              <a:cxn ang="0">
                <a:pos x="160" y="134"/>
              </a:cxn>
              <a:cxn ang="0">
                <a:pos x="181" y="154"/>
              </a:cxn>
              <a:cxn ang="0">
                <a:pos x="200" y="173"/>
              </a:cxn>
              <a:cxn ang="0">
                <a:pos x="218" y="190"/>
              </a:cxn>
              <a:cxn ang="0">
                <a:pos x="234" y="208"/>
              </a:cxn>
              <a:cxn ang="0">
                <a:pos x="250" y="226"/>
              </a:cxn>
              <a:cxn ang="0">
                <a:pos x="265" y="243"/>
              </a:cxn>
              <a:cxn ang="0">
                <a:pos x="281" y="261"/>
              </a:cxn>
              <a:cxn ang="0">
                <a:pos x="297" y="279"/>
              </a:cxn>
              <a:cxn ang="0">
                <a:pos x="401" y="71"/>
              </a:cxn>
              <a:cxn ang="0">
                <a:pos x="389" y="71"/>
              </a:cxn>
              <a:cxn ang="0">
                <a:pos x="371" y="70"/>
              </a:cxn>
              <a:cxn ang="0">
                <a:pos x="349" y="68"/>
              </a:cxn>
              <a:cxn ang="0">
                <a:pos x="323" y="66"/>
              </a:cxn>
              <a:cxn ang="0">
                <a:pos x="294" y="62"/>
              </a:cxn>
              <a:cxn ang="0">
                <a:pos x="264" y="58"/>
              </a:cxn>
              <a:cxn ang="0">
                <a:pos x="233" y="53"/>
              </a:cxn>
              <a:cxn ang="0">
                <a:pos x="203" y="49"/>
              </a:cxn>
              <a:cxn ang="0">
                <a:pos x="172" y="44"/>
              </a:cxn>
              <a:cxn ang="0">
                <a:pos x="143" y="37"/>
              </a:cxn>
              <a:cxn ang="0">
                <a:pos x="114" y="31"/>
              </a:cxn>
              <a:cxn ang="0">
                <a:pos x="87" y="25"/>
              </a:cxn>
              <a:cxn ang="0">
                <a:pos x="62" y="19"/>
              </a:cxn>
              <a:cxn ang="0">
                <a:pos x="40" y="13"/>
              </a:cxn>
              <a:cxn ang="0">
                <a:pos x="19" y="6"/>
              </a:cxn>
              <a:cxn ang="0">
                <a:pos x="0" y="0"/>
              </a:cxn>
              <a:cxn ang="0">
                <a:pos x="17" y="12"/>
              </a:cxn>
              <a:cxn ang="0">
                <a:pos x="33" y="24"/>
              </a:cxn>
              <a:cxn ang="0">
                <a:pos x="52" y="39"/>
              </a:cxn>
              <a:cxn ang="0">
                <a:pos x="72" y="55"/>
              </a:cxn>
              <a:cxn ang="0">
                <a:pos x="93" y="73"/>
              </a:cxn>
              <a:cxn ang="0">
                <a:pos x="115" y="92"/>
              </a:cxn>
              <a:cxn ang="0">
                <a:pos x="138" y="112"/>
              </a:cxn>
              <a:cxn ang="0">
                <a:pos x="160" y="134"/>
              </a:cxn>
            </a:cxnLst>
            <a:rect l="0" t="0" r="r" b="b"/>
            <a:pathLst>
              <a:path w="401" h="279">
                <a:moveTo>
                  <a:pt x="160" y="134"/>
                </a:moveTo>
                <a:lnTo>
                  <a:pt x="181" y="154"/>
                </a:lnTo>
                <a:lnTo>
                  <a:pt x="200" y="173"/>
                </a:lnTo>
                <a:lnTo>
                  <a:pt x="218" y="190"/>
                </a:lnTo>
                <a:lnTo>
                  <a:pt x="234" y="208"/>
                </a:lnTo>
                <a:lnTo>
                  <a:pt x="250" y="226"/>
                </a:lnTo>
                <a:lnTo>
                  <a:pt x="265" y="243"/>
                </a:lnTo>
                <a:lnTo>
                  <a:pt x="281" y="261"/>
                </a:lnTo>
                <a:lnTo>
                  <a:pt x="297" y="279"/>
                </a:lnTo>
                <a:lnTo>
                  <a:pt x="401" y="71"/>
                </a:lnTo>
                <a:lnTo>
                  <a:pt x="389" y="71"/>
                </a:lnTo>
                <a:lnTo>
                  <a:pt x="371" y="70"/>
                </a:lnTo>
                <a:lnTo>
                  <a:pt x="349" y="68"/>
                </a:lnTo>
                <a:lnTo>
                  <a:pt x="323" y="66"/>
                </a:lnTo>
                <a:lnTo>
                  <a:pt x="294" y="62"/>
                </a:lnTo>
                <a:lnTo>
                  <a:pt x="264" y="58"/>
                </a:lnTo>
                <a:lnTo>
                  <a:pt x="233" y="53"/>
                </a:lnTo>
                <a:lnTo>
                  <a:pt x="203" y="49"/>
                </a:lnTo>
                <a:lnTo>
                  <a:pt x="172" y="44"/>
                </a:lnTo>
                <a:lnTo>
                  <a:pt x="143" y="37"/>
                </a:lnTo>
                <a:lnTo>
                  <a:pt x="114" y="31"/>
                </a:lnTo>
                <a:lnTo>
                  <a:pt x="87" y="25"/>
                </a:lnTo>
                <a:lnTo>
                  <a:pt x="62" y="19"/>
                </a:lnTo>
                <a:lnTo>
                  <a:pt x="40" y="13"/>
                </a:lnTo>
                <a:lnTo>
                  <a:pt x="19" y="6"/>
                </a:lnTo>
                <a:lnTo>
                  <a:pt x="0" y="0"/>
                </a:lnTo>
                <a:lnTo>
                  <a:pt x="17" y="12"/>
                </a:lnTo>
                <a:lnTo>
                  <a:pt x="33" y="24"/>
                </a:lnTo>
                <a:lnTo>
                  <a:pt x="52" y="39"/>
                </a:lnTo>
                <a:lnTo>
                  <a:pt x="72" y="55"/>
                </a:lnTo>
                <a:lnTo>
                  <a:pt x="93" y="73"/>
                </a:lnTo>
                <a:lnTo>
                  <a:pt x="115" y="92"/>
                </a:lnTo>
                <a:lnTo>
                  <a:pt x="138" y="112"/>
                </a:lnTo>
                <a:lnTo>
                  <a:pt x="160" y="13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8"/>
          <p:cNvSpPr>
            <a:spLocks/>
          </p:cNvSpPr>
          <p:nvPr/>
        </p:nvSpPr>
        <p:spPr bwMode="auto">
          <a:xfrm>
            <a:off x="5529263" y="4013200"/>
            <a:ext cx="144462" cy="168275"/>
          </a:xfrm>
          <a:custGeom>
            <a:avLst/>
            <a:gdLst/>
            <a:ahLst/>
            <a:cxnLst>
              <a:cxn ang="0">
                <a:pos x="128" y="338"/>
              </a:cxn>
              <a:cxn ang="0">
                <a:pos x="150" y="305"/>
              </a:cxn>
              <a:cxn ang="0">
                <a:pos x="170" y="271"/>
              </a:cxn>
              <a:cxn ang="0">
                <a:pos x="189" y="237"/>
              </a:cxn>
              <a:cxn ang="0">
                <a:pos x="209" y="204"/>
              </a:cxn>
              <a:cxn ang="0">
                <a:pos x="228" y="170"/>
              </a:cxn>
              <a:cxn ang="0">
                <a:pos x="246" y="136"/>
              </a:cxn>
              <a:cxn ang="0">
                <a:pos x="263" y="101"/>
              </a:cxn>
              <a:cxn ang="0">
                <a:pos x="280" y="67"/>
              </a:cxn>
              <a:cxn ang="0">
                <a:pos x="142" y="0"/>
              </a:cxn>
              <a:cxn ang="0">
                <a:pos x="127" y="33"/>
              </a:cxn>
              <a:cxn ang="0">
                <a:pos x="110" y="65"/>
              </a:cxn>
              <a:cxn ang="0">
                <a:pos x="92" y="97"/>
              </a:cxn>
              <a:cxn ang="0">
                <a:pos x="75" y="129"/>
              </a:cxn>
              <a:cxn ang="0">
                <a:pos x="57" y="161"/>
              </a:cxn>
              <a:cxn ang="0">
                <a:pos x="38" y="192"/>
              </a:cxn>
              <a:cxn ang="0">
                <a:pos x="19" y="223"/>
              </a:cxn>
              <a:cxn ang="0">
                <a:pos x="0" y="254"/>
              </a:cxn>
              <a:cxn ang="0">
                <a:pos x="128" y="338"/>
              </a:cxn>
            </a:cxnLst>
            <a:rect l="0" t="0" r="r" b="b"/>
            <a:pathLst>
              <a:path w="280" h="338">
                <a:moveTo>
                  <a:pt x="128" y="338"/>
                </a:moveTo>
                <a:lnTo>
                  <a:pt x="150" y="305"/>
                </a:lnTo>
                <a:lnTo>
                  <a:pt x="170" y="271"/>
                </a:lnTo>
                <a:lnTo>
                  <a:pt x="189" y="237"/>
                </a:lnTo>
                <a:lnTo>
                  <a:pt x="209" y="204"/>
                </a:lnTo>
                <a:lnTo>
                  <a:pt x="228" y="170"/>
                </a:lnTo>
                <a:lnTo>
                  <a:pt x="246" y="136"/>
                </a:lnTo>
                <a:lnTo>
                  <a:pt x="263" y="101"/>
                </a:lnTo>
                <a:lnTo>
                  <a:pt x="280" y="67"/>
                </a:lnTo>
                <a:lnTo>
                  <a:pt x="142" y="0"/>
                </a:lnTo>
                <a:lnTo>
                  <a:pt x="127" y="33"/>
                </a:lnTo>
                <a:lnTo>
                  <a:pt x="110" y="65"/>
                </a:lnTo>
                <a:lnTo>
                  <a:pt x="92" y="97"/>
                </a:lnTo>
                <a:lnTo>
                  <a:pt x="75" y="129"/>
                </a:lnTo>
                <a:lnTo>
                  <a:pt x="57" y="161"/>
                </a:lnTo>
                <a:lnTo>
                  <a:pt x="38" y="192"/>
                </a:lnTo>
                <a:lnTo>
                  <a:pt x="19" y="223"/>
                </a:lnTo>
                <a:lnTo>
                  <a:pt x="0" y="254"/>
                </a:lnTo>
                <a:lnTo>
                  <a:pt x="128" y="33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9"/>
          <p:cNvSpPr>
            <a:spLocks/>
          </p:cNvSpPr>
          <p:nvPr/>
        </p:nvSpPr>
        <p:spPr bwMode="auto">
          <a:xfrm>
            <a:off x="5581650" y="3860800"/>
            <a:ext cx="141288" cy="203200"/>
          </a:xfrm>
          <a:custGeom>
            <a:avLst/>
            <a:gdLst/>
            <a:ahLst/>
            <a:cxnLst>
              <a:cxn ang="0">
                <a:pos x="229" y="203"/>
              </a:cxn>
              <a:cxn ang="0">
                <a:pos x="225" y="231"/>
              </a:cxn>
              <a:cxn ang="0">
                <a:pos x="221" y="258"/>
              </a:cxn>
              <a:cxn ang="0">
                <a:pos x="219" y="283"/>
              </a:cxn>
              <a:cxn ang="0">
                <a:pos x="217" y="306"/>
              </a:cxn>
              <a:cxn ang="0">
                <a:pos x="215" y="331"/>
              </a:cxn>
              <a:cxn ang="0">
                <a:pos x="214" y="354"/>
              </a:cxn>
              <a:cxn ang="0">
                <a:pos x="211" y="377"/>
              </a:cxn>
              <a:cxn ang="0">
                <a:pos x="210" y="401"/>
              </a:cxn>
              <a:cxn ang="0">
                <a:pos x="0" y="300"/>
              </a:cxn>
              <a:cxn ang="0">
                <a:pos x="9" y="292"/>
              </a:cxn>
              <a:cxn ang="0">
                <a:pos x="24" y="281"/>
              </a:cxn>
              <a:cxn ang="0">
                <a:pos x="40" y="266"/>
              </a:cxn>
              <a:cxn ang="0">
                <a:pos x="59" y="248"/>
              </a:cxn>
              <a:cxn ang="0">
                <a:pos x="80" y="227"/>
              </a:cxn>
              <a:cxn ang="0">
                <a:pos x="101" y="206"/>
              </a:cxn>
              <a:cxn ang="0">
                <a:pos x="123" y="184"/>
              </a:cxn>
              <a:cxn ang="0">
                <a:pos x="144" y="162"/>
              </a:cxn>
              <a:cxn ang="0">
                <a:pos x="165" y="139"/>
              </a:cxn>
              <a:cxn ang="0">
                <a:pos x="185" y="115"/>
              </a:cxn>
              <a:cxn ang="0">
                <a:pos x="204" y="93"/>
              </a:cxn>
              <a:cxn ang="0">
                <a:pos x="221" y="72"/>
              </a:cxn>
              <a:cxn ang="0">
                <a:pos x="237" y="51"/>
              </a:cxn>
              <a:cxn ang="0">
                <a:pos x="251" y="33"/>
              </a:cxn>
              <a:cxn ang="0">
                <a:pos x="263" y="15"/>
              </a:cxn>
              <a:cxn ang="0">
                <a:pos x="274" y="0"/>
              </a:cxn>
              <a:cxn ang="0">
                <a:pos x="269" y="17"/>
              </a:cxn>
              <a:cxn ang="0">
                <a:pos x="263" y="38"/>
              </a:cxn>
              <a:cxn ang="0">
                <a:pos x="257" y="61"/>
              </a:cxn>
              <a:cxn ang="0">
                <a:pos x="251" y="87"/>
              </a:cxn>
              <a:cxn ang="0">
                <a:pos x="246" y="113"/>
              </a:cxn>
              <a:cxn ang="0">
                <a:pos x="240" y="142"/>
              </a:cxn>
              <a:cxn ang="0">
                <a:pos x="235" y="172"/>
              </a:cxn>
              <a:cxn ang="0">
                <a:pos x="229" y="203"/>
              </a:cxn>
            </a:cxnLst>
            <a:rect l="0" t="0" r="r" b="b"/>
            <a:pathLst>
              <a:path w="274" h="401">
                <a:moveTo>
                  <a:pt x="229" y="203"/>
                </a:moveTo>
                <a:lnTo>
                  <a:pt x="225" y="231"/>
                </a:lnTo>
                <a:lnTo>
                  <a:pt x="221" y="258"/>
                </a:lnTo>
                <a:lnTo>
                  <a:pt x="219" y="283"/>
                </a:lnTo>
                <a:lnTo>
                  <a:pt x="217" y="306"/>
                </a:lnTo>
                <a:lnTo>
                  <a:pt x="215" y="331"/>
                </a:lnTo>
                <a:lnTo>
                  <a:pt x="214" y="354"/>
                </a:lnTo>
                <a:lnTo>
                  <a:pt x="211" y="377"/>
                </a:lnTo>
                <a:lnTo>
                  <a:pt x="210" y="401"/>
                </a:lnTo>
                <a:lnTo>
                  <a:pt x="0" y="300"/>
                </a:lnTo>
                <a:lnTo>
                  <a:pt x="9" y="292"/>
                </a:lnTo>
                <a:lnTo>
                  <a:pt x="24" y="281"/>
                </a:lnTo>
                <a:lnTo>
                  <a:pt x="40" y="266"/>
                </a:lnTo>
                <a:lnTo>
                  <a:pt x="59" y="248"/>
                </a:lnTo>
                <a:lnTo>
                  <a:pt x="80" y="227"/>
                </a:lnTo>
                <a:lnTo>
                  <a:pt x="101" y="206"/>
                </a:lnTo>
                <a:lnTo>
                  <a:pt x="123" y="184"/>
                </a:lnTo>
                <a:lnTo>
                  <a:pt x="144" y="162"/>
                </a:lnTo>
                <a:lnTo>
                  <a:pt x="165" y="139"/>
                </a:lnTo>
                <a:lnTo>
                  <a:pt x="185" y="115"/>
                </a:lnTo>
                <a:lnTo>
                  <a:pt x="204" y="93"/>
                </a:lnTo>
                <a:lnTo>
                  <a:pt x="221" y="72"/>
                </a:lnTo>
                <a:lnTo>
                  <a:pt x="237" y="51"/>
                </a:lnTo>
                <a:lnTo>
                  <a:pt x="251" y="33"/>
                </a:lnTo>
                <a:lnTo>
                  <a:pt x="263" y="15"/>
                </a:lnTo>
                <a:lnTo>
                  <a:pt x="274" y="0"/>
                </a:lnTo>
                <a:lnTo>
                  <a:pt x="269" y="17"/>
                </a:lnTo>
                <a:lnTo>
                  <a:pt x="263" y="38"/>
                </a:lnTo>
                <a:lnTo>
                  <a:pt x="257" y="61"/>
                </a:lnTo>
                <a:lnTo>
                  <a:pt x="251" y="87"/>
                </a:lnTo>
                <a:lnTo>
                  <a:pt x="246" y="113"/>
                </a:lnTo>
                <a:lnTo>
                  <a:pt x="240" y="142"/>
                </a:lnTo>
                <a:lnTo>
                  <a:pt x="235" y="172"/>
                </a:lnTo>
                <a:lnTo>
                  <a:pt x="229" y="20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20"/>
          <p:cNvSpPr>
            <a:spLocks/>
          </p:cNvSpPr>
          <p:nvPr/>
        </p:nvSpPr>
        <p:spPr bwMode="auto">
          <a:xfrm>
            <a:off x="5265738" y="4721225"/>
            <a:ext cx="327025" cy="277813"/>
          </a:xfrm>
          <a:custGeom>
            <a:avLst/>
            <a:gdLst/>
            <a:ahLst/>
            <a:cxnLst>
              <a:cxn ang="0">
                <a:pos x="524" y="0"/>
              </a:cxn>
              <a:cxn ang="0">
                <a:pos x="496" y="31"/>
              </a:cxn>
              <a:cxn ang="0">
                <a:pos x="466" y="61"/>
              </a:cxn>
              <a:cxn ang="0">
                <a:pos x="436" y="90"/>
              </a:cxn>
              <a:cxn ang="0">
                <a:pos x="405" y="119"/>
              </a:cxn>
              <a:cxn ang="0">
                <a:pos x="374" y="148"/>
              </a:cxn>
              <a:cxn ang="0">
                <a:pos x="342" y="175"/>
              </a:cxn>
              <a:cxn ang="0">
                <a:pos x="310" y="203"/>
              </a:cxn>
              <a:cxn ang="0">
                <a:pos x="278" y="230"/>
              </a:cxn>
              <a:cxn ang="0">
                <a:pos x="245" y="256"/>
              </a:cxn>
              <a:cxn ang="0">
                <a:pos x="211" y="281"/>
              </a:cxn>
              <a:cxn ang="0">
                <a:pos x="177" y="306"/>
              </a:cxn>
              <a:cxn ang="0">
                <a:pos x="142" y="330"/>
              </a:cxn>
              <a:cxn ang="0">
                <a:pos x="107" y="354"/>
              </a:cxn>
              <a:cxn ang="0">
                <a:pos x="72" y="377"/>
              </a:cxn>
              <a:cxn ang="0">
                <a:pos x="36" y="400"/>
              </a:cxn>
              <a:cxn ang="0">
                <a:pos x="0" y="422"/>
              </a:cxn>
              <a:cxn ang="0">
                <a:pos x="77" y="553"/>
              </a:cxn>
              <a:cxn ang="0">
                <a:pos x="116" y="531"/>
              </a:cxn>
              <a:cxn ang="0">
                <a:pos x="154" y="507"/>
              </a:cxn>
              <a:cxn ang="0">
                <a:pos x="192" y="482"/>
              </a:cxn>
              <a:cxn ang="0">
                <a:pos x="230" y="457"/>
              </a:cxn>
              <a:cxn ang="0">
                <a:pos x="266" y="430"/>
              </a:cxn>
              <a:cxn ang="0">
                <a:pos x="302" y="404"/>
              </a:cxn>
              <a:cxn ang="0">
                <a:pos x="338" y="376"/>
              </a:cxn>
              <a:cxn ang="0">
                <a:pos x="374" y="349"/>
              </a:cxn>
              <a:cxn ang="0">
                <a:pos x="408" y="320"/>
              </a:cxn>
              <a:cxn ang="0">
                <a:pos x="443" y="291"/>
              </a:cxn>
              <a:cxn ang="0">
                <a:pos x="477" y="262"/>
              </a:cxn>
              <a:cxn ang="0">
                <a:pos x="510" y="232"/>
              </a:cxn>
              <a:cxn ang="0">
                <a:pos x="542" y="201"/>
              </a:cxn>
              <a:cxn ang="0">
                <a:pos x="574" y="169"/>
              </a:cxn>
              <a:cxn ang="0">
                <a:pos x="606" y="137"/>
              </a:cxn>
              <a:cxn ang="0">
                <a:pos x="637" y="105"/>
              </a:cxn>
              <a:cxn ang="0">
                <a:pos x="524" y="0"/>
              </a:cxn>
            </a:cxnLst>
            <a:rect l="0" t="0" r="r" b="b"/>
            <a:pathLst>
              <a:path w="637" h="553">
                <a:moveTo>
                  <a:pt x="524" y="0"/>
                </a:moveTo>
                <a:lnTo>
                  <a:pt x="496" y="31"/>
                </a:lnTo>
                <a:lnTo>
                  <a:pt x="466" y="61"/>
                </a:lnTo>
                <a:lnTo>
                  <a:pt x="436" y="90"/>
                </a:lnTo>
                <a:lnTo>
                  <a:pt x="405" y="119"/>
                </a:lnTo>
                <a:lnTo>
                  <a:pt x="374" y="148"/>
                </a:lnTo>
                <a:lnTo>
                  <a:pt x="342" y="175"/>
                </a:lnTo>
                <a:lnTo>
                  <a:pt x="310" y="203"/>
                </a:lnTo>
                <a:lnTo>
                  <a:pt x="278" y="230"/>
                </a:lnTo>
                <a:lnTo>
                  <a:pt x="245" y="256"/>
                </a:lnTo>
                <a:lnTo>
                  <a:pt x="211" y="281"/>
                </a:lnTo>
                <a:lnTo>
                  <a:pt x="177" y="306"/>
                </a:lnTo>
                <a:lnTo>
                  <a:pt x="142" y="330"/>
                </a:lnTo>
                <a:lnTo>
                  <a:pt x="107" y="354"/>
                </a:lnTo>
                <a:lnTo>
                  <a:pt x="72" y="377"/>
                </a:lnTo>
                <a:lnTo>
                  <a:pt x="36" y="400"/>
                </a:lnTo>
                <a:lnTo>
                  <a:pt x="0" y="422"/>
                </a:lnTo>
                <a:lnTo>
                  <a:pt x="77" y="553"/>
                </a:lnTo>
                <a:lnTo>
                  <a:pt x="116" y="531"/>
                </a:lnTo>
                <a:lnTo>
                  <a:pt x="154" y="507"/>
                </a:lnTo>
                <a:lnTo>
                  <a:pt x="192" y="482"/>
                </a:lnTo>
                <a:lnTo>
                  <a:pt x="230" y="457"/>
                </a:lnTo>
                <a:lnTo>
                  <a:pt x="266" y="430"/>
                </a:lnTo>
                <a:lnTo>
                  <a:pt x="302" y="404"/>
                </a:lnTo>
                <a:lnTo>
                  <a:pt x="338" y="376"/>
                </a:lnTo>
                <a:lnTo>
                  <a:pt x="374" y="349"/>
                </a:lnTo>
                <a:lnTo>
                  <a:pt x="408" y="320"/>
                </a:lnTo>
                <a:lnTo>
                  <a:pt x="443" y="291"/>
                </a:lnTo>
                <a:lnTo>
                  <a:pt x="477" y="262"/>
                </a:lnTo>
                <a:lnTo>
                  <a:pt x="510" y="232"/>
                </a:lnTo>
                <a:lnTo>
                  <a:pt x="542" y="201"/>
                </a:lnTo>
                <a:lnTo>
                  <a:pt x="574" y="169"/>
                </a:lnTo>
                <a:lnTo>
                  <a:pt x="606" y="137"/>
                </a:lnTo>
                <a:lnTo>
                  <a:pt x="637" y="105"/>
                </a:lnTo>
                <a:lnTo>
                  <a:pt x="524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5149850" y="4897438"/>
            <a:ext cx="203200" cy="149225"/>
          </a:xfrm>
          <a:custGeom>
            <a:avLst/>
            <a:gdLst/>
            <a:ahLst/>
            <a:cxnLst>
              <a:cxn ang="0">
                <a:pos x="199" y="236"/>
              </a:cxn>
              <a:cxn ang="0">
                <a:pos x="228" y="229"/>
              </a:cxn>
              <a:cxn ang="0">
                <a:pos x="253" y="224"/>
              </a:cxn>
              <a:cxn ang="0">
                <a:pos x="278" y="218"/>
              </a:cxn>
              <a:cxn ang="0">
                <a:pos x="302" y="215"/>
              </a:cxn>
              <a:cxn ang="0">
                <a:pos x="325" y="211"/>
              </a:cxn>
              <a:cxn ang="0">
                <a:pos x="348" y="207"/>
              </a:cxn>
              <a:cxn ang="0">
                <a:pos x="371" y="204"/>
              </a:cxn>
              <a:cxn ang="0">
                <a:pos x="395" y="201"/>
              </a:cxn>
              <a:cxn ang="0">
                <a:pos x="277" y="0"/>
              </a:cxn>
              <a:cxn ang="0">
                <a:pos x="271" y="10"/>
              </a:cxn>
              <a:cxn ang="0">
                <a:pos x="260" y="24"/>
              </a:cxn>
              <a:cxn ang="0">
                <a:pos x="245" y="42"/>
              </a:cxn>
              <a:cxn ang="0">
                <a:pos x="230" y="63"/>
              </a:cxn>
              <a:cxn ang="0">
                <a:pos x="211" y="85"/>
              </a:cxn>
              <a:cxn ang="0">
                <a:pos x="192" y="108"/>
              </a:cxn>
              <a:cxn ang="0">
                <a:pos x="171" y="131"/>
              </a:cxn>
              <a:cxn ang="0">
                <a:pos x="151" y="153"/>
              </a:cxn>
              <a:cxn ang="0">
                <a:pos x="129" y="176"/>
              </a:cxn>
              <a:cxn ang="0">
                <a:pos x="108" y="198"/>
              </a:cxn>
              <a:cxn ang="0">
                <a:pos x="88" y="219"/>
              </a:cxn>
              <a:cxn ang="0">
                <a:pos x="69" y="238"/>
              </a:cxn>
              <a:cxn ang="0">
                <a:pos x="50" y="256"/>
              </a:cxn>
              <a:cxn ang="0">
                <a:pos x="31" y="271"/>
              </a:cxn>
              <a:cxn ang="0">
                <a:pos x="14" y="286"/>
              </a:cxn>
              <a:cxn ang="0">
                <a:pos x="0" y="298"/>
              </a:cxn>
              <a:cxn ang="0">
                <a:pos x="18" y="290"/>
              </a:cxn>
              <a:cxn ang="0">
                <a:pos x="38" y="282"/>
              </a:cxn>
              <a:cxn ang="0">
                <a:pos x="61" y="275"/>
              </a:cxn>
              <a:cxn ang="0">
                <a:pos x="85" y="267"/>
              </a:cxn>
              <a:cxn ang="0">
                <a:pos x="112" y="259"/>
              </a:cxn>
              <a:cxn ang="0">
                <a:pos x="139" y="251"/>
              </a:cxn>
              <a:cxn ang="0">
                <a:pos x="169" y="244"/>
              </a:cxn>
              <a:cxn ang="0">
                <a:pos x="199" y="236"/>
              </a:cxn>
            </a:cxnLst>
            <a:rect l="0" t="0" r="r" b="b"/>
            <a:pathLst>
              <a:path w="395" h="298">
                <a:moveTo>
                  <a:pt x="199" y="236"/>
                </a:moveTo>
                <a:lnTo>
                  <a:pt x="228" y="229"/>
                </a:lnTo>
                <a:lnTo>
                  <a:pt x="253" y="224"/>
                </a:lnTo>
                <a:lnTo>
                  <a:pt x="278" y="218"/>
                </a:lnTo>
                <a:lnTo>
                  <a:pt x="302" y="215"/>
                </a:lnTo>
                <a:lnTo>
                  <a:pt x="325" y="211"/>
                </a:lnTo>
                <a:lnTo>
                  <a:pt x="348" y="207"/>
                </a:lnTo>
                <a:lnTo>
                  <a:pt x="371" y="204"/>
                </a:lnTo>
                <a:lnTo>
                  <a:pt x="395" y="201"/>
                </a:lnTo>
                <a:lnTo>
                  <a:pt x="277" y="0"/>
                </a:lnTo>
                <a:lnTo>
                  <a:pt x="271" y="10"/>
                </a:lnTo>
                <a:lnTo>
                  <a:pt x="260" y="24"/>
                </a:lnTo>
                <a:lnTo>
                  <a:pt x="245" y="42"/>
                </a:lnTo>
                <a:lnTo>
                  <a:pt x="230" y="63"/>
                </a:lnTo>
                <a:lnTo>
                  <a:pt x="211" y="85"/>
                </a:lnTo>
                <a:lnTo>
                  <a:pt x="192" y="108"/>
                </a:lnTo>
                <a:lnTo>
                  <a:pt x="171" y="131"/>
                </a:lnTo>
                <a:lnTo>
                  <a:pt x="151" y="153"/>
                </a:lnTo>
                <a:lnTo>
                  <a:pt x="129" y="176"/>
                </a:lnTo>
                <a:lnTo>
                  <a:pt x="108" y="198"/>
                </a:lnTo>
                <a:lnTo>
                  <a:pt x="88" y="219"/>
                </a:lnTo>
                <a:lnTo>
                  <a:pt x="69" y="238"/>
                </a:lnTo>
                <a:lnTo>
                  <a:pt x="50" y="256"/>
                </a:lnTo>
                <a:lnTo>
                  <a:pt x="31" y="271"/>
                </a:lnTo>
                <a:lnTo>
                  <a:pt x="14" y="286"/>
                </a:lnTo>
                <a:lnTo>
                  <a:pt x="0" y="298"/>
                </a:lnTo>
                <a:lnTo>
                  <a:pt x="18" y="290"/>
                </a:lnTo>
                <a:lnTo>
                  <a:pt x="38" y="282"/>
                </a:lnTo>
                <a:lnTo>
                  <a:pt x="61" y="275"/>
                </a:lnTo>
                <a:lnTo>
                  <a:pt x="85" y="267"/>
                </a:lnTo>
                <a:lnTo>
                  <a:pt x="112" y="259"/>
                </a:lnTo>
                <a:lnTo>
                  <a:pt x="139" y="251"/>
                </a:lnTo>
                <a:lnTo>
                  <a:pt x="169" y="244"/>
                </a:lnTo>
                <a:lnTo>
                  <a:pt x="199" y="236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5684838" y="4198938"/>
            <a:ext cx="133350" cy="211137"/>
          </a:xfrm>
          <a:custGeom>
            <a:avLst/>
            <a:gdLst/>
            <a:ahLst/>
            <a:cxnLst>
              <a:cxn ang="0">
                <a:pos x="108" y="0"/>
              </a:cxn>
              <a:cxn ang="0">
                <a:pos x="97" y="47"/>
              </a:cxn>
              <a:cxn ang="0">
                <a:pos x="86" y="92"/>
              </a:cxn>
              <a:cxn ang="0">
                <a:pos x="74" y="138"/>
              </a:cxn>
              <a:cxn ang="0">
                <a:pos x="61" y="184"/>
              </a:cxn>
              <a:cxn ang="0">
                <a:pos x="48" y="229"/>
              </a:cxn>
              <a:cxn ang="0">
                <a:pos x="32" y="273"/>
              </a:cxn>
              <a:cxn ang="0">
                <a:pos x="17" y="317"/>
              </a:cxn>
              <a:cxn ang="0">
                <a:pos x="0" y="360"/>
              </a:cxn>
              <a:cxn ang="0">
                <a:pos x="144" y="415"/>
              </a:cxn>
              <a:cxn ang="0">
                <a:pos x="161" y="369"/>
              </a:cxn>
              <a:cxn ang="0">
                <a:pos x="178" y="323"/>
              </a:cxn>
              <a:cxn ang="0">
                <a:pos x="193" y="275"/>
              </a:cxn>
              <a:cxn ang="0">
                <a:pos x="209" y="228"/>
              </a:cxn>
              <a:cxn ang="0">
                <a:pos x="222" y="179"/>
              </a:cxn>
              <a:cxn ang="0">
                <a:pos x="235" y="131"/>
              </a:cxn>
              <a:cxn ang="0">
                <a:pos x="247" y="81"/>
              </a:cxn>
              <a:cxn ang="0">
                <a:pos x="258" y="31"/>
              </a:cxn>
              <a:cxn ang="0">
                <a:pos x="108" y="0"/>
              </a:cxn>
            </a:cxnLst>
            <a:rect l="0" t="0" r="r" b="b"/>
            <a:pathLst>
              <a:path w="258" h="415">
                <a:moveTo>
                  <a:pt x="108" y="0"/>
                </a:moveTo>
                <a:lnTo>
                  <a:pt x="97" y="47"/>
                </a:lnTo>
                <a:lnTo>
                  <a:pt x="86" y="92"/>
                </a:lnTo>
                <a:lnTo>
                  <a:pt x="74" y="138"/>
                </a:lnTo>
                <a:lnTo>
                  <a:pt x="61" y="184"/>
                </a:lnTo>
                <a:lnTo>
                  <a:pt x="48" y="229"/>
                </a:lnTo>
                <a:lnTo>
                  <a:pt x="32" y="273"/>
                </a:lnTo>
                <a:lnTo>
                  <a:pt x="17" y="317"/>
                </a:lnTo>
                <a:lnTo>
                  <a:pt x="0" y="360"/>
                </a:lnTo>
                <a:lnTo>
                  <a:pt x="144" y="415"/>
                </a:lnTo>
                <a:lnTo>
                  <a:pt x="161" y="369"/>
                </a:lnTo>
                <a:lnTo>
                  <a:pt x="178" y="323"/>
                </a:lnTo>
                <a:lnTo>
                  <a:pt x="193" y="275"/>
                </a:lnTo>
                <a:lnTo>
                  <a:pt x="209" y="228"/>
                </a:lnTo>
                <a:lnTo>
                  <a:pt x="222" y="179"/>
                </a:lnTo>
                <a:lnTo>
                  <a:pt x="235" y="131"/>
                </a:lnTo>
                <a:lnTo>
                  <a:pt x="247" y="81"/>
                </a:lnTo>
                <a:lnTo>
                  <a:pt x="258" y="31"/>
                </a:lnTo>
                <a:lnTo>
                  <a:pt x="10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5664200" y="4335463"/>
            <a:ext cx="128588" cy="206375"/>
          </a:xfrm>
          <a:custGeom>
            <a:avLst/>
            <a:gdLst/>
            <a:ahLst/>
            <a:cxnLst>
              <a:cxn ang="0">
                <a:pos x="118" y="234"/>
              </a:cxn>
              <a:cxn ang="0">
                <a:pos x="137" y="211"/>
              </a:cxn>
              <a:cxn ang="0">
                <a:pos x="154" y="191"/>
              </a:cxn>
              <a:cxn ang="0">
                <a:pos x="170" y="171"/>
              </a:cxn>
              <a:cxn ang="0">
                <a:pos x="186" y="153"/>
              </a:cxn>
              <a:cxn ang="0">
                <a:pos x="202" y="136"/>
              </a:cxn>
              <a:cxn ang="0">
                <a:pos x="218" y="119"/>
              </a:cxn>
              <a:cxn ang="0">
                <a:pos x="234" y="103"/>
              </a:cxn>
              <a:cxn ang="0">
                <a:pos x="251" y="85"/>
              </a:cxn>
              <a:cxn ang="0">
                <a:pos x="34" y="0"/>
              </a:cxn>
              <a:cxn ang="0">
                <a:pos x="34" y="12"/>
              </a:cxn>
              <a:cxn ang="0">
                <a:pos x="34" y="30"/>
              </a:cxn>
              <a:cxn ang="0">
                <a:pos x="35" y="53"/>
              </a:cxn>
              <a:cxn ang="0">
                <a:pos x="35" y="80"/>
              </a:cxn>
              <a:cxn ang="0">
                <a:pos x="34" y="108"/>
              </a:cxn>
              <a:cxn ang="0">
                <a:pos x="33" y="138"/>
              </a:cxn>
              <a:cxn ang="0">
                <a:pos x="32" y="169"/>
              </a:cxn>
              <a:cxn ang="0">
                <a:pos x="30" y="199"/>
              </a:cxn>
              <a:cxn ang="0">
                <a:pos x="28" y="231"/>
              </a:cxn>
              <a:cxn ang="0">
                <a:pos x="24" y="261"/>
              </a:cxn>
              <a:cxn ang="0">
                <a:pos x="21" y="289"/>
              </a:cxn>
              <a:cxn ang="0">
                <a:pos x="17" y="317"/>
              </a:cxn>
              <a:cxn ang="0">
                <a:pos x="13" y="342"/>
              </a:cxn>
              <a:cxn ang="0">
                <a:pos x="9" y="365"/>
              </a:cxn>
              <a:cxn ang="0">
                <a:pos x="5" y="388"/>
              </a:cxn>
              <a:cxn ang="0">
                <a:pos x="0" y="406"/>
              </a:cxn>
              <a:cxn ang="0">
                <a:pos x="10" y="389"/>
              </a:cxn>
              <a:cxn ang="0">
                <a:pos x="21" y="371"/>
              </a:cxn>
              <a:cxn ang="0">
                <a:pos x="34" y="350"/>
              </a:cxn>
              <a:cxn ang="0">
                <a:pos x="49" y="329"/>
              </a:cxn>
              <a:cxn ang="0">
                <a:pos x="64" y="307"/>
              </a:cxn>
              <a:cxn ang="0">
                <a:pos x="81" y="283"/>
              </a:cxn>
              <a:cxn ang="0">
                <a:pos x="100" y="258"/>
              </a:cxn>
              <a:cxn ang="0">
                <a:pos x="118" y="234"/>
              </a:cxn>
            </a:cxnLst>
            <a:rect l="0" t="0" r="r" b="b"/>
            <a:pathLst>
              <a:path w="251" h="406">
                <a:moveTo>
                  <a:pt x="118" y="234"/>
                </a:moveTo>
                <a:lnTo>
                  <a:pt x="137" y="211"/>
                </a:lnTo>
                <a:lnTo>
                  <a:pt x="154" y="191"/>
                </a:lnTo>
                <a:lnTo>
                  <a:pt x="170" y="171"/>
                </a:lnTo>
                <a:lnTo>
                  <a:pt x="186" y="153"/>
                </a:lnTo>
                <a:lnTo>
                  <a:pt x="202" y="136"/>
                </a:lnTo>
                <a:lnTo>
                  <a:pt x="218" y="119"/>
                </a:lnTo>
                <a:lnTo>
                  <a:pt x="234" y="103"/>
                </a:lnTo>
                <a:lnTo>
                  <a:pt x="251" y="85"/>
                </a:lnTo>
                <a:lnTo>
                  <a:pt x="34" y="0"/>
                </a:lnTo>
                <a:lnTo>
                  <a:pt x="34" y="12"/>
                </a:lnTo>
                <a:lnTo>
                  <a:pt x="34" y="30"/>
                </a:lnTo>
                <a:lnTo>
                  <a:pt x="35" y="53"/>
                </a:lnTo>
                <a:lnTo>
                  <a:pt x="35" y="80"/>
                </a:lnTo>
                <a:lnTo>
                  <a:pt x="34" y="108"/>
                </a:lnTo>
                <a:lnTo>
                  <a:pt x="33" y="138"/>
                </a:lnTo>
                <a:lnTo>
                  <a:pt x="32" y="169"/>
                </a:lnTo>
                <a:lnTo>
                  <a:pt x="30" y="199"/>
                </a:lnTo>
                <a:lnTo>
                  <a:pt x="28" y="231"/>
                </a:lnTo>
                <a:lnTo>
                  <a:pt x="24" y="261"/>
                </a:lnTo>
                <a:lnTo>
                  <a:pt x="21" y="289"/>
                </a:lnTo>
                <a:lnTo>
                  <a:pt x="17" y="317"/>
                </a:lnTo>
                <a:lnTo>
                  <a:pt x="13" y="342"/>
                </a:lnTo>
                <a:lnTo>
                  <a:pt x="9" y="365"/>
                </a:lnTo>
                <a:lnTo>
                  <a:pt x="5" y="388"/>
                </a:lnTo>
                <a:lnTo>
                  <a:pt x="0" y="406"/>
                </a:lnTo>
                <a:lnTo>
                  <a:pt x="10" y="389"/>
                </a:lnTo>
                <a:lnTo>
                  <a:pt x="21" y="371"/>
                </a:lnTo>
                <a:lnTo>
                  <a:pt x="34" y="350"/>
                </a:lnTo>
                <a:lnTo>
                  <a:pt x="49" y="329"/>
                </a:lnTo>
                <a:lnTo>
                  <a:pt x="64" y="307"/>
                </a:lnTo>
                <a:lnTo>
                  <a:pt x="81" y="283"/>
                </a:lnTo>
                <a:lnTo>
                  <a:pt x="100" y="258"/>
                </a:lnTo>
                <a:lnTo>
                  <a:pt x="118" y="23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4"/>
          <p:cNvSpPr>
            <a:spLocks/>
          </p:cNvSpPr>
          <p:nvPr/>
        </p:nvSpPr>
        <p:spPr bwMode="auto">
          <a:xfrm>
            <a:off x="5710238" y="3328988"/>
            <a:ext cx="195262" cy="357187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20" y="110"/>
              </a:cxn>
              <a:cxn ang="0">
                <a:pos x="38" y="148"/>
              </a:cxn>
              <a:cxn ang="0">
                <a:pos x="57" y="185"/>
              </a:cxn>
              <a:cxn ang="0">
                <a:pos x="75" y="224"/>
              </a:cxn>
              <a:cxn ang="0">
                <a:pos x="91" y="261"/>
              </a:cxn>
              <a:cxn ang="0">
                <a:pos x="108" y="301"/>
              </a:cxn>
              <a:cxn ang="0">
                <a:pos x="123" y="341"/>
              </a:cxn>
              <a:cxn ang="0">
                <a:pos x="139" y="380"/>
              </a:cxn>
              <a:cxn ang="0">
                <a:pos x="153" y="420"/>
              </a:cxn>
              <a:cxn ang="0">
                <a:pos x="167" y="460"/>
              </a:cxn>
              <a:cxn ang="0">
                <a:pos x="180" y="501"/>
              </a:cxn>
              <a:cxn ang="0">
                <a:pos x="191" y="542"/>
              </a:cxn>
              <a:cxn ang="0">
                <a:pos x="203" y="584"/>
              </a:cxn>
              <a:cxn ang="0">
                <a:pos x="213" y="625"/>
              </a:cxn>
              <a:cxn ang="0">
                <a:pos x="223" y="667"/>
              </a:cxn>
              <a:cxn ang="0">
                <a:pos x="232" y="709"/>
              </a:cxn>
              <a:cxn ang="0">
                <a:pos x="382" y="679"/>
              </a:cxn>
              <a:cxn ang="0">
                <a:pos x="372" y="633"/>
              </a:cxn>
              <a:cxn ang="0">
                <a:pos x="362" y="589"/>
              </a:cxn>
              <a:cxn ang="0">
                <a:pos x="351" y="544"/>
              </a:cxn>
              <a:cxn ang="0">
                <a:pos x="339" y="501"/>
              </a:cxn>
              <a:cxn ang="0">
                <a:pos x="326" y="457"/>
              </a:cxn>
              <a:cxn ang="0">
                <a:pos x="312" y="414"/>
              </a:cxn>
              <a:cxn ang="0">
                <a:pos x="298" y="371"/>
              </a:cxn>
              <a:cxn ang="0">
                <a:pos x="282" y="328"/>
              </a:cxn>
              <a:cxn ang="0">
                <a:pos x="267" y="286"/>
              </a:cxn>
              <a:cxn ang="0">
                <a:pos x="250" y="244"/>
              </a:cxn>
              <a:cxn ang="0">
                <a:pos x="233" y="202"/>
              </a:cxn>
              <a:cxn ang="0">
                <a:pos x="215" y="161"/>
              </a:cxn>
              <a:cxn ang="0">
                <a:pos x="196" y="120"/>
              </a:cxn>
              <a:cxn ang="0">
                <a:pos x="176" y="79"/>
              </a:cxn>
              <a:cxn ang="0">
                <a:pos x="155" y="39"/>
              </a:cxn>
              <a:cxn ang="0">
                <a:pos x="136" y="0"/>
              </a:cxn>
              <a:cxn ang="0">
                <a:pos x="0" y="73"/>
              </a:cxn>
            </a:cxnLst>
            <a:rect l="0" t="0" r="r" b="b"/>
            <a:pathLst>
              <a:path w="382" h="709">
                <a:moveTo>
                  <a:pt x="0" y="73"/>
                </a:moveTo>
                <a:lnTo>
                  <a:pt x="20" y="110"/>
                </a:lnTo>
                <a:lnTo>
                  <a:pt x="38" y="148"/>
                </a:lnTo>
                <a:lnTo>
                  <a:pt x="57" y="185"/>
                </a:lnTo>
                <a:lnTo>
                  <a:pt x="75" y="224"/>
                </a:lnTo>
                <a:lnTo>
                  <a:pt x="91" y="261"/>
                </a:lnTo>
                <a:lnTo>
                  <a:pt x="108" y="301"/>
                </a:lnTo>
                <a:lnTo>
                  <a:pt x="123" y="341"/>
                </a:lnTo>
                <a:lnTo>
                  <a:pt x="139" y="380"/>
                </a:lnTo>
                <a:lnTo>
                  <a:pt x="153" y="420"/>
                </a:lnTo>
                <a:lnTo>
                  <a:pt x="167" y="460"/>
                </a:lnTo>
                <a:lnTo>
                  <a:pt x="180" y="501"/>
                </a:lnTo>
                <a:lnTo>
                  <a:pt x="191" y="542"/>
                </a:lnTo>
                <a:lnTo>
                  <a:pt x="203" y="584"/>
                </a:lnTo>
                <a:lnTo>
                  <a:pt x="213" y="625"/>
                </a:lnTo>
                <a:lnTo>
                  <a:pt x="223" y="667"/>
                </a:lnTo>
                <a:lnTo>
                  <a:pt x="232" y="709"/>
                </a:lnTo>
                <a:lnTo>
                  <a:pt x="382" y="679"/>
                </a:lnTo>
                <a:lnTo>
                  <a:pt x="372" y="633"/>
                </a:lnTo>
                <a:lnTo>
                  <a:pt x="362" y="589"/>
                </a:lnTo>
                <a:lnTo>
                  <a:pt x="351" y="544"/>
                </a:lnTo>
                <a:lnTo>
                  <a:pt x="339" y="501"/>
                </a:lnTo>
                <a:lnTo>
                  <a:pt x="326" y="457"/>
                </a:lnTo>
                <a:lnTo>
                  <a:pt x="312" y="414"/>
                </a:lnTo>
                <a:lnTo>
                  <a:pt x="298" y="371"/>
                </a:lnTo>
                <a:lnTo>
                  <a:pt x="282" y="328"/>
                </a:lnTo>
                <a:lnTo>
                  <a:pt x="267" y="286"/>
                </a:lnTo>
                <a:lnTo>
                  <a:pt x="250" y="244"/>
                </a:lnTo>
                <a:lnTo>
                  <a:pt x="233" y="202"/>
                </a:lnTo>
                <a:lnTo>
                  <a:pt x="215" y="161"/>
                </a:lnTo>
                <a:lnTo>
                  <a:pt x="196" y="120"/>
                </a:lnTo>
                <a:lnTo>
                  <a:pt x="176" y="79"/>
                </a:lnTo>
                <a:lnTo>
                  <a:pt x="155" y="39"/>
                </a:lnTo>
                <a:lnTo>
                  <a:pt x="136" y="0"/>
                </a:lnTo>
                <a:lnTo>
                  <a:pt x="0" y="73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5802313" y="3629025"/>
            <a:ext cx="117475" cy="204788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1" y="169"/>
              </a:cxn>
              <a:cxn ang="0">
                <a:pos x="203" y="142"/>
              </a:cxn>
              <a:cxn ang="0">
                <a:pos x="207" y="117"/>
              </a:cxn>
              <a:cxn ang="0">
                <a:pos x="210" y="94"/>
              </a:cxn>
              <a:cxn ang="0">
                <a:pos x="215" y="70"/>
              </a:cxn>
              <a:cxn ang="0">
                <a:pos x="218" y="47"/>
              </a:cxn>
              <a:cxn ang="0">
                <a:pos x="223" y="24"/>
              </a:cxn>
              <a:cxn ang="0">
                <a:pos x="227" y="0"/>
              </a:cxn>
              <a:cxn ang="0">
                <a:pos x="0" y="47"/>
              </a:cxn>
              <a:cxn ang="0">
                <a:pos x="6" y="57"/>
              </a:cxn>
              <a:cxn ang="0">
                <a:pos x="16" y="71"/>
              </a:cxn>
              <a:cxn ang="0">
                <a:pos x="29" y="90"/>
              </a:cxn>
              <a:cxn ang="0">
                <a:pos x="43" y="112"/>
              </a:cxn>
              <a:cxn ang="0">
                <a:pos x="58" y="137"/>
              </a:cxn>
              <a:cxn ang="0">
                <a:pos x="74" y="163"/>
              </a:cxn>
              <a:cxn ang="0">
                <a:pos x="89" y="190"/>
              </a:cxn>
              <a:cxn ang="0">
                <a:pos x="104" y="216"/>
              </a:cxn>
              <a:cxn ang="0">
                <a:pos x="119" y="244"/>
              </a:cxn>
              <a:cxn ang="0">
                <a:pos x="133" y="271"/>
              </a:cxn>
              <a:cxn ang="0">
                <a:pos x="145" y="297"/>
              </a:cxn>
              <a:cxn ang="0">
                <a:pos x="157" y="322"/>
              </a:cxn>
              <a:cxn ang="0">
                <a:pos x="167" y="345"/>
              </a:cxn>
              <a:cxn ang="0">
                <a:pos x="177" y="367"/>
              </a:cxn>
              <a:cxn ang="0">
                <a:pos x="185" y="387"/>
              </a:cxn>
              <a:cxn ang="0">
                <a:pos x="192" y="406"/>
              </a:cxn>
              <a:cxn ang="0">
                <a:pos x="191" y="386"/>
              </a:cxn>
              <a:cxn ang="0">
                <a:pos x="190" y="365"/>
              </a:cxn>
              <a:cxn ang="0">
                <a:pos x="190" y="341"/>
              </a:cxn>
              <a:cxn ang="0">
                <a:pos x="190" y="315"/>
              </a:cxn>
              <a:cxn ang="0">
                <a:pos x="191" y="288"/>
              </a:cxn>
              <a:cxn ang="0">
                <a:pos x="193" y="258"/>
              </a:cxn>
              <a:cxn ang="0">
                <a:pos x="195" y="228"/>
              </a:cxn>
              <a:cxn ang="0">
                <a:pos x="197" y="197"/>
              </a:cxn>
            </a:cxnLst>
            <a:rect l="0" t="0" r="r" b="b"/>
            <a:pathLst>
              <a:path w="227" h="406">
                <a:moveTo>
                  <a:pt x="197" y="197"/>
                </a:moveTo>
                <a:lnTo>
                  <a:pt x="201" y="169"/>
                </a:lnTo>
                <a:lnTo>
                  <a:pt x="203" y="142"/>
                </a:lnTo>
                <a:lnTo>
                  <a:pt x="207" y="117"/>
                </a:lnTo>
                <a:lnTo>
                  <a:pt x="210" y="94"/>
                </a:lnTo>
                <a:lnTo>
                  <a:pt x="215" y="70"/>
                </a:lnTo>
                <a:lnTo>
                  <a:pt x="218" y="47"/>
                </a:lnTo>
                <a:lnTo>
                  <a:pt x="223" y="24"/>
                </a:lnTo>
                <a:lnTo>
                  <a:pt x="227" y="0"/>
                </a:lnTo>
                <a:lnTo>
                  <a:pt x="0" y="47"/>
                </a:lnTo>
                <a:lnTo>
                  <a:pt x="6" y="57"/>
                </a:lnTo>
                <a:lnTo>
                  <a:pt x="16" y="71"/>
                </a:lnTo>
                <a:lnTo>
                  <a:pt x="29" y="90"/>
                </a:lnTo>
                <a:lnTo>
                  <a:pt x="43" y="112"/>
                </a:lnTo>
                <a:lnTo>
                  <a:pt x="58" y="137"/>
                </a:lnTo>
                <a:lnTo>
                  <a:pt x="74" y="163"/>
                </a:lnTo>
                <a:lnTo>
                  <a:pt x="89" y="190"/>
                </a:lnTo>
                <a:lnTo>
                  <a:pt x="104" y="216"/>
                </a:lnTo>
                <a:lnTo>
                  <a:pt x="119" y="244"/>
                </a:lnTo>
                <a:lnTo>
                  <a:pt x="133" y="271"/>
                </a:lnTo>
                <a:lnTo>
                  <a:pt x="145" y="297"/>
                </a:lnTo>
                <a:lnTo>
                  <a:pt x="157" y="322"/>
                </a:lnTo>
                <a:lnTo>
                  <a:pt x="167" y="345"/>
                </a:lnTo>
                <a:lnTo>
                  <a:pt x="177" y="367"/>
                </a:lnTo>
                <a:lnTo>
                  <a:pt x="185" y="387"/>
                </a:lnTo>
                <a:lnTo>
                  <a:pt x="192" y="406"/>
                </a:lnTo>
                <a:lnTo>
                  <a:pt x="191" y="386"/>
                </a:lnTo>
                <a:lnTo>
                  <a:pt x="190" y="365"/>
                </a:lnTo>
                <a:lnTo>
                  <a:pt x="190" y="341"/>
                </a:lnTo>
                <a:lnTo>
                  <a:pt x="190" y="315"/>
                </a:lnTo>
                <a:lnTo>
                  <a:pt x="191" y="288"/>
                </a:lnTo>
                <a:lnTo>
                  <a:pt x="193" y="258"/>
                </a:lnTo>
                <a:lnTo>
                  <a:pt x="195" y="228"/>
                </a:lnTo>
                <a:lnTo>
                  <a:pt x="197" y="19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6"/>
          <p:cNvSpPr>
            <a:spLocks/>
          </p:cNvSpPr>
          <p:nvPr/>
        </p:nvSpPr>
        <p:spPr bwMode="auto">
          <a:xfrm>
            <a:off x="4789488" y="2681288"/>
            <a:ext cx="601662" cy="282575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37" y="156"/>
              </a:cxn>
              <a:cxn ang="0">
                <a:pos x="75" y="161"/>
              </a:cxn>
              <a:cxn ang="0">
                <a:pos x="112" y="166"/>
              </a:cxn>
              <a:cxn ang="0">
                <a:pos x="149" y="172"/>
              </a:cxn>
              <a:cxn ang="0">
                <a:pos x="186" y="179"/>
              </a:cxn>
              <a:cxn ang="0">
                <a:pos x="223" y="186"/>
              </a:cxn>
              <a:cxn ang="0">
                <a:pos x="259" y="194"/>
              </a:cxn>
              <a:cxn ang="0">
                <a:pos x="295" y="202"/>
              </a:cxn>
              <a:cxn ang="0">
                <a:pos x="368" y="220"/>
              </a:cxn>
              <a:cxn ang="0">
                <a:pos x="438" y="240"/>
              </a:cxn>
              <a:cxn ang="0">
                <a:pos x="508" y="264"/>
              </a:cxn>
              <a:cxn ang="0">
                <a:pos x="577" y="288"/>
              </a:cxn>
              <a:cxn ang="0">
                <a:pos x="645" y="315"/>
              </a:cxn>
              <a:cxn ang="0">
                <a:pos x="712" y="344"/>
              </a:cxn>
              <a:cxn ang="0">
                <a:pos x="777" y="375"/>
              </a:cxn>
              <a:cxn ang="0">
                <a:pos x="842" y="408"/>
              </a:cxn>
              <a:cxn ang="0">
                <a:pos x="905" y="442"/>
              </a:cxn>
              <a:cxn ang="0">
                <a:pos x="968" y="480"/>
              </a:cxn>
              <a:cxn ang="0">
                <a:pos x="1029" y="519"/>
              </a:cxn>
              <a:cxn ang="0">
                <a:pos x="1089" y="558"/>
              </a:cxn>
              <a:cxn ang="0">
                <a:pos x="1176" y="434"/>
              </a:cxn>
              <a:cxn ang="0">
                <a:pos x="1113" y="390"/>
              </a:cxn>
              <a:cxn ang="0">
                <a:pos x="1048" y="349"/>
              </a:cxn>
              <a:cxn ang="0">
                <a:pos x="982" y="310"/>
              </a:cxn>
              <a:cxn ang="0">
                <a:pos x="914" y="272"/>
              </a:cxn>
              <a:cxn ang="0">
                <a:pos x="845" y="237"/>
              </a:cxn>
              <a:cxn ang="0">
                <a:pos x="775" y="204"/>
              </a:cxn>
              <a:cxn ang="0">
                <a:pos x="703" y="174"/>
              </a:cxn>
              <a:cxn ang="0">
                <a:pos x="631" y="145"/>
              </a:cxn>
              <a:cxn ang="0">
                <a:pos x="558" y="119"/>
              </a:cxn>
              <a:cxn ang="0">
                <a:pos x="482" y="95"/>
              </a:cxn>
              <a:cxn ang="0">
                <a:pos x="407" y="73"/>
              </a:cxn>
              <a:cxn ang="0">
                <a:pos x="331" y="53"/>
              </a:cxn>
              <a:cxn ang="0">
                <a:pos x="292" y="44"/>
              </a:cxn>
              <a:cxn ang="0">
                <a:pos x="254" y="36"/>
              </a:cxn>
              <a:cxn ang="0">
                <a:pos x="214" y="28"/>
              </a:cxn>
              <a:cxn ang="0">
                <a:pos x="174" y="22"/>
              </a:cxn>
              <a:cxn ang="0">
                <a:pos x="136" y="15"/>
              </a:cxn>
              <a:cxn ang="0">
                <a:pos x="96" y="10"/>
              </a:cxn>
              <a:cxn ang="0">
                <a:pos x="55" y="4"/>
              </a:cxn>
              <a:cxn ang="0">
                <a:pos x="15" y="0"/>
              </a:cxn>
              <a:cxn ang="0">
                <a:pos x="0" y="152"/>
              </a:cxn>
            </a:cxnLst>
            <a:rect l="0" t="0" r="r" b="b"/>
            <a:pathLst>
              <a:path w="1176" h="558">
                <a:moveTo>
                  <a:pt x="0" y="152"/>
                </a:moveTo>
                <a:lnTo>
                  <a:pt x="37" y="156"/>
                </a:lnTo>
                <a:lnTo>
                  <a:pt x="75" y="161"/>
                </a:lnTo>
                <a:lnTo>
                  <a:pt x="112" y="166"/>
                </a:lnTo>
                <a:lnTo>
                  <a:pt x="149" y="172"/>
                </a:lnTo>
                <a:lnTo>
                  <a:pt x="186" y="179"/>
                </a:lnTo>
                <a:lnTo>
                  <a:pt x="223" y="186"/>
                </a:lnTo>
                <a:lnTo>
                  <a:pt x="259" y="194"/>
                </a:lnTo>
                <a:lnTo>
                  <a:pt x="295" y="202"/>
                </a:lnTo>
                <a:lnTo>
                  <a:pt x="368" y="220"/>
                </a:lnTo>
                <a:lnTo>
                  <a:pt x="438" y="240"/>
                </a:lnTo>
                <a:lnTo>
                  <a:pt x="508" y="264"/>
                </a:lnTo>
                <a:lnTo>
                  <a:pt x="577" y="288"/>
                </a:lnTo>
                <a:lnTo>
                  <a:pt x="645" y="315"/>
                </a:lnTo>
                <a:lnTo>
                  <a:pt x="712" y="344"/>
                </a:lnTo>
                <a:lnTo>
                  <a:pt x="777" y="375"/>
                </a:lnTo>
                <a:lnTo>
                  <a:pt x="842" y="408"/>
                </a:lnTo>
                <a:lnTo>
                  <a:pt x="905" y="442"/>
                </a:lnTo>
                <a:lnTo>
                  <a:pt x="968" y="480"/>
                </a:lnTo>
                <a:lnTo>
                  <a:pt x="1029" y="519"/>
                </a:lnTo>
                <a:lnTo>
                  <a:pt x="1089" y="558"/>
                </a:lnTo>
                <a:lnTo>
                  <a:pt x="1176" y="434"/>
                </a:lnTo>
                <a:lnTo>
                  <a:pt x="1113" y="390"/>
                </a:lnTo>
                <a:lnTo>
                  <a:pt x="1048" y="349"/>
                </a:lnTo>
                <a:lnTo>
                  <a:pt x="982" y="310"/>
                </a:lnTo>
                <a:lnTo>
                  <a:pt x="914" y="272"/>
                </a:lnTo>
                <a:lnTo>
                  <a:pt x="845" y="237"/>
                </a:lnTo>
                <a:lnTo>
                  <a:pt x="775" y="204"/>
                </a:lnTo>
                <a:lnTo>
                  <a:pt x="703" y="174"/>
                </a:lnTo>
                <a:lnTo>
                  <a:pt x="631" y="145"/>
                </a:lnTo>
                <a:lnTo>
                  <a:pt x="558" y="119"/>
                </a:lnTo>
                <a:lnTo>
                  <a:pt x="482" y="95"/>
                </a:lnTo>
                <a:lnTo>
                  <a:pt x="407" y="73"/>
                </a:lnTo>
                <a:lnTo>
                  <a:pt x="331" y="53"/>
                </a:lnTo>
                <a:lnTo>
                  <a:pt x="292" y="44"/>
                </a:lnTo>
                <a:lnTo>
                  <a:pt x="254" y="36"/>
                </a:lnTo>
                <a:lnTo>
                  <a:pt x="214" y="28"/>
                </a:lnTo>
                <a:lnTo>
                  <a:pt x="174" y="22"/>
                </a:lnTo>
                <a:lnTo>
                  <a:pt x="136" y="15"/>
                </a:lnTo>
                <a:lnTo>
                  <a:pt x="96" y="10"/>
                </a:lnTo>
                <a:lnTo>
                  <a:pt x="55" y="4"/>
                </a:lnTo>
                <a:lnTo>
                  <a:pt x="15" y="0"/>
                </a:lnTo>
                <a:lnTo>
                  <a:pt x="0" y="15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7"/>
          <p:cNvSpPr>
            <a:spLocks/>
          </p:cNvSpPr>
          <p:nvPr/>
        </p:nvSpPr>
        <p:spPr bwMode="auto">
          <a:xfrm>
            <a:off x="5302250" y="2862263"/>
            <a:ext cx="196850" cy="161925"/>
          </a:xfrm>
          <a:custGeom>
            <a:avLst/>
            <a:gdLst/>
            <a:ahLst/>
            <a:cxnLst>
              <a:cxn ang="0">
                <a:pos x="248" y="164"/>
              </a:cxn>
              <a:cxn ang="0">
                <a:pos x="230" y="140"/>
              </a:cxn>
              <a:cxn ang="0">
                <a:pos x="215" y="120"/>
              </a:cxn>
              <a:cxn ang="0">
                <a:pos x="200" y="99"/>
              </a:cxn>
              <a:cxn ang="0">
                <a:pos x="186" y="80"/>
              </a:cxn>
              <a:cxn ang="0">
                <a:pos x="173" y="60"/>
              </a:cxn>
              <a:cxn ang="0">
                <a:pos x="161" y="40"/>
              </a:cxn>
              <a:cxn ang="0">
                <a:pos x="147" y="20"/>
              </a:cxn>
              <a:cxn ang="0">
                <a:pos x="134" y="0"/>
              </a:cxn>
              <a:cxn ang="0">
                <a:pos x="0" y="190"/>
              </a:cxn>
              <a:cxn ang="0">
                <a:pos x="13" y="192"/>
              </a:cxn>
              <a:cxn ang="0">
                <a:pos x="30" y="197"/>
              </a:cxn>
              <a:cxn ang="0">
                <a:pos x="52" y="202"/>
              </a:cxn>
              <a:cxn ang="0">
                <a:pos x="78" y="208"/>
              </a:cxn>
              <a:cxn ang="0">
                <a:pos x="105" y="216"/>
              </a:cxn>
              <a:cxn ang="0">
                <a:pos x="135" y="223"/>
              </a:cxn>
              <a:cxn ang="0">
                <a:pos x="164" y="232"/>
              </a:cxn>
              <a:cxn ang="0">
                <a:pos x="194" y="242"/>
              </a:cxn>
              <a:cxn ang="0">
                <a:pos x="223" y="252"/>
              </a:cxn>
              <a:cxn ang="0">
                <a:pos x="252" y="262"/>
              </a:cxn>
              <a:cxn ang="0">
                <a:pos x="279" y="272"/>
              </a:cxn>
              <a:cxn ang="0">
                <a:pos x="304" y="282"/>
              </a:cxn>
              <a:cxn ang="0">
                <a:pos x="328" y="292"/>
              </a:cxn>
              <a:cxn ang="0">
                <a:pos x="350" y="302"/>
              </a:cxn>
              <a:cxn ang="0">
                <a:pos x="370" y="311"/>
              </a:cxn>
              <a:cxn ang="0">
                <a:pos x="387" y="319"/>
              </a:cxn>
              <a:cxn ang="0">
                <a:pos x="373" y="306"/>
              </a:cxn>
              <a:cxn ang="0">
                <a:pos x="358" y="291"/>
              </a:cxn>
              <a:cxn ang="0">
                <a:pos x="342" y="274"/>
              </a:cxn>
              <a:cxn ang="0">
                <a:pos x="324" y="254"/>
              </a:cxn>
              <a:cxn ang="0">
                <a:pos x="305" y="234"/>
              </a:cxn>
              <a:cxn ang="0">
                <a:pos x="286" y="212"/>
              </a:cxn>
              <a:cxn ang="0">
                <a:pos x="268" y="188"/>
              </a:cxn>
              <a:cxn ang="0">
                <a:pos x="248" y="164"/>
              </a:cxn>
            </a:cxnLst>
            <a:rect l="0" t="0" r="r" b="b"/>
            <a:pathLst>
              <a:path w="387" h="319">
                <a:moveTo>
                  <a:pt x="248" y="164"/>
                </a:moveTo>
                <a:lnTo>
                  <a:pt x="230" y="140"/>
                </a:lnTo>
                <a:lnTo>
                  <a:pt x="215" y="120"/>
                </a:lnTo>
                <a:lnTo>
                  <a:pt x="200" y="99"/>
                </a:lnTo>
                <a:lnTo>
                  <a:pt x="186" y="80"/>
                </a:lnTo>
                <a:lnTo>
                  <a:pt x="173" y="60"/>
                </a:lnTo>
                <a:lnTo>
                  <a:pt x="161" y="40"/>
                </a:lnTo>
                <a:lnTo>
                  <a:pt x="147" y="20"/>
                </a:lnTo>
                <a:lnTo>
                  <a:pt x="134" y="0"/>
                </a:lnTo>
                <a:lnTo>
                  <a:pt x="0" y="190"/>
                </a:lnTo>
                <a:lnTo>
                  <a:pt x="13" y="192"/>
                </a:lnTo>
                <a:lnTo>
                  <a:pt x="30" y="197"/>
                </a:lnTo>
                <a:lnTo>
                  <a:pt x="52" y="202"/>
                </a:lnTo>
                <a:lnTo>
                  <a:pt x="78" y="208"/>
                </a:lnTo>
                <a:lnTo>
                  <a:pt x="105" y="216"/>
                </a:lnTo>
                <a:lnTo>
                  <a:pt x="135" y="223"/>
                </a:lnTo>
                <a:lnTo>
                  <a:pt x="164" y="232"/>
                </a:lnTo>
                <a:lnTo>
                  <a:pt x="194" y="242"/>
                </a:lnTo>
                <a:lnTo>
                  <a:pt x="223" y="252"/>
                </a:lnTo>
                <a:lnTo>
                  <a:pt x="252" y="262"/>
                </a:lnTo>
                <a:lnTo>
                  <a:pt x="279" y="272"/>
                </a:lnTo>
                <a:lnTo>
                  <a:pt x="304" y="282"/>
                </a:lnTo>
                <a:lnTo>
                  <a:pt x="328" y="292"/>
                </a:lnTo>
                <a:lnTo>
                  <a:pt x="350" y="302"/>
                </a:lnTo>
                <a:lnTo>
                  <a:pt x="370" y="311"/>
                </a:lnTo>
                <a:lnTo>
                  <a:pt x="387" y="319"/>
                </a:lnTo>
                <a:lnTo>
                  <a:pt x="373" y="306"/>
                </a:lnTo>
                <a:lnTo>
                  <a:pt x="358" y="291"/>
                </a:lnTo>
                <a:lnTo>
                  <a:pt x="342" y="274"/>
                </a:lnTo>
                <a:lnTo>
                  <a:pt x="324" y="254"/>
                </a:lnTo>
                <a:lnTo>
                  <a:pt x="305" y="234"/>
                </a:lnTo>
                <a:lnTo>
                  <a:pt x="286" y="212"/>
                </a:lnTo>
                <a:lnTo>
                  <a:pt x="268" y="188"/>
                </a:lnTo>
                <a:lnTo>
                  <a:pt x="248" y="16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28"/>
          <p:cNvSpPr>
            <a:spLocks/>
          </p:cNvSpPr>
          <p:nvPr/>
        </p:nvSpPr>
        <p:spPr bwMode="auto">
          <a:xfrm>
            <a:off x="5026025" y="6011863"/>
            <a:ext cx="168275" cy="104775"/>
          </a:xfrm>
          <a:custGeom>
            <a:avLst/>
            <a:gdLst/>
            <a:ahLst/>
            <a:cxnLst>
              <a:cxn ang="0">
                <a:pos x="285" y="0"/>
              </a:cxn>
              <a:cxn ang="0">
                <a:pos x="249" y="10"/>
              </a:cxn>
              <a:cxn ang="0">
                <a:pos x="214" y="19"/>
              </a:cxn>
              <a:cxn ang="0">
                <a:pos x="177" y="27"/>
              </a:cxn>
              <a:cxn ang="0">
                <a:pos x="142" y="34"/>
              </a:cxn>
              <a:cxn ang="0">
                <a:pos x="107" y="41"/>
              </a:cxn>
              <a:cxn ang="0">
                <a:pos x="70" y="48"/>
              </a:cxn>
              <a:cxn ang="0">
                <a:pos x="35" y="54"/>
              </a:cxn>
              <a:cxn ang="0">
                <a:pos x="0" y="59"/>
              </a:cxn>
              <a:cxn ang="0">
                <a:pos x="21" y="211"/>
              </a:cxn>
              <a:cxn ang="0">
                <a:pos x="58" y="206"/>
              </a:cxn>
              <a:cxn ang="0">
                <a:pos x="97" y="199"/>
              </a:cxn>
              <a:cxn ang="0">
                <a:pos x="134" y="192"/>
              </a:cxn>
              <a:cxn ang="0">
                <a:pos x="173" y="185"/>
              </a:cxn>
              <a:cxn ang="0">
                <a:pos x="211" y="177"/>
              </a:cxn>
              <a:cxn ang="0">
                <a:pos x="249" y="168"/>
              </a:cxn>
              <a:cxn ang="0">
                <a:pos x="287" y="158"/>
              </a:cxn>
              <a:cxn ang="0">
                <a:pos x="324" y="148"/>
              </a:cxn>
              <a:cxn ang="0">
                <a:pos x="285" y="0"/>
              </a:cxn>
            </a:cxnLst>
            <a:rect l="0" t="0" r="r" b="b"/>
            <a:pathLst>
              <a:path w="324" h="211">
                <a:moveTo>
                  <a:pt x="285" y="0"/>
                </a:moveTo>
                <a:lnTo>
                  <a:pt x="249" y="10"/>
                </a:lnTo>
                <a:lnTo>
                  <a:pt x="214" y="19"/>
                </a:lnTo>
                <a:lnTo>
                  <a:pt x="177" y="27"/>
                </a:lnTo>
                <a:lnTo>
                  <a:pt x="142" y="34"/>
                </a:lnTo>
                <a:lnTo>
                  <a:pt x="107" y="41"/>
                </a:lnTo>
                <a:lnTo>
                  <a:pt x="70" y="48"/>
                </a:lnTo>
                <a:lnTo>
                  <a:pt x="35" y="54"/>
                </a:lnTo>
                <a:lnTo>
                  <a:pt x="0" y="59"/>
                </a:lnTo>
                <a:lnTo>
                  <a:pt x="21" y="211"/>
                </a:lnTo>
                <a:lnTo>
                  <a:pt x="58" y="206"/>
                </a:lnTo>
                <a:lnTo>
                  <a:pt x="97" y="199"/>
                </a:lnTo>
                <a:lnTo>
                  <a:pt x="134" y="192"/>
                </a:lnTo>
                <a:lnTo>
                  <a:pt x="173" y="185"/>
                </a:lnTo>
                <a:lnTo>
                  <a:pt x="211" y="177"/>
                </a:lnTo>
                <a:lnTo>
                  <a:pt x="249" y="168"/>
                </a:lnTo>
                <a:lnTo>
                  <a:pt x="287" y="158"/>
                </a:lnTo>
                <a:lnTo>
                  <a:pt x="324" y="148"/>
                </a:lnTo>
                <a:lnTo>
                  <a:pt x="285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4875213" y="6015038"/>
            <a:ext cx="204787" cy="115887"/>
          </a:xfrm>
          <a:custGeom>
            <a:avLst/>
            <a:gdLst/>
            <a:ahLst/>
            <a:cxnLst>
              <a:cxn ang="0">
                <a:pos x="209" y="188"/>
              </a:cxn>
              <a:cxn ang="0">
                <a:pos x="237" y="192"/>
              </a:cxn>
              <a:cxn ang="0">
                <a:pos x="263" y="198"/>
              </a:cxn>
              <a:cxn ang="0">
                <a:pos x="288" y="202"/>
              </a:cxn>
              <a:cxn ang="0">
                <a:pos x="312" y="208"/>
              </a:cxn>
              <a:cxn ang="0">
                <a:pos x="334" y="213"/>
              </a:cxn>
              <a:cxn ang="0">
                <a:pos x="357" y="219"/>
              </a:cxn>
              <a:cxn ang="0">
                <a:pos x="379" y="224"/>
              </a:cxn>
              <a:cxn ang="0">
                <a:pos x="403" y="230"/>
              </a:cxn>
              <a:cxn ang="0">
                <a:pos x="371" y="0"/>
              </a:cxn>
              <a:cxn ang="0">
                <a:pos x="360" y="7"/>
              </a:cxn>
              <a:cxn ang="0">
                <a:pos x="345" y="15"/>
              </a:cxn>
              <a:cxn ang="0">
                <a:pos x="325" y="26"/>
              </a:cxn>
              <a:cxn ang="0">
                <a:pos x="303" y="40"/>
              </a:cxn>
              <a:cxn ang="0">
                <a:pos x="278" y="53"/>
              </a:cxn>
              <a:cxn ang="0">
                <a:pos x="250" y="67"/>
              </a:cxn>
              <a:cxn ang="0">
                <a:pos x="222" y="81"/>
              </a:cxn>
              <a:cxn ang="0">
                <a:pos x="196" y="94"/>
              </a:cxn>
              <a:cxn ang="0">
                <a:pos x="167" y="107"/>
              </a:cxn>
              <a:cxn ang="0">
                <a:pos x="138" y="119"/>
              </a:cxn>
              <a:cxn ang="0">
                <a:pos x="112" y="130"/>
              </a:cxn>
              <a:cxn ang="0">
                <a:pos x="87" y="140"/>
              </a:cxn>
              <a:cxn ang="0">
                <a:pos x="62" y="149"/>
              </a:cxn>
              <a:cxn ang="0">
                <a:pos x="40" y="157"/>
              </a:cxn>
              <a:cxn ang="0">
                <a:pos x="19" y="163"/>
              </a:cxn>
              <a:cxn ang="0">
                <a:pos x="0" y="169"/>
              </a:cxn>
              <a:cxn ang="0">
                <a:pos x="20" y="169"/>
              </a:cxn>
              <a:cxn ang="0">
                <a:pos x="41" y="170"/>
              </a:cxn>
              <a:cxn ang="0">
                <a:pos x="66" y="171"/>
              </a:cxn>
              <a:cxn ang="0">
                <a:pos x="91" y="173"/>
              </a:cxn>
              <a:cxn ang="0">
                <a:pos x="119" y="176"/>
              </a:cxn>
              <a:cxn ang="0">
                <a:pos x="147" y="179"/>
              </a:cxn>
              <a:cxn ang="0">
                <a:pos x="177" y="183"/>
              </a:cxn>
              <a:cxn ang="0">
                <a:pos x="209" y="188"/>
              </a:cxn>
            </a:cxnLst>
            <a:rect l="0" t="0" r="r" b="b"/>
            <a:pathLst>
              <a:path w="403" h="230">
                <a:moveTo>
                  <a:pt x="209" y="188"/>
                </a:moveTo>
                <a:lnTo>
                  <a:pt x="237" y="192"/>
                </a:lnTo>
                <a:lnTo>
                  <a:pt x="263" y="198"/>
                </a:lnTo>
                <a:lnTo>
                  <a:pt x="288" y="202"/>
                </a:lnTo>
                <a:lnTo>
                  <a:pt x="312" y="208"/>
                </a:lnTo>
                <a:lnTo>
                  <a:pt x="334" y="213"/>
                </a:lnTo>
                <a:lnTo>
                  <a:pt x="357" y="219"/>
                </a:lnTo>
                <a:lnTo>
                  <a:pt x="379" y="224"/>
                </a:lnTo>
                <a:lnTo>
                  <a:pt x="403" y="230"/>
                </a:lnTo>
                <a:lnTo>
                  <a:pt x="371" y="0"/>
                </a:lnTo>
                <a:lnTo>
                  <a:pt x="360" y="7"/>
                </a:lnTo>
                <a:lnTo>
                  <a:pt x="345" y="15"/>
                </a:lnTo>
                <a:lnTo>
                  <a:pt x="325" y="26"/>
                </a:lnTo>
                <a:lnTo>
                  <a:pt x="303" y="40"/>
                </a:lnTo>
                <a:lnTo>
                  <a:pt x="278" y="53"/>
                </a:lnTo>
                <a:lnTo>
                  <a:pt x="250" y="67"/>
                </a:lnTo>
                <a:lnTo>
                  <a:pt x="222" y="81"/>
                </a:lnTo>
                <a:lnTo>
                  <a:pt x="196" y="94"/>
                </a:lnTo>
                <a:lnTo>
                  <a:pt x="167" y="107"/>
                </a:lnTo>
                <a:lnTo>
                  <a:pt x="138" y="119"/>
                </a:lnTo>
                <a:lnTo>
                  <a:pt x="112" y="130"/>
                </a:lnTo>
                <a:lnTo>
                  <a:pt x="87" y="140"/>
                </a:lnTo>
                <a:lnTo>
                  <a:pt x="62" y="149"/>
                </a:lnTo>
                <a:lnTo>
                  <a:pt x="40" y="157"/>
                </a:lnTo>
                <a:lnTo>
                  <a:pt x="19" y="163"/>
                </a:lnTo>
                <a:lnTo>
                  <a:pt x="0" y="169"/>
                </a:lnTo>
                <a:lnTo>
                  <a:pt x="20" y="169"/>
                </a:lnTo>
                <a:lnTo>
                  <a:pt x="41" y="170"/>
                </a:lnTo>
                <a:lnTo>
                  <a:pt x="66" y="171"/>
                </a:lnTo>
                <a:lnTo>
                  <a:pt x="91" y="173"/>
                </a:lnTo>
                <a:lnTo>
                  <a:pt x="119" y="176"/>
                </a:lnTo>
                <a:lnTo>
                  <a:pt x="147" y="179"/>
                </a:lnTo>
                <a:lnTo>
                  <a:pt x="177" y="183"/>
                </a:lnTo>
                <a:lnTo>
                  <a:pt x="209" y="18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30"/>
          <p:cNvSpPr>
            <a:spLocks/>
          </p:cNvSpPr>
          <p:nvPr/>
        </p:nvSpPr>
        <p:spPr bwMode="auto">
          <a:xfrm>
            <a:off x="6289675" y="5346700"/>
            <a:ext cx="158750" cy="163513"/>
          </a:xfrm>
          <a:custGeom>
            <a:avLst/>
            <a:gdLst/>
            <a:ahLst/>
            <a:cxnLst>
              <a:cxn ang="0">
                <a:pos x="110" y="328"/>
              </a:cxn>
              <a:cxn ang="0">
                <a:pos x="137" y="300"/>
              </a:cxn>
              <a:cxn ang="0">
                <a:pos x="163" y="272"/>
              </a:cxn>
              <a:cxn ang="0">
                <a:pos x="190" y="242"/>
              </a:cxn>
              <a:cxn ang="0">
                <a:pos x="215" y="213"/>
              </a:cxn>
              <a:cxn ang="0">
                <a:pos x="240" y="183"/>
              </a:cxn>
              <a:cxn ang="0">
                <a:pos x="265" y="154"/>
              </a:cxn>
              <a:cxn ang="0">
                <a:pos x="288" y="123"/>
              </a:cxn>
              <a:cxn ang="0">
                <a:pos x="311" y="92"/>
              </a:cxn>
              <a:cxn ang="0">
                <a:pos x="190" y="0"/>
              </a:cxn>
              <a:cxn ang="0">
                <a:pos x="168" y="29"/>
              </a:cxn>
              <a:cxn ang="0">
                <a:pos x="144" y="57"/>
              </a:cxn>
              <a:cxn ang="0">
                <a:pos x="122" y="85"/>
              </a:cxn>
              <a:cxn ang="0">
                <a:pos x="98" y="114"/>
              </a:cxn>
              <a:cxn ang="0">
                <a:pos x="75" y="140"/>
              </a:cxn>
              <a:cxn ang="0">
                <a:pos x="50" y="168"/>
              </a:cxn>
              <a:cxn ang="0">
                <a:pos x="25" y="194"/>
              </a:cxn>
              <a:cxn ang="0">
                <a:pos x="0" y="221"/>
              </a:cxn>
              <a:cxn ang="0">
                <a:pos x="110" y="328"/>
              </a:cxn>
            </a:cxnLst>
            <a:rect l="0" t="0" r="r" b="b"/>
            <a:pathLst>
              <a:path w="311" h="328">
                <a:moveTo>
                  <a:pt x="110" y="328"/>
                </a:moveTo>
                <a:lnTo>
                  <a:pt x="137" y="300"/>
                </a:lnTo>
                <a:lnTo>
                  <a:pt x="163" y="272"/>
                </a:lnTo>
                <a:lnTo>
                  <a:pt x="190" y="242"/>
                </a:lnTo>
                <a:lnTo>
                  <a:pt x="215" y="213"/>
                </a:lnTo>
                <a:lnTo>
                  <a:pt x="240" y="183"/>
                </a:lnTo>
                <a:lnTo>
                  <a:pt x="265" y="154"/>
                </a:lnTo>
                <a:lnTo>
                  <a:pt x="288" y="123"/>
                </a:lnTo>
                <a:lnTo>
                  <a:pt x="311" y="92"/>
                </a:lnTo>
                <a:lnTo>
                  <a:pt x="190" y="0"/>
                </a:lnTo>
                <a:lnTo>
                  <a:pt x="168" y="29"/>
                </a:lnTo>
                <a:lnTo>
                  <a:pt x="144" y="57"/>
                </a:lnTo>
                <a:lnTo>
                  <a:pt x="122" y="85"/>
                </a:lnTo>
                <a:lnTo>
                  <a:pt x="98" y="114"/>
                </a:lnTo>
                <a:lnTo>
                  <a:pt x="75" y="140"/>
                </a:lnTo>
                <a:lnTo>
                  <a:pt x="50" y="168"/>
                </a:lnTo>
                <a:lnTo>
                  <a:pt x="25" y="194"/>
                </a:lnTo>
                <a:lnTo>
                  <a:pt x="0" y="221"/>
                </a:lnTo>
                <a:lnTo>
                  <a:pt x="110" y="32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6367463" y="5216525"/>
            <a:ext cx="166687" cy="192088"/>
          </a:xfrm>
          <a:custGeom>
            <a:avLst/>
            <a:gdLst/>
            <a:ahLst/>
            <a:cxnLst>
              <a:cxn ang="0">
                <a:pos x="243" y="192"/>
              </a:cxn>
              <a:cxn ang="0">
                <a:pos x="234" y="218"/>
              </a:cxn>
              <a:cxn ang="0">
                <a:pos x="225" y="244"/>
              </a:cxn>
              <a:cxn ang="0">
                <a:pos x="218" y="268"/>
              </a:cxn>
              <a:cxn ang="0">
                <a:pos x="211" y="291"/>
              </a:cxn>
              <a:cxn ang="0">
                <a:pos x="204" y="313"/>
              </a:cxn>
              <a:cxn ang="0">
                <a:pos x="199" y="337"/>
              </a:cxn>
              <a:cxn ang="0">
                <a:pos x="192" y="359"/>
              </a:cxn>
              <a:cxn ang="0">
                <a:pos x="187" y="382"/>
              </a:cxn>
              <a:cxn ang="0">
                <a:pos x="0" y="243"/>
              </a:cxn>
              <a:cxn ang="0">
                <a:pos x="11" y="237"/>
              </a:cxn>
              <a:cxn ang="0">
                <a:pos x="27" y="227"/>
              </a:cxn>
              <a:cxn ang="0">
                <a:pos x="45" y="216"/>
              </a:cxn>
              <a:cxn ang="0">
                <a:pos x="67" y="202"/>
              </a:cxn>
              <a:cxn ang="0">
                <a:pos x="92" y="186"/>
              </a:cxn>
              <a:cxn ang="0">
                <a:pos x="117" y="170"/>
              </a:cxn>
              <a:cxn ang="0">
                <a:pos x="143" y="152"/>
              </a:cxn>
              <a:cxn ang="0">
                <a:pos x="168" y="134"/>
              </a:cxn>
              <a:cxn ang="0">
                <a:pos x="192" y="116"/>
              </a:cxn>
              <a:cxn ang="0">
                <a:pos x="217" y="97"/>
              </a:cxn>
              <a:cxn ang="0">
                <a:pos x="240" y="79"/>
              </a:cxn>
              <a:cxn ang="0">
                <a:pos x="261" y="62"/>
              </a:cxn>
              <a:cxn ang="0">
                <a:pos x="281" y="45"/>
              </a:cxn>
              <a:cxn ang="0">
                <a:pos x="298" y="28"/>
              </a:cxn>
              <a:cxn ang="0">
                <a:pos x="314" y="14"/>
              </a:cxn>
              <a:cxn ang="0">
                <a:pos x="328" y="0"/>
              </a:cxn>
              <a:cxn ang="0">
                <a:pos x="318" y="17"/>
              </a:cxn>
              <a:cxn ang="0">
                <a:pos x="308" y="36"/>
              </a:cxn>
              <a:cxn ang="0">
                <a:pos x="298" y="58"/>
              </a:cxn>
              <a:cxn ang="0">
                <a:pos x="287" y="81"/>
              </a:cxn>
              <a:cxn ang="0">
                <a:pos x="276" y="107"/>
              </a:cxn>
              <a:cxn ang="0">
                <a:pos x="265" y="133"/>
              </a:cxn>
              <a:cxn ang="0">
                <a:pos x="254" y="162"/>
              </a:cxn>
              <a:cxn ang="0">
                <a:pos x="243" y="192"/>
              </a:cxn>
            </a:cxnLst>
            <a:rect l="0" t="0" r="r" b="b"/>
            <a:pathLst>
              <a:path w="328" h="382">
                <a:moveTo>
                  <a:pt x="243" y="192"/>
                </a:moveTo>
                <a:lnTo>
                  <a:pt x="234" y="218"/>
                </a:lnTo>
                <a:lnTo>
                  <a:pt x="225" y="244"/>
                </a:lnTo>
                <a:lnTo>
                  <a:pt x="218" y="268"/>
                </a:lnTo>
                <a:lnTo>
                  <a:pt x="211" y="291"/>
                </a:lnTo>
                <a:lnTo>
                  <a:pt x="204" y="313"/>
                </a:lnTo>
                <a:lnTo>
                  <a:pt x="199" y="337"/>
                </a:lnTo>
                <a:lnTo>
                  <a:pt x="192" y="359"/>
                </a:lnTo>
                <a:lnTo>
                  <a:pt x="187" y="382"/>
                </a:lnTo>
                <a:lnTo>
                  <a:pt x="0" y="243"/>
                </a:lnTo>
                <a:lnTo>
                  <a:pt x="11" y="237"/>
                </a:lnTo>
                <a:lnTo>
                  <a:pt x="27" y="227"/>
                </a:lnTo>
                <a:lnTo>
                  <a:pt x="45" y="216"/>
                </a:lnTo>
                <a:lnTo>
                  <a:pt x="67" y="202"/>
                </a:lnTo>
                <a:lnTo>
                  <a:pt x="92" y="186"/>
                </a:lnTo>
                <a:lnTo>
                  <a:pt x="117" y="170"/>
                </a:lnTo>
                <a:lnTo>
                  <a:pt x="143" y="152"/>
                </a:lnTo>
                <a:lnTo>
                  <a:pt x="168" y="134"/>
                </a:lnTo>
                <a:lnTo>
                  <a:pt x="192" y="116"/>
                </a:lnTo>
                <a:lnTo>
                  <a:pt x="217" y="97"/>
                </a:lnTo>
                <a:lnTo>
                  <a:pt x="240" y="79"/>
                </a:lnTo>
                <a:lnTo>
                  <a:pt x="261" y="62"/>
                </a:lnTo>
                <a:lnTo>
                  <a:pt x="281" y="45"/>
                </a:lnTo>
                <a:lnTo>
                  <a:pt x="298" y="28"/>
                </a:lnTo>
                <a:lnTo>
                  <a:pt x="314" y="14"/>
                </a:lnTo>
                <a:lnTo>
                  <a:pt x="328" y="0"/>
                </a:lnTo>
                <a:lnTo>
                  <a:pt x="318" y="17"/>
                </a:lnTo>
                <a:lnTo>
                  <a:pt x="308" y="36"/>
                </a:lnTo>
                <a:lnTo>
                  <a:pt x="298" y="58"/>
                </a:lnTo>
                <a:lnTo>
                  <a:pt x="287" y="81"/>
                </a:lnTo>
                <a:lnTo>
                  <a:pt x="276" y="107"/>
                </a:lnTo>
                <a:lnTo>
                  <a:pt x="265" y="133"/>
                </a:lnTo>
                <a:lnTo>
                  <a:pt x="254" y="162"/>
                </a:lnTo>
                <a:lnTo>
                  <a:pt x="243" y="192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3806825" y="1447800"/>
            <a:ext cx="349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Low </a:t>
            </a: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3630613" y="1585913"/>
            <a:ext cx="727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customer </a:t>
            </a:r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3675063" y="1720850"/>
            <a:ext cx="6175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turnover</a:t>
            </a: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2462213" y="2351088"/>
            <a:ext cx="752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Customer </a:t>
            </a:r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2573338" y="2487613"/>
            <a:ext cx="482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loyalty</a:t>
            </a:r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1711325" y="3652838"/>
            <a:ext cx="9779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Continuity in</a:t>
            </a:r>
            <a:r>
              <a:rPr lang="en-US" sz="1200">
                <a:solidFill>
                  <a:schemeClr val="tx2"/>
                </a:solidFill>
                <a:latin typeface="AvantGarde Bk BT" pitchFamily="34" charset="0"/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1600200" y="3790950"/>
            <a:ext cx="12573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relationship with </a:t>
            </a:r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1795463" y="3925888"/>
            <a:ext cx="6842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customer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1984375" y="4967288"/>
            <a:ext cx="11096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High customer </a:t>
            </a:r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2090738" y="5103813"/>
            <a:ext cx="8461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satisfaction</a:t>
            </a:r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3414713" y="4695825"/>
            <a:ext cx="7524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Extensive </a:t>
            </a:r>
          </a:p>
        </p:txBody>
      </p:sp>
      <p:sp>
        <p:nvSpPr>
          <p:cNvPr id="42" name="Rectangle 43"/>
          <p:cNvSpPr>
            <a:spLocks noChangeArrowheads="1"/>
          </p:cNvSpPr>
          <p:nvPr/>
        </p:nvSpPr>
        <p:spPr bwMode="auto">
          <a:xfrm>
            <a:off x="3467100" y="4835525"/>
            <a:ext cx="560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training</a:t>
            </a:r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>
            <a:off x="2657475" y="3941763"/>
            <a:ext cx="1693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Employee satisfaction, </a:t>
            </a:r>
          </a:p>
        </p:txBody>
      </p:sp>
      <p:sp>
        <p:nvSpPr>
          <p:cNvPr id="44" name="Rectangle 45"/>
          <p:cNvSpPr>
            <a:spLocks noChangeArrowheads="1"/>
          </p:cNvSpPr>
          <p:nvPr/>
        </p:nvSpPr>
        <p:spPr bwMode="auto">
          <a:xfrm>
            <a:off x="2625725" y="4079875"/>
            <a:ext cx="1735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positive service attitude</a:t>
            </a:r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5173663" y="1747838"/>
            <a:ext cx="1524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Repeat emphasis on </a:t>
            </a:r>
          </a:p>
        </p:txBody>
      </p:sp>
      <p:sp>
        <p:nvSpPr>
          <p:cNvPr id="46" name="Rectangle 47"/>
          <p:cNvSpPr>
            <a:spLocks noChangeArrowheads="1"/>
          </p:cNvSpPr>
          <p:nvPr/>
        </p:nvSpPr>
        <p:spPr bwMode="auto">
          <a:xfrm>
            <a:off x="5168900" y="1885950"/>
            <a:ext cx="1566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customer loyalty and </a:t>
            </a:r>
          </a:p>
        </p:txBody>
      </p:sp>
      <p:sp>
        <p:nvSpPr>
          <p:cNvPr id="47" name="Rectangle 48"/>
          <p:cNvSpPr>
            <a:spLocks noChangeArrowheads="1"/>
          </p:cNvSpPr>
          <p:nvPr/>
        </p:nvSpPr>
        <p:spPr bwMode="auto">
          <a:xfrm>
            <a:off x="5549900" y="2022475"/>
            <a:ext cx="6524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83CBE"/>
                </a:solidFill>
              </a:rPr>
              <a:t>retention</a:t>
            </a:r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4271963" y="2587625"/>
            <a:ext cx="5254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Higher </a:t>
            </a:r>
          </a:p>
        </p:txBody>
      </p:sp>
      <p:sp>
        <p:nvSpPr>
          <p:cNvPr id="49" name="Rectangle 50"/>
          <p:cNvSpPr>
            <a:spLocks noChangeArrowheads="1"/>
          </p:cNvSpPr>
          <p:nvPr/>
        </p:nvSpPr>
        <p:spPr bwMode="auto">
          <a:xfrm>
            <a:off x="4316413" y="2724150"/>
            <a:ext cx="433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profit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0" name="Rectangle 51"/>
          <p:cNvSpPr>
            <a:spLocks noChangeArrowheads="1"/>
          </p:cNvSpPr>
          <p:nvPr/>
        </p:nvSpPr>
        <p:spPr bwMode="auto">
          <a:xfrm>
            <a:off x="4222750" y="2862263"/>
            <a:ext cx="592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margins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1" name="Rectangle 52"/>
          <p:cNvSpPr>
            <a:spLocks noChangeArrowheads="1"/>
          </p:cNvSpPr>
          <p:nvPr/>
        </p:nvSpPr>
        <p:spPr bwMode="auto">
          <a:xfrm>
            <a:off x="5275263" y="3005138"/>
            <a:ext cx="838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Broadened </a:t>
            </a:r>
          </a:p>
        </p:txBody>
      </p:sp>
      <p:sp>
        <p:nvSpPr>
          <p:cNvPr id="52" name="Rectangle 53"/>
          <p:cNvSpPr>
            <a:spLocks noChangeArrowheads="1"/>
          </p:cNvSpPr>
          <p:nvPr/>
        </p:nvSpPr>
        <p:spPr bwMode="auto">
          <a:xfrm>
            <a:off x="5273675" y="3141663"/>
            <a:ext cx="8493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job designs</a:t>
            </a:r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2982913" y="3094038"/>
            <a:ext cx="13731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Lowered turnover, </a:t>
            </a: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2935288" y="3230563"/>
            <a:ext cx="14239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high service quality</a:t>
            </a: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5368925" y="4545013"/>
            <a:ext cx="1123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Above average </a:t>
            </a: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5651500" y="4683125"/>
            <a:ext cx="4651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wages</a:t>
            </a:r>
          </a:p>
        </p:txBody>
      </p:sp>
      <p:sp>
        <p:nvSpPr>
          <p:cNvPr id="57" name="Rectangle 58"/>
          <p:cNvSpPr>
            <a:spLocks noChangeArrowheads="1"/>
          </p:cNvSpPr>
          <p:nvPr/>
        </p:nvSpPr>
        <p:spPr bwMode="auto">
          <a:xfrm>
            <a:off x="5022850" y="5030788"/>
            <a:ext cx="8064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Intensified </a:t>
            </a:r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4875213" y="5167313"/>
            <a:ext cx="1092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selection effort</a:t>
            </a:r>
          </a:p>
        </p:txBody>
      </p:sp>
      <p:sp>
        <p:nvSpPr>
          <p:cNvPr id="59" name="Rectangle 72"/>
          <p:cNvSpPr>
            <a:spLocks noChangeArrowheads="1"/>
          </p:cNvSpPr>
          <p:nvPr/>
        </p:nvSpPr>
        <p:spPr bwMode="auto">
          <a:xfrm rot="18840000">
            <a:off x="5588001" y="4157662"/>
            <a:ext cx="428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chemeClr val="tx2"/>
                </a:solidFill>
                <a:latin typeface="AvantGarde Bk BT" pitchFamily="34" charset="0"/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0" name="Rectangle 81"/>
          <p:cNvSpPr>
            <a:spLocks noChangeArrowheads="1"/>
          </p:cNvSpPr>
          <p:nvPr/>
        </p:nvSpPr>
        <p:spPr bwMode="auto">
          <a:xfrm rot="18420000">
            <a:off x="5757862" y="5600701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chemeClr val="tx2"/>
                </a:solidFill>
                <a:latin typeface="AvantGarde Bk BT" pitchFamily="34" charset="0"/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1" name="Rectangle 87"/>
          <p:cNvSpPr>
            <a:spLocks noChangeArrowheads="1"/>
          </p:cNvSpPr>
          <p:nvPr/>
        </p:nvSpPr>
        <p:spPr bwMode="auto">
          <a:xfrm rot="18420000">
            <a:off x="6256337" y="5175251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chemeClr val="tx2"/>
                </a:solidFill>
                <a:latin typeface="AvantGarde Bk BT" pitchFamily="34" charset="0"/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62" name="Freeform 88"/>
          <p:cNvSpPr>
            <a:spLocks/>
          </p:cNvSpPr>
          <p:nvPr/>
        </p:nvSpPr>
        <p:spPr bwMode="auto">
          <a:xfrm>
            <a:off x="2879725" y="1857375"/>
            <a:ext cx="585788" cy="485775"/>
          </a:xfrm>
          <a:custGeom>
            <a:avLst/>
            <a:gdLst/>
            <a:ahLst/>
            <a:cxnLst>
              <a:cxn ang="0">
                <a:pos x="112" y="963"/>
              </a:cxn>
              <a:cxn ang="0">
                <a:pos x="169" y="904"/>
              </a:cxn>
              <a:cxn ang="0">
                <a:pos x="228" y="844"/>
              </a:cxn>
              <a:cxn ang="0">
                <a:pos x="286" y="786"/>
              </a:cxn>
              <a:cxn ang="0">
                <a:pos x="346" y="729"/>
              </a:cxn>
              <a:cxn ang="0">
                <a:pos x="408" y="673"/>
              </a:cxn>
              <a:cxn ang="0">
                <a:pos x="470" y="618"/>
              </a:cxn>
              <a:cxn ang="0">
                <a:pos x="533" y="565"/>
              </a:cxn>
              <a:cxn ang="0">
                <a:pos x="597" y="512"/>
              </a:cxn>
              <a:cxn ang="0">
                <a:pos x="662" y="460"/>
              </a:cxn>
              <a:cxn ang="0">
                <a:pos x="728" y="410"/>
              </a:cxn>
              <a:cxn ang="0">
                <a:pos x="794" y="360"/>
              </a:cxn>
              <a:cxn ang="0">
                <a:pos x="863" y="313"/>
              </a:cxn>
              <a:cxn ang="0">
                <a:pos x="931" y="265"/>
              </a:cxn>
              <a:cxn ang="0">
                <a:pos x="1001" y="220"/>
              </a:cxn>
              <a:cxn ang="0">
                <a:pos x="1072" y="176"/>
              </a:cxn>
              <a:cxn ang="0">
                <a:pos x="1142" y="133"/>
              </a:cxn>
              <a:cxn ang="0">
                <a:pos x="1065" y="0"/>
              </a:cxn>
              <a:cxn ang="0">
                <a:pos x="991" y="46"/>
              </a:cxn>
              <a:cxn ang="0">
                <a:pos x="918" y="91"/>
              </a:cxn>
              <a:cxn ang="0">
                <a:pos x="846" y="138"/>
              </a:cxn>
              <a:cxn ang="0">
                <a:pos x="775" y="187"/>
              </a:cxn>
              <a:cxn ang="0">
                <a:pos x="705" y="237"/>
              </a:cxn>
              <a:cxn ang="0">
                <a:pos x="635" y="287"/>
              </a:cxn>
              <a:cxn ang="0">
                <a:pos x="568" y="339"/>
              </a:cxn>
              <a:cxn ang="0">
                <a:pos x="501" y="392"/>
              </a:cxn>
              <a:cxn ang="0">
                <a:pos x="434" y="446"/>
              </a:cxn>
              <a:cxn ang="0">
                <a:pos x="369" y="503"/>
              </a:cxn>
              <a:cxn ang="0">
                <a:pos x="305" y="559"/>
              </a:cxn>
              <a:cxn ang="0">
                <a:pos x="242" y="616"/>
              </a:cxn>
              <a:cxn ang="0">
                <a:pos x="180" y="676"/>
              </a:cxn>
              <a:cxn ang="0">
                <a:pos x="119" y="736"/>
              </a:cxn>
              <a:cxn ang="0">
                <a:pos x="59" y="798"/>
              </a:cxn>
              <a:cxn ang="0">
                <a:pos x="0" y="859"/>
              </a:cxn>
              <a:cxn ang="0">
                <a:pos x="112" y="963"/>
              </a:cxn>
            </a:cxnLst>
            <a:rect l="0" t="0" r="r" b="b"/>
            <a:pathLst>
              <a:path w="1142" h="963">
                <a:moveTo>
                  <a:pt x="112" y="963"/>
                </a:moveTo>
                <a:lnTo>
                  <a:pt x="169" y="904"/>
                </a:lnTo>
                <a:lnTo>
                  <a:pt x="228" y="844"/>
                </a:lnTo>
                <a:lnTo>
                  <a:pt x="286" y="786"/>
                </a:lnTo>
                <a:lnTo>
                  <a:pt x="346" y="729"/>
                </a:lnTo>
                <a:lnTo>
                  <a:pt x="408" y="673"/>
                </a:lnTo>
                <a:lnTo>
                  <a:pt x="470" y="618"/>
                </a:lnTo>
                <a:lnTo>
                  <a:pt x="533" y="565"/>
                </a:lnTo>
                <a:lnTo>
                  <a:pt x="597" y="512"/>
                </a:lnTo>
                <a:lnTo>
                  <a:pt x="662" y="460"/>
                </a:lnTo>
                <a:lnTo>
                  <a:pt x="728" y="410"/>
                </a:lnTo>
                <a:lnTo>
                  <a:pt x="794" y="360"/>
                </a:lnTo>
                <a:lnTo>
                  <a:pt x="863" y="313"/>
                </a:lnTo>
                <a:lnTo>
                  <a:pt x="931" y="265"/>
                </a:lnTo>
                <a:lnTo>
                  <a:pt x="1001" y="220"/>
                </a:lnTo>
                <a:lnTo>
                  <a:pt x="1072" y="176"/>
                </a:lnTo>
                <a:lnTo>
                  <a:pt x="1142" y="133"/>
                </a:lnTo>
                <a:lnTo>
                  <a:pt x="1065" y="0"/>
                </a:lnTo>
                <a:lnTo>
                  <a:pt x="991" y="46"/>
                </a:lnTo>
                <a:lnTo>
                  <a:pt x="918" y="91"/>
                </a:lnTo>
                <a:lnTo>
                  <a:pt x="846" y="138"/>
                </a:lnTo>
                <a:lnTo>
                  <a:pt x="775" y="187"/>
                </a:lnTo>
                <a:lnTo>
                  <a:pt x="705" y="237"/>
                </a:lnTo>
                <a:lnTo>
                  <a:pt x="635" y="287"/>
                </a:lnTo>
                <a:lnTo>
                  <a:pt x="568" y="339"/>
                </a:lnTo>
                <a:lnTo>
                  <a:pt x="501" y="392"/>
                </a:lnTo>
                <a:lnTo>
                  <a:pt x="434" y="446"/>
                </a:lnTo>
                <a:lnTo>
                  <a:pt x="369" y="503"/>
                </a:lnTo>
                <a:lnTo>
                  <a:pt x="305" y="559"/>
                </a:lnTo>
                <a:lnTo>
                  <a:pt x="242" y="616"/>
                </a:lnTo>
                <a:lnTo>
                  <a:pt x="180" y="676"/>
                </a:lnTo>
                <a:lnTo>
                  <a:pt x="119" y="736"/>
                </a:lnTo>
                <a:lnTo>
                  <a:pt x="59" y="798"/>
                </a:lnTo>
                <a:lnTo>
                  <a:pt x="0" y="859"/>
                </a:lnTo>
                <a:lnTo>
                  <a:pt x="112" y="96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Freeform 89"/>
          <p:cNvSpPr>
            <a:spLocks/>
          </p:cNvSpPr>
          <p:nvPr/>
        </p:nvSpPr>
        <p:spPr bwMode="auto">
          <a:xfrm>
            <a:off x="3379788" y="1811338"/>
            <a:ext cx="201612" cy="149225"/>
          </a:xfrm>
          <a:custGeom>
            <a:avLst/>
            <a:gdLst/>
            <a:ahLst/>
            <a:cxnLst>
              <a:cxn ang="0">
                <a:pos x="196" y="63"/>
              </a:cxn>
              <a:cxn ang="0">
                <a:pos x="168" y="69"/>
              </a:cxn>
              <a:cxn ang="0">
                <a:pos x="142" y="75"/>
              </a:cxn>
              <a:cxn ang="0">
                <a:pos x="117" y="79"/>
              </a:cxn>
              <a:cxn ang="0">
                <a:pos x="94" y="84"/>
              </a:cxn>
              <a:cxn ang="0">
                <a:pos x="70" y="88"/>
              </a:cxn>
              <a:cxn ang="0">
                <a:pos x="47" y="91"/>
              </a:cxn>
              <a:cxn ang="0">
                <a:pos x="24" y="95"/>
              </a:cxn>
              <a:cxn ang="0">
                <a:pos x="0" y="99"/>
              </a:cxn>
              <a:cxn ang="0">
                <a:pos x="119" y="299"/>
              </a:cxn>
              <a:cxn ang="0">
                <a:pos x="126" y="289"/>
              </a:cxn>
              <a:cxn ang="0">
                <a:pos x="137" y="275"/>
              </a:cxn>
              <a:cxn ang="0">
                <a:pos x="150" y="256"/>
              </a:cxn>
              <a:cxn ang="0">
                <a:pos x="166" y="236"/>
              </a:cxn>
              <a:cxn ang="0">
                <a:pos x="184" y="214"/>
              </a:cxn>
              <a:cxn ang="0">
                <a:pos x="204" y="190"/>
              </a:cxn>
              <a:cxn ang="0">
                <a:pos x="224" y="166"/>
              </a:cxn>
              <a:cxn ang="0">
                <a:pos x="245" y="144"/>
              </a:cxn>
              <a:cxn ang="0">
                <a:pos x="266" y="121"/>
              </a:cxn>
              <a:cxn ang="0">
                <a:pos x="287" y="99"/>
              </a:cxn>
              <a:cxn ang="0">
                <a:pos x="308" y="78"/>
              </a:cxn>
              <a:cxn ang="0">
                <a:pos x="328" y="59"/>
              </a:cxn>
              <a:cxn ang="0">
                <a:pos x="346" y="42"/>
              </a:cxn>
              <a:cxn ang="0">
                <a:pos x="364" y="26"/>
              </a:cxn>
              <a:cxn ang="0">
                <a:pos x="381" y="12"/>
              </a:cxn>
              <a:cxn ang="0">
                <a:pos x="395" y="0"/>
              </a:cxn>
              <a:cxn ang="0">
                <a:pos x="377" y="6"/>
              </a:cxn>
              <a:cxn ang="0">
                <a:pos x="357" y="14"/>
              </a:cxn>
              <a:cxn ang="0">
                <a:pos x="334" y="23"/>
              </a:cxn>
              <a:cxn ang="0">
                <a:pos x="310" y="31"/>
              </a:cxn>
              <a:cxn ang="0">
                <a:pos x="283" y="38"/>
              </a:cxn>
              <a:cxn ang="0">
                <a:pos x="256" y="46"/>
              </a:cxn>
              <a:cxn ang="0">
                <a:pos x="226" y="55"/>
              </a:cxn>
              <a:cxn ang="0">
                <a:pos x="196" y="63"/>
              </a:cxn>
            </a:cxnLst>
            <a:rect l="0" t="0" r="r" b="b"/>
            <a:pathLst>
              <a:path w="395" h="299">
                <a:moveTo>
                  <a:pt x="196" y="63"/>
                </a:moveTo>
                <a:lnTo>
                  <a:pt x="168" y="69"/>
                </a:lnTo>
                <a:lnTo>
                  <a:pt x="142" y="75"/>
                </a:lnTo>
                <a:lnTo>
                  <a:pt x="117" y="79"/>
                </a:lnTo>
                <a:lnTo>
                  <a:pt x="94" y="84"/>
                </a:lnTo>
                <a:lnTo>
                  <a:pt x="70" y="88"/>
                </a:lnTo>
                <a:lnTo>
                  <a:pt x="47" y="91"/>
                </a:lnTo>
                <a:lnTo>
                  <a:pt x="24" y="95"/>
                </a:lnTo>
                <a:lnTo>
                  <a:pt x="0" y="99"/>
                </a:lnTo>
                <a:lnTo>
                  <a:pt x="119" y="299"/>
                </a:lnTo>
                <a:lnTo>
                  <a:pt x="126" y="289"/>
                </a:lnTo>
                <a:lnTo>
                  <a:pt x="137" y="275"/>
                </a:lnTo>
                <a:lnTo>
                  <a:pt x="150" y="256"/>
                </a:lnTo>
                <a:lnTo>
                  <a:pt x="166" y="236"/>
                </a:lnTo>
                <a:lnTo>
                  <a:pt x="184" y="214"/>
                </a:lnTo>
                <a:lnTo>
                  <a:pt x="204" y="190"/>
                </a:lnTo>
                <a:lnTo>
                  <a:pt x="224" y="166"/>
                </a:lnTo>
                <a:lnTo>
                  <a:pt x="245" y="144"/>
                </a:lnTo>
                <a:lnTo>
                  <a:pt x="266" y="121"/>
                </a:lnTo>
                <a:lnTo>
                  <a:pt x="287" y="99"/>
                </a:lnTo>
                <a:lnTo>
                  <a:pt x="308" y="78"/>
                </a:lnTo>
                <a:lnTo>
                  <a:pt x="328" y="59"/>
                </a:lnTo>
                <a:lnTo>
                  <a:pt x="346" y="42"/>
                </a:lnTo>
                <a:lnTo>
                  <a:pt x="364" y="26"/>
                </a:lnTo>
                <a:lnTo>
                  <a:pt x="381" y="12"/>
                </a:lnTo>
                <a:lnTo>
                  <a:pt x="395" y="0"/>
                </a:lnTo>
                <a:lnTo>
                  <a:pt x="377" y="6"/>
                </a:lnTo>
                <a:lnTo>
                  <a:pt x="357" y="14"/>
                </a:lnTo>
                <a:lnTo>
                  <a:pt x="334" y="23"/>
                </a:lnTo>
                <a:lnTo>
                  <a:pt x="310" y="31"/>
                </a:lnTo>
                <a:lnTo>
                  <a:pt x="283" y="38"/>
                </a:lnTo>
                <a:lnTo>
                  <a:pt x="256" y="46"/>
                </a:lnTo>
                <a:lnTo>
                  <a:pt x="226" y="55"/>
                </a:lnTo>
                <a:lnTo>
                  <a:pt x="196" y="6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Freeform 90"/>
          <p:cNvSpPr>
            <a:spLocks/>
          </p:cNvSpPr>
          <p:nvPr/>
        </p:nvSpPr>
        <p:spPr bwMode="auto">
          <a:xfrm>
            <a:off x="2255838" y="2771775"/>
            <a:ext cx="341312" cy="812800"/>
          </a:xfrm>
          <a:custGeom>
            <a:avLst/>
            <a:gdLst/>
            <a:ahLst/>
            <a:cxnLst>
              <a:cxn ang="0">
                <a:pos x="152" y="1613"/>
              </a:cxn>
              <a:cxn ang="0">
                <a:pos x="160" y="1563"/>
              </a:cxn>
              <a:cxn ang="0">
                <a:pos x="169" y="1511"/>
              </a:cxn>
              <a:cxn ang="0">
                <a:pos x="178" y="1460"/>
              </a:cxn>
              <a:cxn ang="0">
                <a:pos x="187" y="1409"/>
              </a:cxn>
              <a:cxn ang="0">
                <a:pos x="208" y="1308"/>
              </a:cxn>
              <a:cxn ang="0">
                <a:pos x="231" y="1207"/>
              </a:cxn>
              <a:cxn ang="0">
                <a:pos x="256" y="1108"/>
              </a:cxn>
              <a:cxn ang="0">
                <a:pos x="283" y="1008"/>
              </a:cxn>
              <a:cxn ang="0">
                <a:pos x="313" y="910"/>
              </a:cxn>
              <a:cxn ang="0">
                <a:pos x="344" y="813"/>
              </a:cxn>
              <a:cxn ang="0">
                <a:pos x="378" y="717"/>
              </a:cxn>
              <a:cxn ang="0">
                <a:pos x="413" y="622"/>
              </a:cxn>
              <a:cxn ang="0">
                <a:pos x="451" y="528"/>
              </a:cxn>
              <a:cxn ang="0">
                <a:pos x="490" y="435"/>
              </a:cxn>
              <a:cxn ang="0">
                <a:pos x="532" y="344"/>
              </a:cxn>
              <a:cxn ang="0">
                <a:pos x="575" y="252"/>
              </a:cxn>
              <a:cxn ang="0">
                <a:pos x="621" y="163"/>
              </a:cxn>
              <a:cxn ang="0">
                <a:pos x="668" y="74"/>
              </a:cxn>
              <a:cxn ang="0">
                <a:pos x="533" y="0"/>
              </a:cxn>
              <a:cxn ang="0">
                <a:pos x="485" y="92"/>
              </a:cxn>
              <a:cxn ang="0">
                <a:pos x="437" y="185"/>
              </a:cxn>
              <a:cxn ang="0">
                <a:pos x="393" y="279"/>
              </a:cxn>
              <a:cxn ang="0">
                <a:pos x="350" y="373"/>
              </a:cxn>
              <a:cxn ang="0">
                <a:pos x="309" y="470"/>
              </a:cxn>
              <a:cxn ang="0">
                <a:pos x="271" y="567"/>
              </a:cxn>
              <a:cxn ang="0">
                <a:pos x="233" y="665"/>
              </a:cxn>
              <a:cxn ang="0">
                <a:pos x="199" y="764"/>
              </a:cxn>
              <a:cxn ang="0">
                <a:pos x="166" y="865"/>
              </a:cxn>
              <a:cxn ang="0">
                <a:pos x="136" y="966"/>
              </a:cxn>
              <a:cxn ang="0">
                <a:pos x="107" y="1068"/>
              </a:cxn>
              <a:cxn ang="0">
                <a:pos x="82" y="1172"/>
              </a:cxn>
              <a:cxn ang="0">
                <a:pos x="58" y="1276"/>
              </a:cxn>
              <a:cxn ang="0">
                <a:pos x="37" y="1379"/>
              </a:cxn>
              <a:cxn ang="0">
                <a:pos x="27" y="1432"/>
              </a:cxn>
              <a:cxn ang="0">
                <a:pos x="18" y="1485"/>
              </a:cxn>
              <a:cxn ang="0">
                <a:pos x="9" y="1538"/>
              </a:cxn>
              <a:cxn ang="0">
                <a:pos x="0" y="1592"/>
              </a:cxn>
              <a:cxn ang="0">
                <a:pos x="152" y="1613"/>
              </a:cxn>
            </a:cxnLst>
            <a:rect l="0" t="0" r="r" b="b"/>
            <a:pathLst>
              <a:path w="668" h="1613">
                <a:moveTo>
                  <a:pt x="152" y="1613"/>
                </a:moveTo>
                <a:lnTo>
                  <a:pt x="160" y="1563"/>
                </a:lnTo>
                <a:lnTo>
                  <a:pt x="169" y="1511"/>
                </a:lnTo>
                <a:lnTo>
                  <a:pt x="178" y="1460"/>
                </a:lnTo>
                <a:lnTo>
                  <a:pt x="187" y="1409"/>
                </a:lnTo>
                <a:lnTo>
                  <a:pt x="208" y="1308"/>
                </a:lnTo>
                <a:lnTo>
                  <a:pt x="231" y="1207"/>
                </a:lnTo>
                <a:lnTo>
                  <a:pt x="256" y="1108"/>
                </a:lnTo>
                <a:lnTo>
                  <a:pt x="283" y="1008"/>
                </a:lnTo>
                <a:lnTo>
                  <a:pt x="313" y="910"/>
                </a:lnTo>
                <a:lnTo>
                  <a:pt x="344" y="813"/>
                </a:lnTo>
                <a:lnTo>
                  <a:pt x="378" y="717"/>
                </a:lnTo>
                <a:lnTo>
                  <a:pt x="413" y="622"/>
                </a:lnTo>
                <a:lnTo>
                  <a:pt x="451" y="528"/>
                </a:lnTo>
                <a:lnTo>
                  <a:pt x="490" y="435"/>
                </a:lnTo>
                <a:lnTo>
                  <a:pt x="532" y="344"/>
                </a:lnTo>
                <a:lnTo>
                  <a:pt x="575" y="252"/>
                </a:lnTo>
                <a:lnTo>
                  <a:pt x="621" y="163"/>
                </a:lnTo>
                <a:lnTo>
                  <a:pt x="668" y="74"/>
                </a:lnTo>
                <a:lnTo>
                  <a:pt x="533" y="0"/>
                </a:lnTo>
                <a:lnTo>
                  <a:pt x="485" y="92"/>
                </a:lnTo>
                <a:lnTo>
                  <a:pt x="437" y="185"/>
                </a:lnTo>
                <a:lnTo>
                  <a:pt x="393" y="279"/>
                </a:lnTo>
                <a:lnTo>
                  <a:pt x="350" y="373"/>
                </a:lnTo>
                <a:lnTo>
                  <a:pt x="309" y="470"/>
                </a:lnTo>
                <a:lnTo>
                  <a:pt x="271" y="567"/>
                </a:lnTo>
                <a:lnTo>
                  <a:pt x="233" y="665"/>
                </a:lnTo>
                <a:lnTo>
                  <a:pt x="199" y="764"/>
                </a:lnTo>
                <a:lnTo>
                  <a:pt x="166" y="865"/>
                </a:lnTo>
                <a:lnTo>
                  <a:pt x="136" y="966"/>
                </a:lnTo>
                <a:lnTo>
                  <a:pt x="107" y="1068"/>
                </a:lnTo>
                <a:lnTo>
                  <a:pt x="82" y="1172"/>
                </a:lnTo>
                <a:lnTo>
                  <a:pt x="58" y="1276"/>
                </a:lnTo>
                <a:lnTo>
                  <a:pt x="37" y="1379"/>
                </a:lnTo>
                <a:lnTo>
                  <a:pt x="27" y="1432"/>
                </a:lnTo>
                <a:lnTo>
                  <a:pt x="18" y="1485"/>
                </a:lnTo>
                <a:lnTo>
                  <a:pt x="9" y="1538"/>
                </a:lnTo>
                <a:lnTo>
                  <a:pt x="0" y="1592"/>
                </a:lnTo>
                <a:lnTo>
                  <a:pt x="152" y="161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Freeform 91"/>
          <p:cNvSpPr>
            <a:spLocks/>
          </p:cNvSpPr>
          <p:nvPr/>
        </p:nvSpPr>
        <p:spPr bwMode="auto">
          <a:xfrm>
            <a:off x="2490788" y="2652713"/>
            <a:ext cx="147637" cy="198437"/>
          </a:xfrm>
          <a:custGeom>
            <a:avLst/>
            <a:gdLst/>
            <a:ahLst/>
            <a:cxnLst>
              <a:cxn ang="0">
                <a:pos x="150" y="156"/>
              </a:cxn>
              <a:cxn ang="0">
                <a:pos x="129" y="175"/>
              </a:cxn>
              <a:cxn ang="0">
                <a:pos x="110" y="194"/>
              </a:cxn>
              <a:cxn ang="0">
                <a:pos x="91" y="211"/>
              </a:cxn>
              <a:cxn ang="0">
                <a:pos x="73" y="226"/>
              </a:cxn>
              <a:cxn ang="0">
                <a:pos x="55" y="242"/>
              </a:cxn>
              <a:cxn ang="0">
                <a:pos x="37" y="256"/>
              </a:cxn>
              <a:cxn ang="0">
                <a:pos x="18" y="272"/>
              </a:cxn>
              <a:cxn ang="0">
                <a:pos x="0" y="287"/>
              </a:cxn>
              <a:cxn ang="0">
                <a:pos x="204" y="398"/>
              </a:cxn>
              <a:cxn ang="0">
                <a:pos x="205" y="386"/>
              </a:cxn>
              <a:cxn ang="0">
                <a:pos x="206" y="369"/>
              </a:cxn>
              <a:cxn ang="0">
                <a:pos x="209" y="345"/>
              </a:cxn>
              <a:cxn ang="0">
                <a:pos x="213" y="320"/>
              </a:cxn>
              <a:cxn ang="0">
                <a:pos x="217" y="291"/>
              </a:cxn>
              <a:cxn ang="0">
                <a:pos x="222" y="262"/>
              </a:cxn>
              <a:cxn ang="0">
                <a:pos x="227" y="232"/>
              </a:cxn>
              <a:cxn ang="0">
                <a:pos x="234" y="202"/>
              </a:cxn>
              <a:cxn ang="0">
                <a:pos x="240" y="171"/>
              </a:cxn>
              <a:cxn ang="0">
                <a:pos x="247" y="141"/>
              </a:cxn>
              <a:cxn ang="0">
                <a:pos x="254" y="114"/>
              </a:cxn>
              <a:cxn ang="0">
                <a:pos x="261" y="86"/>
              </a:cxn>
              <a:cxn ang="0">
                <a:pos x="268" y="62"/>
              </a:cxn>
              <a:cxn ang="0">
                <a:pos x="276" y="39"/>
              </a:cxn>
              <a:cxn ang="0">
                <a:pos x="282" y="19"/>
              </a:cxn>
              <a:cxn ang="0">
                <a:pos x="289" y="0"/>
              </a:cxn>
              <a:cxn ang="0">
                <a:pos x="278" y="15"/>
              </a:cxn>
              <a:cxn ang="0">
                <a:pos x="265" y="33"/>
              </a:cxn>
              <a:cxn ang="0">
                <a:pos x="249" y="51"/>
              </a:cxn>
              <a:cxn ang="0">
                <a:pos x="232" y="71"/>
              </a:cxn>
              <a:cxn ang="0">
                <a:pos x="213" y="90"/>
              </a:cxn>
              <a:cxn ang="0">
                <a:pos x="193" y="111"/>
              </a:cxn>
              <a:cxn ang="0">
                <a:pos x="172" y="134"/>
              </a:cxn>
              <a:cxn ang="0">
                <a:pos x="150" y="156"/>
              </a:cxn>
            </a:cxnLst>
            <a:rect l="0" t="0" r="r" b="b"/>
            <a:pathLst>
              <a:path w="289" h="398">
                <a:moveTo>
                  <a:pt x="150" y="156"/>
                </a:moveTo>
                <a:lnTo>
                  <a:pt x="129" y="175"/>
                </a:lnTo>
                <a:lnTo>
                  <a:pt x="110" y="194"/>
                </a:lnTo>
                <a:lnTo>
                  <a:pt x="91" y="211"/>
                </a:lnTo>
                <a:lnTo>
                  <a:pt x="73" y="226"/>
                </a:lnTo>
                <a:lnTo>
                  <a:pt x="55" y="242"/>
                </a:lnTo>
                <a:lnTo>
                  <a:pt x="37" y="256"/>
                </a:lnTo>
                <a:lnTo>
                  <a:pt x="18" y="272"/>
                </a:lnTo>
                <a:lnTo>
                  <a:pt x="0" y="287"/>
                </a:lnTo>
                <a:lnTo>
                  <a:pt x="204" y="398"/>
                </a:lnTo>
                <a:lnTo>
                  <a:pt x="205" y="386"/>
                </a:lnTo>
                <a:lnTo>
                  <a:pt x="206" y="369"/>
                </a:lnTo>
                <a:lnTo>
                  <a:pt x="209" y="345"/>
                </a:lnTo>
                <a:lnTo>
                  <a:pt x="213" y="320"/>
                </a:lnTo>
                <a:lnTo>
                  <a:pt x="217" y="291"/>
                </a:lnTo>
                <a:lnTo>
                  <a:pt x="222" y="262"/>
                </a:lnTo>
                <a:lnTo>
                  <a:pt x="227" y="232"/>
                </a:lnTo>
                <a:lnTo>
                  <a:pt x="234" y="202"/>
                </a:lnTo>
                <a:lnTo>
                  <a:pt x="240" y="171"/>
                </a:lnTo>
                <a:lnTo>
                  <a:pt x="247" y="141"/>
                </a:lnTo>
                <a:lnTo>
                  <a:pt x="254" y="114"/>
                </a:lnTo>
                <a:lnTo>
                  <a:pt x="261" y="86"/>
                </a:lnTo>
                <a:lnTo>
                  <a:pt x="268" y="62"/>
                </a:lnTo>
                <a:lnTo>
                  <a:pt x="276" y="39"/>
                </a:lnTo>
                <a:lnTo>
                  <a:pt x="282" y="19"/>
                </a:lnTo>
                <a:lnTo>
                  <a:pt x="289" y="0"/>
                </a:lnTo>
                <a:lnTo>
                  <a:pt x="278" y="15"/>
                </a:lnTo>
                <a:lnTo>
                  <a:pt x="265" y="33"/>
                </a:lnTo>
                <a:lnTo>
                  <a:pt x="249" y="51"/>
                </a:lnTo>
                <a:lnTo>
                  <a:pt x="232" y="71"/>
                </a:lnTo>
                <a:lnTo>
                  <a:pt x="213" y="90"/>
                </a:lnTo>
                <a:lnTo>
                  <a:pt x="193" y="111"/>
                </a:lnTo>
                <a:lnTo>
                  <a:pt x="172" y="134"/>
                </a:lnTo>
                <a:lnTo>
                  <a:pt x="150" y="15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Freeform 92"/>
          <p:cNvSpPr>
            <a:spLocks/>
          </p:cNvSpPr>
          <p:nvPr/>
        </p:nvSpPr>
        <p:spPr bwMode="auto">
          <a:xfrm>
            <a:off x="2259013" y="4283075"/>
            <a:ext cx="261937" cy="641350"/>
          </a:xfrm>
          <a:custGeom>
            <a:avLst/>
            <a:gdLst/>
            <a:ahLst/>
            <a:cxnLst>
              <a:cxn ang="0">
                <a:pos x="514" y="1207"/>
              </a:cxn>
              <a:cxn ang="0">
                <a:pos x="482" y="1136"/>
              </a:cxn>
              <a:cxn ang="0">
                <a:pos x="451" y="1064"/>
              </a:cxn>
              <a:cxn ang="0">
                <a:pos x="422" y="992"/>
              </a:cxn>
              <a:cxn ang="0">
                <a:pos x="394" y="919"/>
              </a:cxn>
              <a:cxn ang="0">
                <a:pos x="366" y="845"/>
              </a:cxn>
              <a:cxn ang="0">
                <a:pos x="341" y="771"/>
              </a:cxn>
              <a:cxn ang="0">
                <a:pos x="316" y="696"/>
              </a:cxn>
              <a:cxn ang="0">
                <a:pos x="292" y="621"/>
              </a:cxn>
              <a:cxn ang="0">
                <a:pos x="270" y="546"/>
              </a:cxn>
              <a:cxn ang="0">
                <a:pos x="249" y="469"/>
              </a:cxn>
              <a:cxn ang="0">
                <a:pos x="230" y="392"/>
              </a:cxn>
              <a:cxn ang="0">
                <a:pos x="211" y="315"/>
              </a:cxn>
              <a:cxn ang="0">
                <a:pos x="194" y="236"/>
              </a:cxn>
              <a:cxn ang="0">
                <a:pos x="179" y="158"/>
              </a:cxn>
              <a:cxn ang="0">
                <a:pos x="164" y="80"/>
              </a:cxn>
              <a:cxn ang="0">
                <a:pos x="151" y="0"/>
              </a:cxn>
              <a:cxn ang="0">
                <a:pos x="0" y="23"/>
              </a:cxn>
              <a:cxn ang="0">
                <a:pos x="13" y="105"/>
              </a:cxn>
              <a:cxn ang="0">
                <a:pos x="27" y="187"/>
              </a:cxn>
              <a:cxn ang="0">
                <a:pos x="44" y="268"/>
              </a:cxn>
              <a:cxn ang="0">
                <a:pos x="62" y="348"/>
              </a:cxn>
              <a:cxn ang="0">
                <a:pos x="80" y="429"/>
              </a:cxn>
              <a:cxn ang="0">
                <a:pos x="101" y="508"/>
              </a:cxn>
              <a:cxn ang="0">
                <a:pos x="122" y="586"/>
              </a:cxn>
              <a:cxn ang="0">
                <a:pos x="146" y="665"/>
              </a:cxn>
              <a:cxn ang="0">
                <a:pos x="170" y="743"/>
              </a:cxn>
              <a:cxn ang="0">
                <a:pos x="195" y="820"/>
              </a:cxn>
              <a:cxn ang="0">
                <a:pos x="223" y="897"/>
              </a:cxn>
              <a:cxn ang="0">
                <a:pos x="250" y="973"/>
              </a:cxn>
              <a:cxn ang="0">
                <a:pos x="280" y="1048"/>
              </a:cxn>
              <a:cxn ang="0">
                <a:pos x="310" y="1123"/>
              </a:cxn>
              <a:cxn ang="0">
                <a:pos x="342" y="1197"/>
              </a:cxn>
              <a:cxn ang="0">
                <a:pos x="375" y="1271"/>
              </a:cxn>
              <a:cxn ang="0">
                <a:pos x="514" y="1207"/>
              </a:cxn>
            </a:cxnLst>
            <a:rect l="0" t="0" r="r" b="b"/>
            <a:pathLst>
              <a:path w="514" h="1271">
                <a:moveTo>
                  <a:pt x="514" y="1207"/>
                </a:moveTo>
                <a:lnTo>
                  <a:pt x="482" y="1136"/>
                </a:lnTo>
                <a:lnTo>
                  <a:pt x="451" y="1064"/>
                </a:lnTo>
                <a:lnTo>
                  <a:pt x="422" y="992"/>
                </a:lnTo>
                <a:lnTo>
                  <a:pt x="394" y="919"/>
                </a:lnTo>
                <a:lnTo>
                  <a:pt x="366" y="845"/>
                </a:lnTo>
                <a:lnTo>
                  <a:pt x="341" y="771"/>
                </a:lnTo>
                <a:lnTo>
                  <a:pt x="316" y="696"/>
                </a:lnTo>
                <a:lnTo>
                  <a:pt x="292" y="621"/>
                </a:lnTo>
                <a:lnTo>
                  <a:pt x="270" y="546"/>
                </a:lnTo>
                <a:lnTo>
                  <a:pt x="249" y="469"/>
                </a:lnTo>
                <a:lnTo>
                  <a:pt x="230" y="392"/>
                </a:lnTo>
                <a:lnTo>
                  <a:pt x="211" y="315"/>
                </a:lnTo>
                <a:lnTo>
                  <a:pt x="194" y="236"/>
                </a:lnTo>
                <a:lnTo>
                  <a:pt x="179" y="158"/>
                </a:lnTo>
                <a:lnTo>
                  <a:pt x="164" y="80"/>
                </a:lnTo>
                <a:lnTo>
                  <a:pt x="151" y="0"/>
                </a:lnTo>
                <a:lnTo>
                  <a:pt x="0" y="23"/>
                </a:lnTo>
                <a:lnTo>
                  <a:pt x="13" y="105"/>
                </a:lnTo>
                <a:lnTo>
                  <a:pt x="27" y="187"/>
                </a:lnTo>
                <a:lnTo>
                  <a:pt x="44" y="268"/>
                </a:lnTo>
                <a:lnTo>
                  <a:pt x="62" y="348"/>
                </a:lnTo>
                <a:lnTo>
                  <a:pt x="80" y="429"/>
                </a:lnTo>
                <a:lnTo>
                  <a:pt x="101" y="508"/>
                </a:lnTo>
                <a:lnTo>
                  <a:pt x="122" y="586"/>
                </a:lnTo>
                <a:lnTo>
                  <a:pt x="146" y="665"/>
                </a:lnTo>
                <a:lnTo>
                  <a:pt x="170" y="743"/>
                </a:lnTo>
                <a:lnTo>
                  <a:pt x="195" y="820"/>
                </a:lnTo>
                <a:lnTo>
                  <a:pt x="223" y="897"/>
                </a:lnTo>
                <a:lnTo>
                  <a:pt x="250" y="973"/>
                </a:lnTo>
                <a:lnTo>
                  <a:pt x="280" y="1048"/>
                </a:lnTo>
                <a:lnTo>
                  <a:pt x="310" y="1123"/>
                </a:lnTo>
                <a:lnTo>
                  <a:pt x="342" y="1197"/>
                </a:lnTo>
                <a:lnTo>
                  <a:pt x="375" y="1271"/>
                </a:lnTo>
                <a:lnTo>
                  <a:pt x="514" y="1207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Freeform 93"/>
          <p:cNvSpPr>
            <a:spLocks/>
          </p:cNvSpPr>
          <p:nvPr/>
        </p:nvSpPr>
        <p:spPr bwMode="auto">
          <a:xfrm>
            <a:off x="2244725" y="4133850"/>
            <a:ext cx="117475" cy="203200"/>
          </a:xfrm>
          <a:custGeom>
            <a:avLst/>
            <a:gdLst/>
            <a:ahLst/>
            <a:cxnLst>
              <a:cxn ang="0">
                <a:pos x="40" y="209"/>
              </a:cxn>
              <a:cxn ang="0">
                <a:pos x="36" y="236"/>
              </a:cxn>
              <a:cxn ang="0">
                <a:pos x="31" y="263"/>
              </a:cxn>
              <a:cxn ang="0">
                <a:pos x="27" y="288"/>
              </a:cxn>
              <a:cxn ang="0">
                <a:pos x="21" y="311"/>
              </a:cxn>
              <a:cxn ang="0">
                <a:pos x="17" y="335"/>
              </a:cxn>
              <a:cxn ang="0">
                <a:pos x="11" y="357"/>
              </a:cxn>
              <a:cxn ang="0">
                <a:pos x="6" y="380"/>
              </a:cxn>
              <a:cxn ang="0">
                <a:pos x="0" y="404"/>
              </a:cxn>
              <a:cxn ang="0">
                <a:pos x="230" y="368"/>
              </a:cxn>
              <a:cxn ang="0">
                <a:pos x="223" y="358"/>
              </a:cxn>
              <a:cxn ang="0">
                <a:pos x="214" y="342"/>
              </a:cxn>
              <a:cxn ang="0">
                <a:pos x="203" y="323"/>
              </a:cxn>
              <a:cxn ang="0">
                <a:pos x="190" y="300"/>
              </a:cxn>
              <a:cxn ang="0">
                <a:pos x="176" y="275"/>
              </a:cxn>
              <a:cxn ang="0">
                <a:pos x="161" y="249"/>
              </a:cxn>
              <a:cxn ang="0">
                <a:pos x="147" y="221"/>
              </a:cxn>
              <a:cxn ang="0">
                <a:pos x="134" y="193"/>
              </a:cxn>
              <a:cxn ang="0">
                <a:pos x="121" y="166"/>
              </a:cxn>
              <a:cxn ang="0">
                <a:pos x="107" y="138"/>
              </a:cxn>
              <a:cxn ang="0">
                <a:pos x="96" y="112"/>
              </a:cxn>
              <a:cxn ang="0">
                <a:pos x="85" y="85"/>
              </a:cxn>
              <a:cxn ang="0">
                <a:pos x="76" y="62"/>
              </a:cxn>
              <a:cxn ang="0">
                <a:pos x="68" y="39"/>
              </a:cxn>
              <a:cxn ang="0">
                <a:pos x="61" y="19"/>
              </a:cxn>
              <a:cxn ang="0">
                <a:pos x="55" y="0"/>
              </a:cxn>
              <a:cxn ang="0">
                <a:pos x="55" y="20"/>
              </a:cxn>
              <a:cxn ang="0">
                <a:pos x="55" y="41"/>
              </a:cxn>
              <a:cxn ang="0">
                <a:pos x="54" y="65"/>
              </a:cxn>
              <a:cxn ang="0">
                <a:pos x="52" y="91"/>
              </a:cxn>
              <a:cxn ang="0">
                <a:pos x="50" y="118"/>
              </a:cxn>
              <a:cxn ang="0">
                <a:pos x="48" y="147"/>
              </a:cxn>
              <a:cxn ang="0">
                <a:pos x="44" y="177"/>
              </a:cxn>
              <a:cxn ang="0">
                <a:pos x="40" y="209"/>
              </a:cxn>
            </a:cxnLst>
            <a:rect l="0" t="0" r="r" b="b"/>
            <a:pathLst>
              <a:path w="230" h="404">
                <a:moveTo>
                  <a:pt x="40" y="209"/>
                </a:moveTo>
                <a:lnTo>
                  <a:pt x="36" y="236"/>
                </a:lnTo>
                <a:lnTo>
                  <a:pt x="31" y="263"/>
                </a:lnTo>
                <a:lnTo>
                  <a:pt x="27" y="288"/>
                </a:lnTo>
                <a:lnTo>
                  <a:pt x="21" y="311"/>
                </a:lnTo>
                <a:lnTo>
                  <a:pt x="17" y="335"/>
                </a:lnTo>
                <a:lnTo>
                  <a:pt x="11" y="357"/>
                </a:lnTo>
                <a:lnTo>
                  <a:pt x="6" y="380"/>
                </a:lnTo>
                <a:lnTo>
                  <a:pt x="0" y="404"/>
                </a:lnTo>
                <a:lnTo>
                  <a:pt x="230" y="368"/>
                </a:lnTo>
                <a:lnTo>
                  <a:pt x="223" y="358"/>
                </a:lnTo>
                <a:lnTo>
                  <a:pt x="214" y="342"/>
                </a:lnTo>
                <a:lnTo>
                  <a:pt x="203" y="323"/>
                </a:lnTo>
                <a:lnTo>
                  <a:pt x="190" y="300"/>
                </a:lnTo>
                <a:lnTo>
                  <a:pt x="176" y="275"/>
                </a:lnTo>
                <a:lnTo>
                  <a:pt x="161" y="249"/>
                </a:lnTo>
                <a:lnTo>
                  <a:pt x="147" y="221"/>
                </a:lnTo>
                <a:lnTo>
                  <a:pt x="134" y="193"/>
                </a:lnTo>
                <a:lnTo>
                  <a:pt x="121" y="166"/>
                </a:lnTo>
                <a:lnTo>
                  <a:pt x="107" y="138"/>
                </a:lnTo>
                <a:lnTo>
                  <a:pt x="96" y="112"/>
                </a:lnTo>
                <a:lnTo>
                  <a:pt x="85" y="85"/>
                </a:lnTo>
                <a:lnTo>
                  <a:pt x="76" y="62"/>
                </a:lnTo>
                <a:lnTo>
                  <a:pt x="68" y="39"/>
                </a:lnTo>
                <a:lnTo>
                  <a:pt x="61" y="19"/>
                </a:lnTo>
                <a:lnTo>
                  <a:pt x="55" y="0"/>
                </a:lnTo>
                <a:lnTo>
                  <a:pt x="55" y="20"/>
                </a:lnTo>
                <a:lnTo>
                  <a:pt x="55" y="41"/>
                </a:lnTo>
                <a:lnTo>
                  <a:pt x="54" y="65"/>
                </a:lnTo>
                <a:lnTo>
                  <a:pt x="52" y="91"/>
                </a:lnTo>
                <a:lnTo>
                  <a:pt x="50" y="118"/>
                </a:lnTo>
                <a:lnTo>
                  <a:pt x="48" y="147"/>
                </a:lnTo>
                <a:lnTo>
                  <a:pt x="44" y="177"/>
                </a:lnTo>
                <a:lnTo>
                  <a:pt x="40" y="209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Freeform 94"/>
          <p:cNvSpPr>
            <a:spLocks/>
          </p:cNvSpPr>
          <p:nvPr/>
        </p:nvSpPr>
        <p:spPr bwMode="auto">
          <a:xfrm>
            <a:off x="2776538" y="5392738"/>
            <a:ext cx="1889125" cy="931862"/>
          </a:xfrm>
          <a:custGeom>
            <a:avLst/>
            <a:gdLst/>
            <a:ahLst/>
            <a:cxnLst>
              <a:cxn ang="0">
                <a:pos x="3554" y="1693"/>
              </a:cxn>
              <a:cxn ang="0">
                <a:pos x="3354" y="1683"/>
              </a:cxn>
              <a:cxn ang="0">
                <a:pos x="3157" y="1664"/>
              </a:cxn>
              <a:cxn ang="0">
                <a:pos x="2961" y="1638"/>
              </a:cxn>
              <a:cxn ang="0">
                <a:pos x="2769" y="1602"/>
              </a:cxn>
              <a:cxn ang="0">
                <a:pos x="2579" y="1560"/>
              </a:cxn>
              <a:cxn ang="0">
                <a:pos x="2393" y="1510"/>
              </a:cxn>
              <a:cxn ang="0">
                <a:pos x="2209" y="1452"/>
              </a:cxn>
              <a:cxn ang="0">
                <a:pos x="2029" y="1387"/>
              </a:cxn>
              <a:cxn ang="0">
                <a:pos x="1854" y="1314"/>
              </a:cxn>
              <a:cxn ang="0">
                <a:pos x="1680" y="1235"/>
              </a:cxn>
              <a:cxn ang="0">
                <a:pos x="1512" y="1149"/>
              </a:cxn>
              <a:cxn ang="0">
                <a:pos x="1347" y="1056"/>
              </a:cxn>
              <a:cxn ang="0">
                <a:pos x="1187" y="958"/>
              </a:cxn>
              <a:cxn ang="0">
                <a:pos x="1031" y="852"/>
              </a:cxn>
              <a:cxn ang="0">
                <a:pos x="880" y="740"/>
              </a:cxn>
              <a:cxn ang="0">
                <a:pos x="733" y="622"/>
              </a:cxn>
              <a:cxn ang="0">
                <a:pos x="592" y="498"/>
              </a:cxn>
              <a:cxn ang="0">
                <a:pos x="456" y="370"/>
              </a:cxn>
              <a:cxn ang="0">
                <a:pos x="324" y="236"/>
              </a:cxn>
              <a:cxn ang="0">
                <a:pos x="198" y="95"/>
              </a:cxn>
              <a:cxn ang="0">
                <a:pos x="0" y="96"/>
              </a:cxn>
              <a:cxn ang="0">
                <a:pos x="126" y="244"/>
              </a:cxn>
              <a:cxn ang="0">
                <a:pos x="257" y="387"/>
              </a:cxn>
              <a:cxn ang="0">
                <a:pos x="394" y="524"/>
              </a:cxn>
              <a:cxn ang="0">
                <a:pos x="537" y="655"/>
              </a:cxn>
              <a:cxn ang="0">
                <a:pos x="685" y="781"/>
              </a:cxn>
              <a:cxn ang="0">
                <a:pos x="838" y="900"/>
              </a:cxn>
              <a:cxn ang="0">
                <a:pos x="996" y="1014"/>
              </a:cxn>
              <a:cxn ang="0">
                <a:pos x="1158" y="1120"/>
              </a:cxn>
              <a:cxn ang="0">
                <a:pos x="1326" y="1222"/>
              </a:cxn>
              <a:cxn ang="0">
                <a:pos x="1497" y="1314"/>
              </a:cxn>
              <a:cxn ang="0">
                <a:pos x="1673" y="1401"/>
              </a:cxn>
              <a:cxn ang="0">
                <a:pos x="1853" y="1481"/>
              </a:cxn>
              <a:cxn ang="0">
                <a:pos x="2036" y="1554"/>
              </a:cxn>
              <a:cxn ang="0">
                <a:pos x="2224" y="1618"/>
              </a:cxn>
              <a:cxn ang="0">
                <a:pos x="2414" y="1675"/>
              </a:cxn>
              <a:cxn ang="0">
                <a:pos x="2608" y="1725"/>
              </a:cxn>
              <a:cxn ang="0">
                <a:pos x="2804" y="1766"/>
              </a:cxn>
              <a:cxn ang="0">
                <a:pos x="3004" y="1799"/>
              </a:cxn>
              <a:cxn ang="0">
                <a:pos x="3207" y="1823"/>
              </a:cxn>
              <a:cxn ang="0">
                <a:pos x="3412" y="1840"/>
              </a:cxn>
              <a:cxn ang="0">
                <a:pos x="3619" y="1848"/>
              </a:cxn>
            </a:cxnLst>
            <a:rect l="0" t="0" r="r" b="b"/>
            <a:pathLst>
              <a:path w="3689" h="1849">
                <a:moveTo>
                  <a:pt x="3689" y="1694"/>
                </a:moveTo>
                <a:lnTo>
                  <a:pt x="3622" y="1694"/>
                </a:lnTo>
                <a:lnTo>
                  <a:pt x="3554" y="1693"/>
                </a:lnTo>
                <a:lnTo>
                  <a:pt x="3488" y="1691"/>
                </a:lnTo>
                <a:lnTo>
                  <a:pt x="3421" y="1687"/>
                </a:lnTo>
                <a:lnTo>
                  <a:pt x="3354" y="1683"/>
                </a:lnTo>
                <a:lnTo>
                  <a:pt x="3288" y="1678"/>
                </a:lnTo>
                <a:lnTo>
                  <a:pt x="3222" y="1671"/>
                </a:lnTo>
                <a:lnTo>
                  <a:pt x="3157" y="1664"/>
                </a:lnTo>
                <a:lnTo>
                  <a:pt x="3092" y="1657"/>
                </a:lnTo>
                <a:lnTo>
                  <a:pt x="3026" y="1648"/>
                </a:lnTo>
                <a:lnTo>
                  <a:pt x="2961" y="1638"/>
                </a:lnTo>
                <a:lnTo>
                  <a:pt x="2897" y="1627"/>
                </a:lnTo>
                <a:lnTo>
                  <a:pt x="2833" y="1616"/>
                </a:lnTo>
                <a:lnTo>
                  <a:pt x="2769" y="1602"/>
                </a:lnTo>
                <a:lnTo>
                  <a:pt x="2705" y="1589"/>
                </a:lnTo>
                <a:lnTo>
                  <a:pt x="2642" y="1575"/>
                </a:lnTo>
                <a:lnTo>
                  <a:pt x="2579" y="1560"/>
                </a:lnTo>
                <a:lnTo>
                  <a:pt x="2517" y="1544"/>
                </a:lnTo>
                <a:lnTo>
                  <a:pt x="2454" y="1527"/>
                </a:lnTo>
                <a:lnTo>
                  <a:pt x="2393" y="1510"/>
                </a:lnTo>
                <a:lnTo>
                  <a:pt x="2332" y="1492"/>
                </a:lnTo>
                <a:lnTo>
                  <a:pt x="2270" y="1472"/>
                </a:lnTo>
                <a:lnTo>
                  <a:pt x="2209" y="1452"/>
                </a:lnTo>
                <a:lnTo>
                  <a:pt x="2150" y="1431"/>
                </a:lnTo>
                <a:lnTo>
                  <a:pt x="2089" y="1409"/>
                </a:lnTo>
                <a:lnTo>
                  <a:pt x="2029" y="1387"/>
                </a:lnTo>
                <a:lnTo>
                  <a:pt x="1971" y="1364"/>
                </a:lnTo>
                <a:lnTo>
                  <a:pt x="1911" y="1340"/>
                </a:lnTo>
                <a:lnTo>
                  <a:pt x="1854" y="1314"/>
                </a:lnTo>
                <a:lnTo>
                  <a:pt x="1795" y="1289"/>
                </a:lnTo>
                <a:lnTo>
                  <a:pt x="1738" y="1262"/>
                </a:lnTo>
                <a:lnTo>
                  <a:pt x="1680" y="1235"/>
                </a:lnTo>
                <a:lnTo>
                  <a:pt x="1624" y="1207"/>
                </a:lnTo>
                <a:lnTo>
                  <a:pt x="1568" y="1178"/>
                </a:lnTo>
                <a:lnTo>
                  <a:pt x="1512" y="1149"/>
                </a:lnTo>
                <a:lnTo>
                  <a:pt x="1456" y="1119"/>
                </a:lnTo>
                <a:lnTo>
                  <a:pt x="1402" y="1088"/>
                </a:lnTo>
                <a:lnTo>
                  <a:pt x="1347" y="1056"/>
                </a:lnTo>
                <a:lnTo>
                  <a:pt x="1294" y="1024"/>
                </a:lnTo>
                <a:lnTo>
                  <a:pt x="1240" y="991"/>
                </a:lnTo>
                <a:lnTo>
                  <a:pt x="1187" y="958"/>
                </a:lnTo>
                <a:lnTo>
                  <a:pt x="1135" y="922"/>
                </a:lnTo>
                <a:lnTo>
                  <a:pt x="1082" y="887"/>
                </a:lnTo>
                <a:lnTo>
                  <a:pt x="1031" y="852"/>
                </a:lnTo>
                <a:lnTo>
                  <a:pt x="980" y="815"/>
                </a:lnTo>
                <a:lnTo>
                  <a:pt x="929" y="778"/>
                </a:lnTo>
                <a:lnTo>
                  <a:pt x="880" y="740"/>
                </a:lnTo>
                <a:lnTo>
                  <a:pt x="830" y="701"/>
                </a:lnTo>
                <a:lnTo>
                  <a:pt x="781" y="662"/>
                </a:lnTo>
                <a:lnTo>
                  <a:pt x="733" y="622"/>
                </a:lnTo>
                <a:lnTo>
                  <a:pt x="685" y="581"/>
                </a:lnTo>
                <a:lnTo>
                  <a:pt x="638" y="540"/>
                </a:lnTo>
                <a:lnTo>
                  <a:pt x="592" y="498"/>
                </a:lnTo>
                <a:lnTo>
                  <a:pt x="545" y="456"/>
                </a:lnTo>
                <a:lnTo>
                  <a:pt x="500" y="413"/>
                </a:lnTo>
                <a:lnTo>
                  <a:pt x="456" y="370"/>
                </a:lnTo>
                <a:lnTo>
                  <a:pt x="412" y="326"/>
                </a:lnTo>
                <a:lnTo>
                  <a:pt x="367" y="281"/>
                </a:lnTo>
                <a:lnTo>
                  <a:pt x="324" y="236"/>
                </a:lnTo>
                <a:lnTo>
                  <a:pt x="282" y="189"/>
                </a:lnTo>
                <a:lnTo>
                  <a:pt x="240" y="143"/>
                </a:lnTo>
                <a:lnTo>
                  <a:pt x="198" y="95"/>
                </a:lnTo>
                <a:lnTo>
                  <a:pt x="159" y="48"/>
                </a:lnTo>
                <a:lnTo>
                  <a:pt x="119" y="0"/>
                </a:lnTo>
                <a:lnTo>
                  <a:pt x="0" y="96"/>
                </a:lnTo>
                <a:lnTo>
                  <a:pt x="40" y="146"/>
                </a:lnTo>
                <a:lnTo>
                  <a:pt x="82" y="196"/>
                </a:lnTo>
                <a:lnTo>
                  <a:pt x="126" y="244"/>
                </a:lnTo>
                <a:lnTo>
                  <a:pt x="169" y="293"/>
                </a:lnTo>
                <a:lnTo>
                  <a:pt x="213" y="340"/>
                </a:lnTo>
                <a:lnTo>
                  <a:pt x="257" y="387"/>
                </a:lnTo>
                <a:lnTo>
                  <a:pt x="302" y="433"/>
                </a:lnTo>
                <a:lnTo>
                  <a:pt x="347" y="478"/>
                </a:lnTo>
                <a:lnTo>
                  <a:pt x="394" y="524"/>
                </a:lnTo>
                <a:lnTo>
                  <a:pt x="441" y="569"/>
                </a:lnTo>
                <a:lnTo>
                  <a:pt x="489" y="612"/>
                </a:lnTo>
                <a:lnTo>
                  <a:pt x="537" y="655"/>
                </a:lnTo>
                <a:lnTo>
                  <a:pt x="586" y="698"/>
                </a:lnTo>
                <a:lnTo>
                  <a:pt x="635" y="740"/>
                </a:lnTo>
                <a:lnTo>
                  <a:pt x="685" y="781"/>
                </a:lnTo>
                <a:lnTo>
                  <a:pt x="735" y="821"/>
                </a:lnTo>
                <a:lnTo>
                  <a:pt x="786" y="862"/>
                </a:lnTo>
                <a:lnTo>
                  <a:pt x="838" y="900"/>
                </a:lnTo>
                <a:lnTo>
                  <a:pt x="890" y="939"/>
                </a:lnTo>
                <a:lnTo>
                  <a:pt x="943" y="976"/>
                </a:lnTo>
                <a:lnTo>
                  <a:pt x="996" y="1014"/>
                </a:lnTo>
                <a:lnTo>
                  <a:pt x="1050" y="1050"/>
                </a:lnTo>
                <a:lnTo>
                  <a:pt x="1104" y="1086"/>
                </a:lnTo>
                <a:lnTo>
                  <a:pt x="1158" y="1120"/>
                </a:lnTo>
                <a:lnTo>
                  <a:pt x="1213" y="1155"/>
                </a:lnTo>
                <a:lnTo>
                  <a:pt x="1270" y="1188"/>
                </a:lnTo>
                <a:lnTo>
                  <a:pt x="1326" y="1222"/>
                </a:lnTo>
                <a:lnTo>
                  <a:pt x="1382" y="1252"/>
                </a:lnTo>
                <a:lnTo>
                  <a:pt x="1440" y="1284"/>
                </a:lnTo>
                <a:lnTo>
                  <a:pt x="1497" y="1314"/>
                </a:lnTo>
                <a:lnTo>
                  <a:pt x="1556" y="1344"/>
                </a:lnTo>
                <a:lnTo>
                  <a:pt x="1614" y="1373"/>
                </a:lnTo>
                <a:lnTo>
                  <a:pt x="1673" y="1401"/>
                </a:lnTo>
                <a:lnTo>
                  <a:pt x="1732" y="1429"/>
                </a:lnTo>
                <a:lnTo>
                  <a:pt x="1792" y="1456"/>
                </a:lnTo>
                <a:lnTo>
                  <a:pt x="1853" y="1481"/>
                </a:lnTo>
                <a:lnTo>
                  <a:pt x="1913" y="1506"/>
                </a:lnTo>
                <a:lnTo>
                  <a:pt x="1974" y="1530"/>
                </a:lnTo>
                <a:lnTo>
                  <a:pt x="2036" y="1554"/>
                </a:lnTo>
                <a:lnTo>
                  <a:pt x="2098" y="1576"/>
                </a:lnTo>
                <a:lnTo>
                  <a:pt x="2161" y="1597"/>
                </a:lnTo>
                <a:lnTo>
                  <a:pt x="2224" y="1618"/>
                </a:lnTo>
                <a:lnTo>
                  <a:pt x="2287" y="1638"/>
                </a:lnTo>
                <a:lnTo>
                  <a:pt x="2351" y="1657"/>
                </a:lnTo>
                <a:lnTo>
                  <a:pt x="2414" y="1675"/>
                </a:lnTo>
                <a:lnTo>
                  <a:pt x="2479" y="1693"/>
                </a:lnTo>
                <a:lnTo>
                  <a:pt x="2543" y="1710"/>
                </a:lnTo>
                <a:lnTo>
                  <a:pt x="2608" y="1725"/>
                </a:lnTo>
                <a:lnTo>
                  <a:pt x="2673" y="1739"/>
                </a:lnTo>
                <a:lnTo>
                  <a:pt x="2739" y="1753"/>
                </a:lnTo>
                <a:lnTo>
                  <a:pt x="2804" y="1766"/>
                </a:lnTo>
                <a:lnTo>
                  <a:pt x="2871" y="1778"/>
                </a:lnTo>
                <a:lnTo>
                  <a:pt x="2938" y="1789"/>
                </a:lnTo>
                <a:lnTo>
                  <a:pt x="3004" y="1799"/>
                </a:lnTo>
                <a:lnTo>
                  <a:pt x="3072" y="1808"/>
                </a:lnTo>
                <a:lnTo>
                  <a:pt x="3139" y="1817"/>
                </a:lnTo>
                <a:lnTo>
                  <a:pt x="3207" y="1823"/>
                </a:lnTo>
                <a:lnTo>
                  <a:pt x="3276" y="1830"/>
                </a:lnTo>
                <a:lnTo>
                  <a:pt x="3343" y="1835"/>
                </a:lnTo>
                <a:lnTo>
                  <a:pt x="3412" y="1840"/>
                </a:lnTo>
                <a:lnTo>
                  <a:pt x="3481" y="1843"/>
                </a:lnTo>
                <a:lnTo>
                  <a:pt x="3550" y="1845"/>
                </a:lnTo>
                <a:lnTo>
                  <a:pt x="3619" y="1848"/>
                </a:lnTo>
                <a:lnTo>
                  <a:pt x="3689" y="1849"/>
                </a:lnTo>
                <a:lnTo>
                  <a:pt x="3689" y="169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95"/>
          <p:cNvSpPr>
            <a:spLocks/>
          </p:cNvSpPr>
          <p:nvPr/>
        </p:nvSpPr>
        <p:spPr bwMode="auto">
          <a:xfrm>
            <a:off x="4665663" y="3922713"/>
            <a:ext cx="2435225" cy="2401887"/>
          </a:xfrm>
          <a:custGeom>
            <a:avLst/>
            <a:gdLst/>
            <a:ahLst/>
            <a:cxnLst>
              <a:cxn ang="0">
                <a:pos x="4602" y="237"/>
              </a:cxn>
              <a:cxn ang="0">
                <a:pos x="4578" y="530"/>
              </a:cxn>
              <a:cxn ang="0">
                <a:pos x="4536" y="816"/>
              </a:cxn>
              <a:cxn ang="0">
                <a:pos x="4478" y="1096"/>
              </a:cxn>
              <a:cxn ang="0">
                <a:pos x="4401" y="1370"/>
              </a:cxn>
              <a:cxn ang="0">
                <a:pos x="4309" y="1637"/>
              </a:cxn>
              <a:cxn ang="0">
                <a:pos x="4202" y="1897"/>
              </a:cxn>
              <a:cxn ang="0">
                <a:pos x="4078" y="2147"/>
              </a:cxn>
              <a:cxn ang="0">
                <a:pos x="3941" y="2389"/>
              </a:cxn>
              <a:cxn ang="0">
                <a:pos x="3790" y="2622"/>
              </a:cxn>
              <a:cxn ang="0">
                <a:pos x="3625" y="2845"/>
              </a:cxn>
              <a:cxn ang="0">
                <a:pos x="3449" y="3057"/>
              </a:cxn>
              <a:cxn ang="0">
                <a:pos x="3259" y="3258"/>
              </a:cxn>
              <a:cxn ang="0">
                <a:pos x="3058" y="3448"/>
              </a:cxn>
              <a:cxn ang="0">
                <a:pos x="2846" y="3624"/>
              </a:cxn>
              <a:cxn ang="0">
                <a:pos x="2623" y="3789"/>
              </a:cxn>
              <a:cxn ang="0">
                <a:pos x="2390" y="3940"/>
              </a:cxn>
              <a:cxn ang="0">
                <a:pos x="2148" y="4078"/>
              </a:cxn>
              <a:cxn ang="0">
                <a:pos x="1897" y="4201"/>
              </a:cxn>
              <a:cxn ang="0">
                <a:pos x="1638" y="4308"/>
              </a:cxn>
              <a:cxn ang="0">
                <a:pos x="1370" y="4401"/>
              </a:cxn>
              <a:cxn ang="0">
                <a:pos x="1096" y="4477"/>
              </a:cxn>
              <a:cxn ang="0">
                <a:pos x="816" y="4535"/>
              </a:cxn>
              <a:cxn ang="0">
                <a:pos x="529" y="4577"/>
              </a:cxn>
              <a:cxn ang="0">
                <a:pos x="237" y="4602"/>
              </a:cxn>
              <a:cxn ang="0">
                <a:pos x="0" y="4762"/>
              </a:cxn>
              <a:cxn ang="0">
                <a:pos x="306" y="4752"/>
              </a:cxn>
              <a:cxn ang="0">
                <a:pos x="606" y="4723"/>
              </a:cxn>
              <a:cxn ang="0">
                <a:pos x="901" y="4676"/>
              </a:cxn>
              <a:cxn ang="0">
                <a:pos x="1190" y="4611"/>
              </a:cxn>
              <a:cxn ang="0">
                <a:pos x="1472" y="4529"/>
              </a:cxn>
              <a:cxn ang="0">
                <a:pos x="1746" y="4430"/>
              </a:cxn>
              <a:cxn ang="0">
                <a:pos x="2012" y="4316"/>
              </a:cxn>
              <a:cxn ang="0">
                <a:pos x="2270" y="4186"/>
              </a:cxn>
              <a:cxn ang="0">
                <a:pos x="2518" y="4042"/>
              </a:cxn>
              <a:cxn ang="0">
                <a:pos x="2756" y="3883"/>
              </a:cxn>
              <a:cxn ang="0">
                <a:pos x="2985" y="3709"/>
              </a:cxn>
              <a:cxn ang="0">
                <a:pos x="3201" y="3524"/>
              </a:cxn>
              <a:cxn ang="0">
                <a:pos x="3408" y="3325"/>
              </a:cxn>
              <a:cxn ang="0">
                <a:pos x="3601" y="3115"/>
              </a:cxn>
              <a:cxn ang="0">
                <a:pos x="3781" y="2895"/>
              </a:cxn>
              <a:cxn ang="0">
                <a:pos x="3949" y="2662"/>
              </a:cxn>
              <a:cxn ang="0">
                <a:pos x="4102" y="2420"/>
              </a:cxn>
              <a:cxn ang="0">
                <a:pos x="4240" y="2167"/>
              </a:cxn>
              <a:cxn ang="0">
                <a:pos x="4365" y="1906"/>
              </a:cxn>
              <a:cxn ang="0">
                <a:pos x="4473" y="1637"/>
              </a:cxn>
              <a:cxn ang="0">
                <a:pos x="4565" y="1360"/>
              </a:cxn>
              <a:cxn ang="0">
                <a:pos x="4640" y="1075"/>
              </a:cxn>
              <a:cxn ang="0">
                <a:pos x="4697" y="784"/>
              </a:cxn>
              <a:cxn ang="0">
                <a:pos x="4737" y="487"/>
              </a:cxn>
              <a:cxn ang="0">
                <a:pos x="4758" y="184"/>
              </a:cxn>
            </a:cxnLst>
            <a:rect l="0" t="0" r="r" b="b"/>
            <a:pathLst>
              <a:path w="4761" h="4762">
                <a:moveTo>
                  <a:pt x="4608" y="0"/>
                </a:moveTo>
                <a:lnTo>
                  <a:pt x="4608" y="59"/>
                </a:lnTo>
                <a:lnTo>
                  <a:pt x="4607" y="119"/>
                </a:lnTo>
                <a:lnTo>
                  <a:pt x="4605" y="179"/>
                </a:lnTo>
                <a:lnTo>
                  <a:pt x="4602" y="237"/>
                </a:lnTo>
                <a:lnTo>
                  <a:pt x="4599" y="296"/>
                </a:lnTo>
                <a:lnTo>
                  <a:pt x="4595" y="355"/>
                </a:lnTo>
                <a:lnTo>
                  <a:pt x="4590" y="414"/>
                </a:lnTo>
                <a:lnTo>
                  <a:pt x="4585" y="471"/>
                </a:lnTo>
                <a:lnTo>
                  <a:pt x="4578" y="530"/>
                </a:lnTo>
                <a:lnTo>
                  <a:pt x="4572" y="587"/>
                </a:lnTo>
                <a:lnTo>
                  <a:pt x="4564" y="644"/>
                </a:lnTo>
                <a:lnTo>
                  <a:pt x="4555" y="702"/>
                </a:lnTo>
                <a:lnTo>
                  <a:pt x="4546" y="759"/>
                </a:lnTo>
                <a:lnTo>
                  <a:pt x="4536" y="816"/>
                </a:lnTo>
                <a:lnTo>
                  <a:pt x="4526" y="872"/>
                </a:lnTo>
                <a:lnTo>
                  <a:pt x="4515" y="929"/>
                </a:lnTo>
                <a:lnTo>
                  <a:pt x="4503" y="985"/>
                </a:lnTo>
                <a:lnTo>
                  <a:pt x="4490" y="1041"/>
                </a:lnTo>
                <a:lnTo>
                  <a:pt x="4478" y="1096"/>
                </a:lnTo>
                <a:lnTo>
                  <a:pt x="4463" y="1152"/>
                </a:lnTo>
                <a:lnTo>
                  <a:pt x="4449" y="1206"/>
                </a:lnTo>
                <a:lnTo>
                  <a:pt x="4433" y="1262"/>
                </a:lnTo>
                <a:lnTo>
                  <a:pt x="4418" y="1316"/>
                </a:lnTo>
                <a:lnTo>
                  <a:pt x="4401" y="1370"/>
                </a:lnTo>
                <a:lnTo>
                  <a:pt x="4384" y="1424"/>
                </a:lnTo>
                <a:lnTo>
                  <a:pt x="4366" y="1478"/>
                </a:lnTo>
                <a:lnTo>
                  <a:pt x="4347" y="1531"/>
                </a:lnTo>
                <a:lnTo>
                  <a:pt x="4329" y="1584"/>
                </a:lnTo>
                <a:lnTo>
                  <a:pt x="4309" y="1637"/>
                </a:lnTo>
                <a:lnTo>
                  <a:pt x="4289" y="1690"/>
                </a:lnTo>
                <a:lnTo>
                  <a:pt x="4268" y="1742"/>
                </a:lnTo>
                <a:lnTo>
                  <a:pt x="4246" y="1794"/>
                </a:lnTo>
                <a:lnTo>
                  <a:pt x="4224" y="1845"/>
                </a:lnTo>
                <a:lnTo>
                  <a:pt x="4202" y="1897"/>
                </a:lnTo>
                <a:lnTo>
                  <a:pt x="4178" y="1947"/>
                </a:lnTo>
                <a:lnTo>
                  <a:pt x="4154" y="1998"/>
                </a:lnTo>
                <a:lnTo>
                  <a:pt x="4130" y="2048"/>
                </a:lnTo>
                <a:lnTo>
                  <a:pt x="4104" y="2097"/>
                </a:lnTo>
                <a:lnTo>
                  <a:pt x="4078" y="2147"/>
                </a:lnTo>
                <a:lnTo>
                  <a:pt x="4053" y="2196"/>
                </a:lnTo>
                <a:lnTo>
                  <a:pt x="4025" y="2245"/>
                </a:lnTo>
                <a:lnTo>
                  <a:pt x="3998" y="2294"/>
                </a:lnTo>
                <a:lnTo>
                  <a:pt x="3970" y="2341"/>
                </a:lnTo>
                <a:lnTo>
                  <a:pt x="3941" y="2389"/>
                </a:lnTo>
                <a:lnTo>
                  <a:pt x="3912" y="2436"/>
                </a:lnTo>
                <a:lnTo>
                  <a:pt x="3882" y="2484"/>
                </a:lnTo>
                <a:lnTo>
                  <a:pt x="3853" y="2530"/>
                </a:lnTo>
                <a:lnTo>
                  <a:pt x="3822" y="2577"/>
                </a:lnTo>
                <a:lnTo>
                  <a:pt x="3790" y="2622"/>
                </a:lnTo>
                <a:lnTo>
                  <a:pt x="3758" y="2667"/>
                </a:lnTo>
                <a:lnTo>
                  <a:pt x="3726" y="2712"/>
                </a:lnTo>
                <a:lnTo>
                  <a:pt x="3693" y="2757"/>
                </a:lnTo>
                <a:lnTo>
                  <a:pt x="3659" y="2801"/>
                </a:lnTo>
                <a:lnTo>
                  <a:pt x="3625" y="2845"/>
                </a:lnTo>
                <a:lnTo>
                  <a:pt x="3591" y="2888"/>
                </a:lnTo>
                <a:lnTo>
                  <a:pt x="3556" y="2931"/>
                </a:lnTo>
                <a:lnTo>
                  <a:pt x="3520" y="2973"/>
                </a:lnTo>
                <a:lnTo>
                  <a:pt x="3485" y="3015"/>
                </a:lnTo>
                <a:lnTo>
                  <a:pt x="3449" y="3057"/>
                </a:lnTo>
                <a:lnTo>
                  <a:pt x="3411" y="3098"/>
                </a:lnTo>
                <a:lnTo>
                  <a:pt x="3373" y="3139"/>
                </a:lnTo>
                <a:lnTo>
                  <a:pt x="3336" y="3179"/>
                </a:lnTo>
                <a:lnTo>
                  <a:pt x="3297" y="3219"/>
                </a:lnTo>
                <a:lnTo>
                  <a:pt x="3259" y="3258"/>
                </a:lnTo>
                <a:lnTo>
                  <a:pt x="3220" y="3297"/>
                </a:lnTo>
                <a:lnTo>
                  <a:pt x="3179" y="3335"/>
                </a:lnTo>
                <a:lnTo>
                  <a:pt x="3139" y="3374"/>
                </a:lnTo>
                <a:lnTo>
                  <a:pt x="3098" y="3410"/>
                </a:lnTo>
                <a:lnTo>
                  <a:pt x="3058" y="3448"/>
                </a:lnTo>
                <a:lnTo>
                  <a:pt x="3016" y="3484"/>
                </a:lnTo>
                <a:lnTo>
                  <a:pt x="2974" y="3521"/>
                </a:lnTo>
                <a:lnTo>
                  <a:pt x="2932" y="3556"/>
                </a:lnTo>
                <a:lnTo>
                  <a:pt x="2889" y="3590"/>
                </a:lnTo>
                <a:lnTo>
                  <a:pt x="2846" y="3624"/>
                </a:lnTo>
                <a:lnTo>
                  <a:pt x="2801" y="3659"/>
                </a:lnTo>
                <a:lnTo>
                  <a:pt x="2757" y="3692"/>
                </a:lnTo>
                <a:lnTo>
                  <a:pt x="2713" y="3725"/>
                </a:lnTo>
                <a:lnTo>
                  <a:pt x="2668" y="3758"/>
                </a:lnTo>
                <a:lnTo>
                  <a:pt x="2623" y="3789"/>
                </a:lnTo>
                <a:lnTo>
                  <a:pt x="2576" y="3821"/>
                </a:lnTo>
                <a:lnTo>
                  <a:pt x="2531" y="3852"/>
                </a:lnTo>
                <a:lnTo>
                  <a:pt x="2483" y="3882"/>
                </a:lnTo>
                <a:lnTo>
                  <a:pt x="2437" y="3911"/>
                </a:lnTo>
                <a:lnTo>
                  <a:pt x="2390" y="3940"/>
                </a:lnTo>
                <a:lnTo>
                  <a:pt x="2342" y="3969"/>
                </a:lnTo>
                <a:lnTo>
                  <a:pt x="2293" y="3998"/>
                </a:lnTo>
                <a:lnTo>
                  <a:pt x="2246" y="4025"/>
                </a:lnTo>
                <a:lnTo>
                  <a:pt x="2196" y="4052"/>
                </a:lnTo>
                <a:lnTo>
                  <a:pt x="2148" y="4078"/>
                </a:lnTo>
                <a:lnTo>
                  <a:pt x="2098" y="4104"/>
                </a:lnTo>
                <a:lnTo>
                  <a:pt x="2048" y="4129"/>
                </a:lnTo>
                <a:lnTo>
                  <a:pt x="1998" y="4153"/>
                </a:lnTo>
                <a:lnTo>
                  <a:pt x="1948" y="4178"/>
                </a:lnTo>
                <a:lnTo>
                  <a:pt x="1897" y="4201"/>
                </a:lnTo>
                <a:lnTo>
                  <a:pt x="1845" y="4224"/>
                </a:lnTo>
                <a:lnTo>
                  <a:pt x="1794" y="4246"/>
                </a:lnTo>
                <a:lnTo>
                  <a:pt x="1742" y="4267"/>
                </a:lnTo>
                <a:lnTo>
                  <a:pt x="1689" y="4288"/>
                </a:lnTo>
                <a:lnTo>
                  <a:pt x="1638" y="4308"/>
                </a:lnTo>
                <a:lnTo>
                  <a:pt x="1585" y="4328"/>
                </a:lnTo>
                <a:lnTo>
                  <a:pt x="1532" y="4348"/>
                </a:lnTo>
                <a:lnTo>
                  <a:pt x="1479" y="4365"/>
                </a:lnTo>
                <a:lnTo>
                  <a:pt x="1424" y="4383"/>
                </a:lnTo>
                <a:lnTo>
                  <a:pt x="1370" y="4401"/>
                </a:lnTo>
                <a:lnTo>
                  <a:pt x="1316" y="4417"/>
                </a:lnTo>
                <a:lnTo>
                  <a:pt x="1262" y="4433"/>
                </a:lnTo>
                <a:lnTo>
                  <a:pt x="1207" y="4448"/>
                </a:lnTo>
                <a:lnTo>
                  <a:pt x="1152" y="4462"/>
                </a:lnTo>
                <a:lnTo>
                  <a:pt x="1096" y="4477"/>
                </a:lnTo>
                <a:lnTo>
                  <a:pt x="1041" y="4490"/>
                </a:lnTo>
                <a:lnTo>
                  <a:pt x="985" y="4502"/>
                </a:lnTo>
                <a:lnTo>
                  <a:pt x="929" y="4514"/>
                </a:lnTo>
                <a:lnTo>
                  <a:pt x="872" y="4525"/>
                </a:lnTo>
                <a:lnTo>
                  <a:pt x="816" y="4535"/>
                </a:lnTo>
                <a:lnTo>
                  <a:pt x="760" y="4545"/>
                </a:lnTo>
                <a:lnTo>
                  <a:pt x="702" y="4554"/>
                </a:lnTo>
                <a:lnTo>
                  <a:pt x="645" y="4563"/>
                </a:lnTo>
                <a:lnTo>
                  <a:pt x="587" y="4571"/>
                </a:lnTo>
                <a:lnTo>
                  <a:pt x="529" y="4577"/>
                </a:lnTo>
                <a:lnTo>
                  <a:pt x="471" y="4584"/>
                </a:lnTo>
                <a:lnTo>
                  <a:pt x="413" y="4589"/>
                </a:lnTo>
                <a:lnTo>
                  <a:pt x="354" y="4594"/>
                </a:lnTo>
                <a:lnTo>
                  <a:pt x="296" y="4598"/>
                </a:lnTo>
                <a:lnTo>
                  <a:pt x="237" y="4602"/>
                </a:lnTo>
                <a:lnTo>
                  <a:pt x="179" y="4605"/>
                </a:lnTo>
                <a:lnTo>
                  <a:pt x="119" y="4606"/>
                </a:lnTo>
                <a:lnTo>
                  <a:pt x="60" y="4607"/>
                </a:lnTo>
                <a:lnTo>
                  <a:pt x="0" y="4607"/>
                </a:lnTo>
                <a:lnTo>
                  <a:pt x="0" y="4762"/>
                </a:lnTo>
                <a:lnTo>
                  <a:pt x="62" y="4761"/>
                </a:lnTo>
                <a:lnTo>
                  <a:pt x="123" y="4759"/>
                </a:lnTo>
                <a:lnTo>
                  <a:pt x="184" y="4757"/>
                </a:lnTo>
                <a:lnTo>
                  <a:pt x="245" y="4755"/>
                </a:lnTo>
                <a:lnTo>
                  <a:pt x="306" y="4752"/>
                </a:lnTo>
                <a:lnTo>
                  <a:pt x="367" y="4747"/>
                </a:lnTo>
                <a:lnTo>
                  <a:pt x="426" y="4742"/>
                </a:lnTo>
                <a:lnTo>
                  <a:pt x="487" y="4736"/>
                </a:lnTo>
                <a:lnTo>
                  <a:pt x="547" y="4730"/>
                </a:lnTo>
                <a:lnTo>
                  <a:pt x="606" y="4723"/>
                </a:lnTo>
                <a:lnTo>
                  <a:pt x="666" y="4715"/>
                </a:lnTo>
                <a:lnTo>
                  <a:pt x="725" y="4706"/>
                </a:lnTo>
                <a:lnTo>
                  <a:pt x="784" y="4697"/>
                </a:lnTo>
                <a:lnTo>
                  <a:pt x="842" y="4687"/>
                </a:lnTo>
                <a:lnTo>
                  <a:pt x="901" y="4676"/>
                </a:lnTo>
                <a:lnTo>
                  <a:pt x="960" y="4664"/>
                </a:lnTo>
                <a:lnTo>
                  <a:pt x="1017" y="4652"/>
                </a:lnTo>
                <a:lnTo>
                  <a:pt x="1075" y="4639"/>
                </a:lnTo>
                <a:lnTo>
                  <a:pt x="1133" y="4626"/>
                </a:lnTo>
                <a:lnTo>
                  <a:pt x="1190" y="4611"/>
                </a:lnTo>
                <a:lnTo>
                  <a:pt x="1247" y="4596"/>
                </a:lnTo>
                <a:lnTo>
                  <a:pt x="1303" y="4581"/>
                </a:lnTo>
                <a:lnTo>
                  <a:pt x="1360" y="4564"/>
                </a:lnTo>
                <a:lnTo>
                  <a:pt x="1416" y="4547"/>
                </a:lnTo>
                <a:lnTo>
                  <a:pt x="1472" y="4529"/>
                </a:lnTo>
                <a:lnTo>
                  <a:pt x="1527" y="4511"/>
                </a:lnTo>
                <a:lnTo>
                  <a:pt x="1582" y="4492"/>
                </a:lnTo>
                <a:lnTo>
                  <a:pt x="1638" y="4472"/>
                </a:lnTo>
                <a:lnTo>
                  <a:pt x="1692" y="4451"/>
                </a:lnTo>
                <a:lnTo>
                  <a:pt x="1746" y="4430"/>
                </a:lnTo>
                <a:lnTo>
                  <a:pt x="1800" y="4409"/>
                </a:lnTo>
                <a:lnTo>
                  <a:pt x="1853" y="4386"/>
                </a:lnTo>
                <a:lnTo>
                  <a:pt x="1907" y="4364"/>
                </a:lnTo>
                <a:lnTo>
                  <a:pt x="1960" y="4340"/>
                </a:lnTo>
                <a:lnTo>
                  <a:pt x="2012" y="4316"/>
                </a:lnTo>
                <a:lnTo>
                  <a:pt x="2065" y="4291"/>
                </a:lnTo>
                <a:lnTo>
                  <a:pt x="2116" y="4266"/>
                </a:lnTo>
                <a:lnTo>
                  <a:pt x="2168" y="4241"/>
                </a:lnTo>
                <a:lnTo>
                  <a:pt x="2218" y="4214"/>
                </a:lnTo>
                <a:lnTo>
                  <a:pt x="2270" y="4186"/>
                </a:lnTo>
                <a:lnTo>
                  <a:pt x="2320" y="4159"/>
                </a:lnTo>
                <a:lnTo>
                  <a:pt x="2370" y="4130"/>
                </a:lnTo>
                <a:lnTo>
                  <a:pt x="2419" y="4101"/>
                </a:lnTo>
                <a:lnTo>
                  <a:pt x="2469" y="4072"/>
                </a:lnTo>
                <a:lnTo>
                  <a:pt x="2518" y="4042"/>
                </a:lnTo>
                <a:lnTo>
                  <a:pt x="2566" y="4011"/>
                </a:lnTo>
                <a:lnTo>
                  <a:pt x="2615" y="3980"/>
                </a:lnTo>
                <a:lnTo>
                  <a:pt x="2662" y="3948"/>
                </a:lnTo>
                <a:lnTo>
                  <a:pt x="2710" y="3916"/>
                </a:lnTo>
                <a:lnTo>
                  <a:pt x="2756" y="3883"/>
                </a:lnTo>
                <a:lnTo>
                  <a:pt x="2803" y="3849"/>
                </a:lnTo>
                <a:lnTo>
                  <a:pt x="2849" y="3815"/>
                </a:lnTo>
                <a:lnTo>
                  <a:pt x="2894" y="3780"/>
                </a:lnTo>
                <a:lnTo>
                  <a:pt x="2939" y="3746"/>
                </a:lnTo>
                <a:lnTo>
                  <a:pt x="2985" y="3709"/>
                </a:lnTo>
                <a:lnTo>
                  <a:pt x="3029" y="3674"/>
                </a:lnTo>
                <a:lnTo>
                  <a:pt x="3073" y="3637"/>
                </a:lnTo>
                <a:lnTo>
                  <a:pt x="3116" y="3600"/>
                </a:lnTo>
                <a:lnTo>
                  <a:pt x="3159" y="3563"/>
                </a:lnTo>
                <a:lnTo>
                  <a:pt x="3201" y="3524"/>
                </a:lnTo>
                <a:lnTo>
                  <a:pt x="3243" y="3485"/>
                </a:lnTo>
                <a:lnTo>
                  <a:pt x="3285" y="3447"/>
                </a:lnTo>
                <a:lnTo>
                  <a:pt x="3326" y="3407"/>
                </a:lnTo>
                <a:lnTo>
                  <a:pt x="3367" y="3366"/>
                </a:lnTo>
                <a:lnTo>
                  <a:pt x="3408" y="3325"/>
                </a:lnTo>
                <a:lnTo>
                  <a:pt x="3446" y="3284"/>
                </a:lnTo>
                <a:lnTo>
                  <a:pt x="3486" y="3244"/>
                </a:lnTo>
                <a:lnTo>
                  <a:pt x="3525" y="3202"/>
                </a:lnTo>
                <a:lnTo>
                  <a:pt x="3562" y="3159"/>
                </a:lnTo>
                <a:lnTo>
                  <a:pt x="3601" y="3115"/>
                </a:lnTo>
                <a:lnTo>
                  <a:pt x="3637" y="3072"/>
                </a:lnTo>
                <a:lnTo>
                  <a:pt x="3674" y="3028"/>
                </a:lnTo>
                <a:lnTo>
                  <a:pt x="3710" y="2984"/>
                </a:lnTo>
                <a:lnTo>
                  <a:pt x="3746" y="2940"/>
                </a:lnTo>
                <a:lnTo>
                  <a:pt x="3781" y="2895"/>
                </a:lnTo>
                <a:lnTo>
                  <a:pt x="3816" y="2848"/>
                </a:lnTo>
                <a:lnTo>
                  <a:pt x="3849" y="2803"/>
                </a:lnTo>
                <a:lnTo>
                  <a:pt x="3884" y="2757"/>
                </a:lnTo>
                <a:lnTo>
                  <a:pt x="3916" y="2709"/>
                </a:lnTo>
                <a:lnTo>
                  <a:pt x="3949" y="2662"/>
                </a:lnTo>
                <a:lnTo>
                  <a:pt x="3980" y="2614"/>
                </a:lnTo>
                <a:lnTo>
                  <a:pt x="4012" y="2567"/>
                </a:lnTo>
                <a:lnTo>
                  <a:pt x="4043" y="2518"/>
                </a:lnTo>
                <a:lnTo>
                  <a:pt x="4072" y="2468"/>
                </a:lnTo>
                <a:lnTo>
                  <a:pt x="4102" y="2420"/>
                </a:lnTo>
                <a:lnTo>
                  <a:pt x="4131" y="2370"/>
                </a:lnTo>
                <a:lnTo>
                  <a:pt x="4160" y="2319"/>
                </a:lnTo>
                <a:lnTo>
                  <a:pt x="4187" y="2270"/>
                </a:lnTo>
                <a:lnTo>
                  <a:pt x="4214" y="2219"/>
                </a:lnTo>
                <a:lnTo>
                  <a:pt x="4240" y="2167"/>
                </a:lnTo>
                <a:lnTo>
                  <a:pt x="4267" y="2116"/>
                </a:lnTo>
                <a:lnTo>
                  <a:pt x="4292" y="2064"/>
                </a:lnTo>
                <a:lnTo>
                  <a:pt x="4316" y="2012"/>
                </a:lnTo>
                <a:lnTo>
                  <a:pt x="4341" y="1959"/>
                </a:lnTo>
                <a:lnTo>
                  <a:pt x="4365" y="1906"/>
                </a:lnTo>
                <a:lnTo>
                  <a:pt x="4387" y="1853"/>
                </a:lnTo>
                <a:lnTo>
                  <a:pt x="4410" y="1799"/>
                </a:lnTo>
                <a:lnTo>
                  <a:pt x="4431" y="1745"/>
                </a:lnTo>
                <a:lnTo>
                  <a:pt x="4452" y="1691"/>
                </a:lnTo>
                <a:lnTo>
                  <a:pt x="4473" y="1637"/>
                </a:lnTo>
                <a:lnTo>
                  <a:pt x="4492" y="1582"/>
                </a:lnTo>
                <a:lnTo>
                  <a:pt x="4512" y="1527"/>
                </a:lnTo>
                <a:lnTo>
                  <a:pt x="4530" y="1471"/>
                </a:lnTo>
                <a:lnTo>
                  <a:pt x="4547" y="1416"/>
                </a:lnTo>
                <a:lnTo>
                  <a:pt x="4565" y="1360"/>
                </a:lnTo>
                <a:lnTo>
                  <a:pt x="4581" y="1304"/>
                </a:lnTo>
                <a:lnTo>
                  <a:pt x="4597" y="1246"/>
                </a:lnTo>
                <a:lnTo>
                  <a:pt x="4611" y="1190"/>
                </a:lnTo>
                <a:lnTo>
                  <a:pt x="4626" y="1132"/>
                </a:lnTo>
                <a:lnTo>
                  <a:pt x="4640" y="1075"/>
                </a:lnTo>
                <a:lnTo>
                  <a:pt x="4653" y="1018"/>
                </a:lnTo>
                <a:lnTo>
                  <a:pt x="4664" y="959"/>
                </a:lnTo>
                <a:lnTo>
                  <a:pt x="4676" y="902"/>
                </a:lnTo>
                <a:lnTo>
                  <a:pt x="4687" y="842"/>
                </a:lnTo>
                <a:lnTo>
                  <a:pt x="4697" y="784"/>
                </a:lnTo>
                <a:lnTo>
                  <a:pt x="4707" y="725"/>
                </a:lnTo>
                <a:lnTo>
                  <a:pt x="4715" y="665"/>
                </a:lnTo>
                <a:lnTo>
                  <a:pt x="4723" y="606"/>
                </a:lnTo>
                <a:lnTo>
                  <a:pt x="4731" y="546"/>
                </a:lnTo>
                <a:lnTo>
                  <a:pt x="4737" y="487"/>
                </a:lnTo>
                <a:lnTo>
                  <a:pt x="4743" y="427"/>
                </a:lnTo>
                <a:lnTo>
                  <a:pt x="4748" y="366"/>
                </a:lnTo>
                <a:lnTo>
                  <a:pt x="4752" y="306"/>
                </a:lnTo>
                <a:lnTo>
                  <a:pt x="4756" y="245"/>
                </a:lnTo>
                <a:lnTo>
                  <a:pt x="4758" y="184"/>
                </a:lnTo>
                <a:lnTo>
                  <a:pt x="4760" y="123"/>
                </a:lnTo>
                <a:lnTo>
                  <a:pt x="4761" y="62"/>
                </a:lnTo>
                <a:lnTo>
                  <a:pt x="4761" y="0"/>
                </a:lnTo>
                <a:lnTo>
                  <a:pt x="4608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96"/>
          <p:cNvSpPr>
            <a:spLocks/>
          </p:cNvSpPr>
          <p:nvPr/>
        </p:nvSpPr>
        <p:spPr bwMode="auto">
          <a:xfrm>
            <a:off x="6213475" y="2111375"/>
            <a:ext cx="887413" cy="1811338"/>
          </a:xfrm>
          <a:custGeom>
            <a:avLst/>
            <a:gdLst/>
            <a:ahLst/>
            <a:cxnLst>
              <a:cxn ang="0">
                <a:pos x="90" y="195"/>
              </a:cxn>
              <a:cxn ang="0">
                <a:pos x="221" y="320"/>
              </a:cxn>
              <a:cxn ang="0">
                <a:pos x="347" y="450"/>
              </a:cxn>
              <a:cxn ang="0">
                <a:pos x="469" y="585"/>
              </a:cxn>
              <a:cxn ang="0">
                <a:pos x="583" y="724"/>
              </a:cxn>
              <a:cxn ang="0">
                <a:pos x="694" y="869"/>
              </a:cxn>
              <a:cxn ang="0">
                <a:pos x="798" y="1017"/>
              </a:cxn>
              <a:cxn ang="0">
                <a:pos x="897" y="1169"/>
              </a:cxn>
              <a:cxn ang="0">
                <a:pos x="990" y="1326"/>
              </a:cxn>
              <a:cxn ang="0">
                <a:pos x="1077" y="1486"/>
              </a:cxn>
              <a:cxn ang="0">
                <a:pos x="1157" y="1651"/>
              </a:cxn>
              <a:cxn ang="0">
                <a:pos x="1230" y="1818"/>
              </a:cxn>
              <a:cxn ang="0">
                <a:pos x="1298" y="1990"/>
              </a:cxn>
              <a:cxn ang="0">
                <a:pos x="1360" y="2164"/>
              </a:cxn>
              <a:cxn ang="0">
                <a:pos x="1413" y="2342"/>
              </a:cxn>
              <a:cxn ang="0">
                <a:pos x="1460" y="2522"/>
              </a:cxn>
              <a:cxn ang="0">
                <a:pos x="1500" y="2705"/>
              </a:cxn>
              <a:cxn ang="0">
                <a:pos x="1532" y="2892"/>
              </a:cxn>
              <a:cxn ang="0">
                <a:pos x="1557" y="3079"/>
              </a:cxn>
              <a:cxn ang="0">
                <a:pos x="1574" y="3270"/>
              </a:cxn>
              <a:cxn ang="0">
                <a:pos x="1584" y="3463"/>
              </a:cxn>
              <a:cxn ang="0">
                <a:pos x="1738" y="3593"/>
              </a:cxn>
              <a:cxn ang="0">
                <a:pos x="1734" y="3393"/>
              </a:cxn>
              <a:cxn ang="0">
                <a:pos x="1722" y="3194"/>
              </a:cxn>
              <a:cxn ang="0">
                <a:pos x="1702" y="2998"/>
              </a:cxn>
              <a:cxn ang="0">
                <a:pos x="1673" y="2803"/>
              </a:cxn>
              <a:cxn ang="0">
                <a:pos x="1638" y="2612"/>
              </a:cxn>
              <a:cxn ang="0">
                <a:pos x="1594" y="2425"/>
              </a:cxn>
              <a:cxn ang="0">
                <a:pos x="1543" y="2239"/>
              </a:cxn>
              <a:cxn ang="0">
                <a:pos x="1484" y="2056"/>
              </a:cxn>
              <a:cxn ang="0">
                <a:pos x="1419" y="1877"/>
              </a:cxn>
              <a:cxn ang="0">
                <a:pos x="1348" y="1701"/>
              </a:cxn>
              <a:cxn ang="0">
                <a:pos x="1269" y="1529"/>
              </a:cxn>
              <a:cxn ang="0">
                <a:pos x="1184" y="1360"/>
              </a:cxn>
              <a:cxn ang="0">
                <a:pos x="1092" y="1196"/>
              </a:cxn>
              <a:cxn ang="0">
                <a:pos x="994" y="1036"/>
              </a:cxn>
              <a:cxn ang="0">
                <a:pos x="890" y="879"/>
              </a:cxn>
              <a:cxn ang="0">
                <a:pos x="780" y="728"/>
              </a:cxn>
              <a:cxn ang="0">
                <a:pos x="664" y="581"/>
              </a:cxn>
              <a:cxn ang="0">
                <a:pos x="543" y="438"/>
              </a:cxn>
              <a:cxn ang="0">
                <a:pos x="417" y="300"/>
              </a:cxn>
              <a:cxn ang="0">
                <a:pos x="284" y="168"/>
              </a:cxn>
              <a:cxn ang="0">
                <a:pos x="147" y="41"/>
              </a:cxn>
            </a:cxnLst>
            <a:rect l="0" t="0" r="r" b="b"/>
            <a:pathLst>
              <a:path w="1738" h="3593">
                <a:moveTo>
                  <a:pt x="0" y="116"/>
                </a:moveTo>
                <a:lnTo>
                  <a:pt x="46" y="155"/>
                </a:lnTo>
                <a:lnTo>
                  <a:pt x="90" y="195"/>
                </a:lnTo>
                <a:lnTo>
                  <a:pt x="134" y="236"/>
                </a:lnTo>
                <a:lnTo>
                  <a:pt x="178" y="278"/>
                </a:lnTo>
                <a:lnTo>
                  <a:pt x="221" y="320"/>
                </a:lnTo>
                <a:lnTo>
                  <a:pt x="263" y="363"/>
                </a:lnTo>
                <a:lnTo>
                  <a:pt x="306" y="406"/>
                </a:lnTo>
                <a:lnTo>
                  <a:pt x="347" y="450"/>
                </a:lnTo>
                <a:lnTo>
                  <a:pt x="388" y="495"/>
                </a:lnTo>
                <a:lnTo>
                  <a:pt x="428" y="540"/>
                </a:lnTo>
                <a:lnTo>
                  <a:pt x="469" y="585"/>
                </a:lnTo>
                <a:lnTo>
                  <a:pt x="507" y="631"/>
                </a:lnTo>
                <a:lnTo>
                  <a:pt x="546" y="678"/>
                </a:lnTo>
                <a:lnTo>
                  <a:pt x="583" y="724"/>
                </a:lnTo>
                <a:lnTo>
                  <a:pt x="621" y="772"/>
                </a:lnTo>
                <a:lnTo>
                  <a:pt x="657" y="820"/>
                </a:lnTo>
                <a:lnTo>
                  <a:pt x="694" y="869"/>
                </a:lnTo>
                <a:lnTo>
                  <a:pt x="729" y="917"/>
                </a:lnTo>
                <a:lnTo>
                  <a:pt x="763" y="967"/>
                </a:lnTo>
                <a:lnTo>
                  <a:pt x="798" y="1017"/>
                </a:lnTo>
                <a:lnTo>
                  <a:pt x="832" y="1067"/>
                </a:lnTo>
                <a:lnTo>
                  <a:pt x="865" y="1117"/>
                </a:lnTo>
                <a:lnTo>
                  <a:pt x="897" y="1169"/>
                </a:lnTo>
                <a:lnTo>
                  <a:pt x="928" y="1221"/>
                </a:lnTo>
                <a:lnTo>
                  <a:pt x="959" y="1273"/>
                </a:lnTo>
                <a:lnTo>
                  <a:pt x="990" y="1326"/>
                </a:lnTo>
                <a:lnTo>
                  <a:pt x="1020" y="1379"/>
                </a:lnTo>
                <a:lnTo>
                  <a:pt x="1048" y="1432"/>
                </a:lnTo>
                <a:lnTo>
                  <a:pt x="1077" y="1486"/>
                </a:lnTo>
                <a:lnTo>
                  <a:pt x="1104" y="1540"/>
                </a:lnTo>
                <a:lnTo>
                  <a:pt x="1131" y="1595"/>
                </a:lnTo>
                <a:lnTo>
                  <a:pt x="1157" y="1651"/>
                </a:lnTo>
                <a:lnTo>
                  <a:pt x="1182" y="1706"/>
                </a:lnTo>
                <a:lnTo>
                  <a:pt x="1207" y="1762"/>
                </a:lnTo>
                <a:lnTo>
                  <a:pt x="1230" y="1818"/>
                </a:lnTo>
                <a:lnTo>
                  <a:pt x="1255" y="1875"/>
                </a:lnTo>
                <a:lnTo>
                  <a:pt x="1277" y="1932"/>
                </a:lnTo>
                <a:lnTo>
                  <a:pt x="1298" y="1990"/>
                </a:lnTo>
                <a:lnTo>
                  <a:pt x="1320" y="2047"/>
                </a:lnTo>
                <a:lnTo>
                  <a:pt x="1340" y="2105"/>
                </a:lnTo>
                <a:lnTo>
                  <a:pt x="1360" y="2164"/>
                </a:lnTo>
                <a:lnTo>
                  <a:pt x="1378" y="2222"/>
                </a:lnTo>
                <a:lnTo>
                  <a:pt x="1396" y="2282"/>
                </a:lnTo>
                <a:lnTo>
                  <a:pt x="1413" y="2342"/>
                </a:lnTo>
                <a:lnTo>
                  <a:pt x="1429" y="2401"/>
                </a:lnTo>
                <a:lnTo>
                  <a:pt x="1445" y="2461"/>
                </a:lnTo>
                <a:lnTo>
                  <a:pt x="1460" y="2522"/>
                </a:lnTo>
                <a:lnTo>
                  <a:pt x="1475" y="2582"/>
                </a:lnTo>
                <a:lnTo>
                  <a:pt x="1488" y="2644"/>
                </a:lnTo>
                <a:lnTo>
                  <a:pt x="1500" y="2705"/>
                </a:lnTo>
                <a:lnTo>
                  <a:pt x="1512" y="2767"/>
                </a:lnTo>
                <a:lnTo>
                  <a:pt x="1522" y="2829"/>
                </a:lnTo>
                <a:lnTo>
                  <a:pt x="1532" y="2892"/>
                </a:lnTo>
                <a:lnTo>
                  <a:pt x="1541" y="2953"/>
                </a:lnTo>
                <a:lnTo>
                  <a:pt x="1550" y="3016"/>
                </a:lnTo>
                <a:lnTo>
                  <a:pt x="1557" y="3079"/>
                </a:lnTo>
                <a:lnTo>
                  <a:pt x="1564" y="3143"/>
                </a:lnTo>
                <a:lnTo>
                  <a:pt x="1570" y="3206"/>
                </a:lnTo>
                <a:lnTo>
                  <a:pt x="1574" y="3270"/>
                </a:lnTo>
                <a:lnTo>
                  <a:pt x="1578" y="3334"/>
                </a:lnTo>
                <a:lnTo>
                  <a:pt x="1582" y="3398"/>
                </a:lnTo>
                <a:lnTo>
                  <a:pt x="1584" y="3463"/>
                </a:lnTo>
                <a:lnTo>
                  <a:pt x="1585" y="3528"/>
                </a:lnTo>
                <a:lnTo>
                  <a:pt x="1585" y="3593"/>
                </a:lnTo>
                <a:lnTo>
                  <a:pt x="1738" y="3593"/>
                </a:lnTo>
                <a:lnTo>
                  <a:pt x="1738" y="3526"/>
                </a:lnTo>
                <a:lnTo>
                  <a:pt x="1736" y="3459"/>
                </a:lnTo>
                <a:lnTo>
                  <a:pt x="1734" y="3393"/>
                </a:lnTo>
                <a:lnTo>
                  <a:pt x="1731" y="3327"/>
                </a:lnTo>
                <a:lnTo>
                  <a:pt x="1727" y="3260"/>
                </a:lnTo>
                <a:lnTo>
                  <a:pt x="1722" y="3194"/>
                </a:lnTo>
                <a:lnTo>
                  <a:pt x="1716" y="3128"/>
                </a:lnTo>
                <a:lnTo>
                  <a:pt x="1710" y="3063"/>
                </a:lnTo>
                <a:lnTo>
                  <a:pt x="1702" y="2998"/>
                </a:lnTo>
                <a:lnTo>
                  <a:pt x="1693" y="2932"/>
                </a:lnTo>
                <a:lnTo>
                  <a:pt x="1684" y="2868"/>
                </a:lnTo>
                <a:lnTo>
                  <a:pt x="1673" y="2803"/>
                </a:lnTo>
                <a:lnTo>
                  <a:pt x="1662" y="2740"/>
                </a:lnTo>
                <a:lnTo>
                  <a:pt x="1650" y="2676"/>
                </a:lnTo>
                <a:lnTo>
                  <a:pt x="1638" y="2612"/>
                </a:lnTo>
                <a:lnTo>
                  <a:pt x="1624" y="2549"/>
                </a:lnTo>
                <a:lnTo>
                  <a:pt x="1609" y="2486"/>
                </a:lnTo>
                <a:lnTo>
                  <a:pt x="1594" y="2425"/>
                </a:lnTo>
                <a:lnTo>
                  <a:pt x="1578" y="2362"/>
                </a:lnTo>
                <a:lnTo>
                  <a:pt x="1561" y="2300"/>
                </a:lnTo>
                <a:lnTo>
                  <a:pt x="1543" y="2239"/>
                </a:lnTo>
                <a:lnTo>
                  <a:pt x="1524" y="2177"/>
                </a:lnTo>
                <a:lnTo>
                  <a:pt x="1505" y="2116"/>
                </a:lnTo>
                <a:lnTo>
                  <a:pt x="1484" y="2056"/>
                </a:lnTo>
                <a:lnTo>
                  <a:pt x="1465" y="1996"/>
                </a:lnTo>
                <a:lnTo>
                  <a:pt x="1443" y="1937"/>
                </a:lnTo>
                <a:lnTo>
                  <a:pt x="1419" y="1877"/>
                </a:lnTo>
                <a:lnTo>
                  <a:pt x="1396" y="1818"/>
                </a:lnTo>
                <a:lnTo>
                  <a:pt x="1373" y="1759"/>
                </a:lnTo>
                <a:lnTo>
                  <a:pt x="1348" y="1701"/>
                </a:lnTo>
                <a:lnTo>
                  <a:pt x="1322" y="1643"/>
                </a:lnTo>
                <a:lnTo>
                  <a:pt x="1296" y="1585"/>
                </a:lnTo>
                <a:lnTo>
                  <a:pt x="1269" y="1529"/>
                </a:lnTo>
                <a:lnTo>
                  <a:pt x="1242" y="1472"/>
                </a:lnTo>
                <a:lnTo>
                  <a:pt x="1213" y="1416"/>
                </a:lnTo>
                <a:lnTo>
                  <a:pt x="1184" y="1360"/>
                </a:lnTo>
                <a:lnTo>
                  <a:pt x="1153" y="1305"/>
                </a:lnTo>
                <a:lnTo>
                  <a:pt x="1123" y="1250"/>
                </a:lnTo>
                <a:lnTo>
                  <a:pt x="1092" y="1196"/>
                </a:lnTo>
                <a:lnTo>
                  <a:pt x="1060" y="1143"/>
                </a:lnTo>
                <a:lnTo>
                  <a:pt x="1027" y="1089"/>
                </a:lnTo>
                <a:lnTo>
                  <a:pt x="994" y="1036"/>
                </a:lnTo>
                <a:lnTo>
                  <a:pt x="960" y="983"/>
                </a:lnTo>
                <a:lnTo>
                  <a:pt x="926" y="931"/>
                </a:lnTo>
                <a:lnTo>
                  <a:pt x="890" y="879"/>
                </a:lnTo>
                <a:lnTo>
                  <a:pt x="854" y="828"/>
                </a:lnTo>
                <a:lnTo>
                  <a:pt x="818" y="777"/>
                </a:lnTo>
                <a:lnTo>
                  <a:pt x="780" y="728"/>
                </a:lnTo>
                <a:lnTo>
                  <a:pt x="742" y="678"/>
                </a:lnTo>
                <a:lnTo>
                  <a:pt x="704" y="629"/>
                </a:lnTo>
                <a:lnTo>
                  <a:pt x="664" y="581"/>
                </a:lnTo>
                <a:lnTo>
                  <a:pt x="624" y="532"/>
                </a:lnTo>
                <a:lnTo>
                  <a:pt x="583" y="485"/>
                </a:lnTo>
                <a:lnTo>
                  <a:pt x="543" y="438"/>
                </a:lnTo>
                <a:lnTo>
                  <a:pt x="502" y="392"/>
                </a:lnTo>
                <a:lnTo>
                  <a:pt x="459" y="346"/>
                </a:lnTo>
                <a:lnTo>
                  <a:pt x="417" y="300"/>
                </a:lnTo>
                <a:lnTo>
                  <a:pt x="372" y="256"/>
                </a:lnTo>
                <a:lnTo>
                  <a:pt x="329" y="212"/>
                </a:lnTo>
                <a:lnTo>
                  <a:pt x="284" y="168"/>
                </a:lnTo>
                <a:lnTo>
                  <a:pt x="239" y="125"/>
                </a:lnTo>
                <a:lnTo>
                  <a:pt x="194" y="83"/>
                </a:lnTo>
                <a:lnTo>
                  <a:pt x="147" y="41"/>
                </a:lnTo>
                <a:lnTo>
                  <a:pt x="101" y="0"/>
                </a:lnTo>
                <a:lnTo>
                  <a:pt x="0" y="11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Freeform 97"/>
          <p:cNvSpPr>
            <a:spLocks/>
          </p:cNvSpPr>
          <p:nvPr/>
        </p:nvSpPr>
        <p:spPr bwMode="auto">
          <a:xfrm>
            <a:off x="2708275" y="5294313"/>
            <a:ext cx="171450" cy="188912"/>
          </a:xfrm>
          <a:custGeom>
            <a:avLst/>
            <a:gdLst/>
            <a:ahLst/>
            <a:cxnLst>
              <a:cxn ang="0">
                <a:pos x="91" y="188"/>
              </a:cxn>
              <a:cxn ang="0">
                <a:pos x="102" y="214"/>
              </a:cxn>
              <a:cxn ang="0">
                <a:pos x="112" y="240"/>
              </a:cxn>
              <a:cxn ang="0">
                <a:pos x="120" y="263"/>
              </a:cxn>
              <a:cxn ang="0">
                <a:pos x="128" y="286"/>
              </a:cxn>
              <a:cxn ang="0">
                <a:pos x="135" y="308"/>
              </a:cxn>
              <a:cxn ang="0">
                <a:pos x="142" y="330"/>
              </a:cxn>
              <a:cxn ang="0">
                <a:pos x="150" y="353"/>
              </a:cxn>
              <a:cxn ang="0">
                <a:pos x="156" y="377"/>
              </a:cxn>
              <a:cxn ang="0">
                <a:pos x="336" y="229"/>
              </a:cxn>
              <a:cxn ang="0">
                <a:pos x="325" y="223"/>
              </a:cxn>
              <a:cxn ang="0">
                <a:pos x="310" y="215"/>
              </a:cxn>
              <a:cxn ang="0">
                <a:pos x="290" y="204"/>
              </a:cxn>
              <a:cxn ang="0">
                <a:pos x="267" y="191"/>
              </a:cxn>
              <a:cxn ang="0">
                <a:pos x="243" y="177"/>
              </a:cxn>
              <a:cxn ang="0">
                <a:pos x="217" y="161"/>
              </a:cxn>
              <a:cxn ang="0">
                <a:pos x="191" y="145"/>
              </a:cxn>
              <a:cxn ang="0">
                <a:pos x="165" y="128"/>
              </a:cxn>
              <a:cxn ang="0">
                <a:pos x="139" y="110"/>
              </a:cxn>
              <a:cxn ang="0">
                <a:pos x="114" y="93"/>
              </a:cxn>
              <a:cxn ang="0">
                <a:pos x="91" y="75"/>
              </a:cxn>
              <a:cxn ang="0">
                <a:pos x="69" y="59"/>
              </a:cxn>
              <a:cxn ang="0">
                <a:pos x="48" y="43"/>
              </a:cxn>
              <a:cxn ang="0">
                <a:pos x="31" y="28"/>
              </a:cxn>
              <a:cxn ang="0">
                <a:pos x="14" y="13"/>
              </a:cxn>
              <a:cxn ang="0">
                <a:pos x="0" y="0"/>
              </a:cxn>
              <a:cxn ang="0">
                <a:pos x="10" y="17"/>
              </a:cxn>
              <a:cxn ang="0">
                <a:pos x="21" y="35"/>
              </a:cxn>
              <a:cxn ang="0">
                <a:pos x="32" y="57"/>
              </a:cxn>
              <a:cxn ang="0">
                <a:pos x="43" y="80"/>
              </a:cxn>
              <a:cxn ang="0">
                <a:pos x="55" y="105"/>
              </a:cxn>
              <a:cxn ang="0">
                <a:pos x="67" y="131"/>
              </a:cxn>
              <a:cxn ang="0">
                <a:pos x="79" y="159"/>
              </a:cxn>
              <a:cxn ang="0">
                <a:pos x="91" y="188"/>
              </a:cxn>
            </a:cxnLst>
            <a:rect l="0" t="0" r="r" b="b"/>
            <a:pathLst>
              <a:path w="336" h="377">
                <a:moveTo>
                  <a:pt x="91" y="188"/>
                </a:moveTo>
                <a:lnTo>
                  <a:pt x="102" y="214"/>
                </a:lnTo>
                <a:lnTo>
                  <a:pt x="112" y="240"/>
                </a:lnTo>
                <a:lnTo>
                  <a:pt x="120" y="263"/>
                </a:lnTo>
                <a:lnTo>
                  <a:pt x="128" y="286"/>
                </a:lnTo>
                <a:lnTo>
                  <a:pt x="135" y="308"/>
                </a:lnTo>
                <a:lnTo>
                  <a:pt x="142" y="330"/>
                </a:lnTo>
                <a:lnTo>
                  <a:pt x="150" y="353"/>
                </a:lnTo>
                <a:lnTo>
                  <a:pt x="156" y="377"/>
                </a:lnTo>
                <a:lnTo>
                  <a:pt x="336" y="229"/>
                </a:lnTo>
                <a:lnTo>
                  <a:pt x="325" y="223"/>
                </a:lnTo>
                <a:lnTo>
                  <a:pt x="310" y="215"/>
                </a:lnTo>
                <a:lnTo>
                  <a:pt x="290" y="204"/>
                </a:lnTo>
                <a:lnTo>
                  <a:pt x="267" y="191"/>
                </a:lnTo>
                <a:lnTo>
                  <a:pt x="243" y="177"/>
                </a:lnTo>
                <a:lnTo>
                  <a:pt x="217" y="161"/>
                </a:lnTo>
                <a:lnTo>
                  <a:pt x="191" y="145"/>
                </a:lnTo>
                <a:lnTo>
                  <a:pt x="165" y="128"/>
                </a:lnTo>
                <a:lnTo>
                  <a:pt x="139" y="110"/>
                </a:lnTo>
                <a:lnTo>
                  <a:pt x="114" y="93"/>
                </a:lnTo>
                <a:lnTo>
                  <a:pt x="91" y="75"/>
                </a:lnTo>
                <a:lnTo>
                  <a:pt x="69" y="59"/>
                </a:lnTo>
                <a:lnTo>
                  <a:pt x="48" y="43"/>
                </a:lnTo>
                <a:lnTo>
                  <a:pt x="31" y="28"/>
                </a:lnTo>
                <a:lnTo>
                  <a:pt x="14" y="13"/>
                </a:lnTo>
                <a:lnTo>
                  <a:pt x="0" y="0"/>
                </a:lnTo>
                <a:lnTo>
                  <a:pt x="10" y="17"/>
                </a:lnTo>
                <a:lnTo>
                  <a:pt x="21" y="35"/>
                </a:lnTo>
                <a:lnTo>
                  <a:pt x="32" y="57"/>
                </a:lnTo>
                <a:lnTo>
                  <a:pt x="43" y="80"/>
                </a:lnTo>
                <a:lnTo>
                  <a:pt x="55" y="105"/>
                </a:lnTo>
                <a:lnTo>
                  <a:pt x="67" y="131"/>
                </a:lnTo>
                <a:lnTo>
                  <a:pt x="79" y="159"/>
                </a:lnTo>
                <a:lnTo>
                  <a:pt x="91" y="188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Freeform 98"/>
          <p:cNvSpPr>
            <a:spLocks/>
          </p:cNvSpPr>
          <p:nvPr/>
        </p:nvSpPr>
        <p:spPr bwMode="auto">
          <a:xfrm>
            <a:off x="4665663" y="1522413"/>
            <a:ext cx="781050" cy="198437"/>
          </a:xfrm>
          <a:custGeom>
            <a:avLst/>
            <a:gdLst/>
            <a:ahLst/>
            <a:cxnLst>
              <a:cxn ang="0">
                <a:pos x="0" y="153"/>
              </a:cxn>
              <a:cxn ang="0">
                <a:pos x="97" y="154"/>
              </a:cxn>
              <a:cxn ang="0">
                <a:pos x="193" y="158"/>
              </a:cxn>
              <a:cxn ang="0">
                <a:pos x="288" y="162"/>
              </a:cxn>
              <a:cxn ang="0">
                <a:pos x="383" y="170"/>
              </a:cxn>
              <a:cxn ang="0">
                <a:pos x="478" y="178"/>
              </a:cxn>
              <a:cxn ang="0">
                <a:pos x="572" y="189"/>
              </a:cxn>
              <a:cxn ang="0">
                <a:pos x="665" y="201"/>
              </a:cxn>
              <a:cxn ang="0">
                <a:pos x="757" y="215"/>
              </a:cxn>
              <a:cxn ang="0">
                <a:pos x="850" y="232"/>
              </a:cxn>
              <a:cxn ang="0">
                <a:pos x="941" y="249"/>
              </a:cxn>
              <a:cxn ang="0">
                <a:pos x="1031" y="269"/>
              </a:cxn>
              <a:cxn ang="0">
                <a:pos x="1122" y="291"/>
              </a:cxn>
              <a:cxn ang="0">
                <a:pos x="1211" y="314"/>
              </a:cxn>
              <a:cxn ang="0">
                <a:pos x="1300" y="340"/>
              </a:cxn>
              <a:cxn ang="0">
                <a:pos x="1388" y="366"/>
              </a:cxn>
              <a:cxn ang="0">
                <a:pos x="1475" y="395"/>
              </a:cxn>
              <a:cxn ang="0">
                <a:pos x="1524" y="249"/>
              </a:cxn>
              <a:cxn ang="0">
                <a:pos x="1434" y="220"/>
              </a:cxn>
              <a:cxn ang="0">
                <a:pos x="1343" y="192"/>
              </a:cxn>
              <a:cxn ang="0">
                <a:pos x="1251" y="167"/>
              </a:cxn>
              <a:cxn ang="0">
                <a:pos x="1159" y="142"/>
              </a:cxn>
              <a:cxn ang="0">
                <a:pos x="1066" y="120"/>
              </a:cxn>
              <a:cxn ang="0">
                <a:pos x="972" y="99"/>
              </a:cxn>
              <a:cxn ang="0">
                <a:pos x="878" y="82"/>
              </a:cxn>
              <a:cxn ang="0">
                <a:pos x="782" y="64"/>
              </a:cxn>
              <a:cxn ang="0">
                <a:pos x="687" y="49"/>
              </a:cxn>
              <a:cxn ang="0">
                <a:pos x="591" y="36"/>
              </a:cxn>
              <a:cxn ang="0">
                <a:pos x="494" y="25"/>
              </a:cxn>
              <a:cxn ang="0">
                <a:pos x="395" y="16"/>
              </a:cxn>
              <a:cxn ang="0">
                <a:pos x="297" y="10"/>
              </a:cxn>
              <a:cxn ang="0">
                <a:pos x="199" y="4"/>
              </a:cxn>
              <a:cxn ang="0">
                <a:pos x="99" y="1"/>
              </a:cxn>
              <a:cxn ang="0">
                <a:pos x="0" y="0"/>
              </a:cxn>
              <a:cxn ang="0">
                <a:pos x="0" y="153"/>
              </a:cxn>
            </a:cxnLst>
            <a:rect l="0" t="0" r="r" b="b"/>
            <a:pathLst>
              <a:path w="1524" h="395">
                <a:moveTo>
                  <a:pt x="0" y="153"/>
                </a:moveTo>
                <a:lnTo>
                  <a:pt x="97" y="154"/>
                </a:lnTo>
                <a:lnTo>
                  <a:pt x="193" y="158"/>
                </a:lnTo>
                <a:lnTo>
                  <a:pt x="288" y="162"/>
                </a:lnTo>
                <a:lnTo>
                  <a:pt x="383" y="170"/>
                </a:lnTo>
                <a:lnTo>
                  <a:pt x="478" y="178"/>
                </a:lnTo>
                <a:lnTo>
                  <a:pt x="572" y="189"/>
                </a:lnTo>
                <a:lnTo>
                  <a:pt x="665" y="201"/>
                </a:lnTo>
                <a:lnTo>
                  <a:pt x="757" y="215"/>
                </a:lnTo>
                <a:lnTo>
                  <a:pt x="850" y="232"/>
                </a:lnTo>
                <a:lnTo>
                  <a:pt x="941" y="249"/>
                </a:lnTo>
                <a:lnTo>
                  <a:pt x="1031" y="269"/>
                </a:lnTo>
                <a:lnTo>
                  <a:pt x="1122" y="291"/>
                </a:lnTo>
                <a:lnTo>
                  <a:pt x="1211" y="314"/>
                </a:lnTo>
                <a:lnTo>
                  <a:pt x="1300" y="340"/>
                </a:lnTo>
                <a:lnTo>
                  <a:pt x="1388" y="366"/>
                </a:lnTo>
                <a:lnTo>
                  <a:pt x="1475" y="395"/>
                </a:lnTo>
                <a:lnTo>
                  <a:pt x="1524" y="249"/>
                </a:lnTo>
                <a:lnTo>
                  <a:pt x="1434" y="220"/>
                </a:lnTo>
                <a:lnTo>
                  <a:pt x="1343" y="192"/>
                </a:lnTo>
                <a:lnTo>
                  <a:pt x="1251" y="167"/>
                </a:lnTo>
                <a:lnTo>
                  <a:pt x="1159" y="142"/>
                </a:lnTo>
                <a:lnTo>
                  <a:pt x="1066" y="120"/>
                </a:lnTo>
                <a:lnTo>
                  <a:pt x="972" y="99"/>
                </a:lnTo>
                <a:lnTo>
                  <a:pt x="878" y="82"/>
                </a:lnTo>
                <a:lnTo>
                  <a:pt x="782" y="64"/>
                </a:lnTo>
                <a:lnTo>
                  <a:pt x="687" y="49"/>
                </a:lnTo>
                <a:lnTo>
                  <a:pt x="591" y="36"/>
                </a:lnTo>
                <a:lnTo>
                  <a:pt x="494" y="25"/>
                </a:lnTo>
                <a:lnTo>
                  <a:pt x="395" y="16"/>
                </a:lnTo>
                <a:lnTo>
                  <a:pt x="297" y="10"/>
                </a:lnTo>
                <a:lnTo>
                  <a:pt x="199" y="4"/>
                </a:lnTo>
                <a:lnTo>
                  <a:pt x="99" y="1"/>
                </a:lnTo>
                <a:lnTo>
                  <a:pt x="0" y="0"/>
                </a:lnTo>
                <a:lnTo>
                  <a:pt x="0" y="15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Freeform 99"/>
          <p:cNvSpPr>
            <a:spLocks/>
          </p:cNvSpPr>
          <p:nvPr/>
        </p:nvSpPr>
        <p:spPr bwMode="auto">
          <a:xfrm>
            <a:off x="4379913" y="1522413"/>
            <a:ext cx="285750" cy="93662"/>
          </a:xfrm>
          <a:custGeom>
            <a:avLst/>
            <a:gdLst/>
            <a:ahLst/>
            <a:cxnLst>
              <a:cxn ang="0">
                <a:pos x="18" y="185"/>
              </a:cxn>
              <a:cxn ang="0">
                <a:pos x="84" y="178"/>
              </a:cxn>
              <a:cxn ang="0">
                <a:pos x="152" y="171"/>
              </a:cxn>
              <a:cxn ang="0">
                <a:pos x="218" y="165"/>
              </a:cxn>
              <a:cxn ang="0">
                <a:pos x="285" y="161"/>
              </a:cxn>
              <a:cxn ang="0">
                <a:pos x="354" y="158"/>
              </a:cxn>
              <a:cxn ang="0">
                <a:pos x="421" y="155"/>
              </a:cxn>
              <a:cxn ang="0">
                <a:pos x="489" y="154"/>
              </a:cxn>
              <a:cxn ang="0">
                <a:pos x="558" y="153"/>
              </a:cxn>
              <a:cxn ang="0">
                <a:pos x="558" y="0"/>
              </a:cxn>
              <a:cxn ang="0">
                <a:pos x="487" y="1"/>
              </a:cxn>
              <a:cxn ang="0">
                <a:pos x="417" y="2"/>
              </a:cxn>
              <a:cxn ang="0">
                <a:pos x="347" y="5"/>
              </a:cxn>
              <a:cxn ang="0">
                <a:pos x="277" y="9"/>
              </a:cxn>
              <a:cxn ang="0">
                <a:pos x="207" y="13"/>
              </a:cxn>
              <a:cxn ang="0">
                <a:pos x="138" y="19"/>
              </a:cxn>
              <a:cxn ang="0">
                <a:pos x="69" y="25"/>
              </a:cxn>
              <a:cxn ang="0">
                <a:pos x="0" y="33"/>
              </a:cxn>
              <a:cxn ang="0">
                <a:pos x="18" y="185"/>
              </a:cxn>
            </a:cxnLst>
            <a:rect l="0" t="0" r="r" b="b"/>
            <a:pathLst>
              <a:path w="558" h="185">
                <a:moveTo>
                  <a:pt x="18" y="185"/>
                </a:moveTo>
                <a:lnTo>
                  <a:pt x="84" y="178"/>
                </a:lnTo>
                <a:lnTo>
                  <a:pt x="152" y="171"/>
                </a:lnTo>
                <a:lnTo>
                  <a:pt x="218" y="165"/>
                </a:lnTo>
                <a:lnTo>
                  <a:pt x="285" y="161"/>
                </a:lnTo>
                <a:lnTo>
                  <a:pt x="354" y="158"/>
                </a:lnTo>
                <a:lnTo>
                  <a:pt x="421" y="155"/>
                </a:lnTo>
                <a:lnTo>
                  <a:pt x="489" y="154"/>
                </a:lnTo>
                <a:lnTo>
                  <a:pt x="558" y="153"/>
                </a:lnTo>
                <a:lnTo>
                  <a:pt x="558" y="0"/>
                </a:lnTo>
                <a:lnTo>
                  <a:pt x="487" y="1"/>
                </a:lnTo>
                <a:lnTo>
                  <a:pt x="417" y="2"/>
                </a:lnTo>
                <a:lnTo>
                  <a:pt x="347" y="5"/>
                </a:lnTo>
                <a:lnTo>
                  <a:pt x="277" y="9"/>
                </a:lnTo>
                <a:lnTo>
                  <a:pt x="207" y="13"/>
                </a:lnTo>
                <a:lnTo>
                  <a:pt x="138" y="19"/>
                </a:lnTo>
                <a:lnTo>
                  <a:pt x="69" y="25"/>
                </a:lnTo>
                <a:lnTo>
                  <a:pt x="0" y="33"/>
                </a:lnTo>
                <a:lnTo>
                  <a:pt x="18" y="18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Freeform 100"/>
          <p:cNvSpPr>
            <a:spLocks/>
          </p:cNvSpPr>
          <p:nvPr/>
        </p:nvSpPr>
        <p:spPr bwMode="auto">
          <a:xfrm>
            <a:off x="5376863" y="1617663"/>
            <a:ext cx="207962" cy="115887"/>
          </a:xfrm>
          <a:custGeom>
            <a:avLst/>
            <a:gdLst/>
            <a:ahLst/>
            <a:cxnLst>
              <a:cxn ang="0">
                <a:pos x="230" y="124"/>
              </a:cxn>
              <a:cxn ang="0">
                <a:pos x="206" y="107"/>
              </a:cxn>
              <a:cxn ang="0">
                <a:pos x="185" y="91"/>
              </a:cxn>
              <a:cxn ang="0">
                <a:pos x="166" y="76"/>
              </a:cxn>
              <a:cxn ang="0">
                <a:pos x="147" y="60"/>
              </a:cxn>
              <a:cxn ang="0">
                <a:pos x="129" y="45"/>
              </a:cxn>
              <a:cxn ang="0">
                <a:pos x="112" y="30"/>
              </a:cxn>
              <a:cxn ang="0">
                <a:pos x="93" y="15"/>
              </a:cxn>
              <a:cxn ang="0">
                <a:pos x="75" y="0"/>
              </a:cxn>
              <a:cxn ang="0">
                <a:pos x="0" y="219"/>
              </a:cxn>
              <a:cxn ang="0">
                <a:pos x="12" y="218"/>
              </a:cxn>
              <a:cxn ang="0">
                <a:pos x="31" y="217"/>
              </a:cxn>
              <a:cxn ang="0">
                <a:pos x="53" y="216"/>
              </a:cxn>
              <a:cxn ang="0">
                <a:pos x="79" y="215"/>
              </a:cxn>
              <a:cxn ang="0">
                <a:pos x="108" y="214"/>
              </a:cxn>
              <a:cxn ang="0">
                <a:pos x="138" y="214"/>
              </a:cxn>
              <a:cxn ang="0">
                <a:pos x="169" y="214"/>
              </a:cxn>
              <a:cxn ang="0">
                <a:pos x="200" y="214"/>
              </a:cxn>
              <a:cxn ang="0">
                <a:pos x="231" y="215"/>
              </a:cxn>
              <a:cxn ang="0">
                <a:pos x="262" y="217"/>
              </a:cxn>
              <a:cxn ang="0">
                <a:pos x="290" y="219"/>
              </a:cxn>
              <a:cxn ang="0">
                <a:pos x="318" y="221"/>
              </a:cxn>
              <a:cxn ang="0">
                <a:pos x="343" y="224"/>
              </a:cxn>
              <a:cxn ang="0">
                <a:pos x="367" y="227"/>
              </a:cxn>
              <a:cxn ang="0">
                <a:pos x="389" y="230"/>
              </a:cxn>
              <a:cxn ang="0">
                <a:pos x="407" y="234"/>
              </a:cxn>
              <a:cxn ang="0">
                <a:pos x="390" y="225"/>
              </a:cxn>
              <a:cxn ang="0">
                <a:pos x="371" y="215"/>
              </a:cxn>
              <a:cxn ang="0">
                <a:pos x="350" y="203"/>
              </a:cxn>
              <a:cxn ang="0">
                <a:pos x="328" y="189"/>
              </a:cxn>
              <a:cxn ang="0">
                <a:pos x="305" y="175"/>
              </a:cxn>
              <a:cxn ang="0">
                <a:pos x="280" y="158"/>
              </a:cxn>
              <a:cxn ang="0">
                <a:pos x="256" y="142"/>
              </a:cxn>
              <a:cxn ang="0">
                <a:pos x="230" y="124"/>
              </a:cxn>
            </a:cxnLst>
            <a:rect l="0" t="0" r="r" b="b"/>
            <a:pathLst>
              <a:path w="407" h="234">
                <a:moveTo>
                  <a:pt x="230" y="124"/>
                </a:moveTo>
                <a:lnTo>
                  <a:pt x="206" y="107"/>
                </a:lnTo>
                <a:lnTo>
                  <a:pt x="185" y="91"/>
                </a:lnTo>
                <a:lnTo>
                  <a:pt x="166" y="76"/>
                </a:lnTo>
                <a:lnTo>
                  <a:pt x="147" y="60"/>
                </a:lnTo>
                <a:lnTo>
                  <a:pt x="129" y="45"/>
                </a:lnTo>
                <a:lnTo>
                  <a:pt x="112" y="30"/>
                </a:lnTo>
                <a:lnTo>
                  <a:pt x="93" y="15"/>
                </a:lnTo>
                <a:lnTo>
                  <a:pt x="75" y="0"/>
                </a:lnTo>
                <a:lnTo>
                  <a:pt x="0" y="219"/>
                </a:lnTo>
                <a:lnTo>
                  <a:pt x="12" y="218"/>
                </a:lnTo>
                <a:lnTo>
                  <a:pt x="31" y="217"/>
                </a:lnTo>
                <a:lnTo>
                  <a:pt x="53" y="216"/>
                </a:lnTo>
                <a:lnTo>
                  <a:pt x="79" y="215"/>
                </a:lnTo>
                <a:lnTo>
                  <a:pt x="108" y="214"/>
                </a:lnTo>
                <a:lnTo>
                  <a:pt x="138" y="214"/>
                </a:lnTo>
                <a:lnTo>
                  <a:pt x="169" y="214"/>
                </a:lnTo>
                <a:lnTo>
                  <a:pt x="200" y="214"/>
                </a:lnTo>
                <a:lnTo>
                  <a:pt x="231" y="215"/>
                </a:lnTo>
                <a:lnTo>
                  <a:pt x="262" y="217"/>
                </a:lnTo>
                <a:lnTo>
                  <a:pt x="290" y="219"/>
                </a:lnTo>
                <a:lnTo>
                  <a:pt x="318" y="221"/>
                </a:lnTo>
                <a:lnTo>
                  <a:pt x="343" y="224"/>
                </a:lnTo>
                <a:lnTo>
                  <a:pt x="367" y="227"/>
                </a:lnTo>
                <a:lnTo>
                  <a:pt x="389" y="230"/>
                </a:lnTo>
                <a:lnTo>
                  <a:pt x="407" y="234"/>
                </a:lnTo>
                <a:lnTo>
                  <a:pt x="390" y="225"/>
                </a:lnTo>
                <a:lnTo>
                  <a:pt x="371" y="215"/>
                </a:lnTo>
                <a:lnTo>
                  <a:pt x="350" y="203"/>
                </a:lnTo>
                <a:lnTo>
                  <a:pt x="328" y="189"/>
                </a:lnTo>
                <a:lnTo>
                  <a:pt x="305" y="175"/>
                </a:lnTo>
                <a:lnTo>
                  <a:pt x="280" y="158"/>
                </a:lnTo>
                <a:lnTo>
                  <a:pt x="256" y="142"/>
                </a:lnTo>
                <a:lnTo>
                  <a:pt x="230" y="124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Freeform 101"/>
          <p:cNvSpPr>
            <a:spLocks/>
          </p:cNvSpPr>
          <p:nvPr/>
        </p:nvSpPr>
        <p:spPr bwMode="auto">
          <a:xfrm>
            <a:off x="4700588" y="2141538"/>
            <a:ext cx="522287" cy="374650"/>
          </a:xfrm>
          <a:custGeom>
            <a:avLst/>
            <a:gdLst/>
            <a:ahLst/>
            <a:cxnLst>
              <a:cxn ang="0">
                <a:pos x="981" y="64"/>
              </a:cxn>
              <a:cxn ang="0">
                <a:pos x="939" y="0"/>
              </a:cxn>
              <a:cxn ang="0">
                <a:pos x="0" y="619"/>
              </a:cxn>
              <a:cxn ang="0">
                <a:pos x="84" y="747"/>
              </a:cxn>
              <a:cxn ang="0">
                <a:pos x="1023" y="129"/>
              </a:cxn>
              <a:cxn ang="0">
                <a:pos x="981" y="64"/>
              </a:cxn>
            </a:cxnLst>
            <a:rect l="0" t="0" r="r" b="b"/>
            <a:pathLst>
              <a:path w="1023" h="747">
                <a:moveTo>
                  <a:pt x="981" y="64"/>
                </a:moveTo>
                <a:lnTo>
                  <a:pt x="939" y="0"/>
                </a:lnTo>
                <a:lnTo>
                  <a:pt x="0" y="619"/>
                </a:lnTo>
                <a:lnTo>
                  <a:pt x="84" y="747"/>
                </a:lnTo>
                <a:lnTo>
                  <a:pt x="1023" y="129"/>
                </a:lnTo>
                <a:lnTo>
                  <a:pt x="981" y="6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Freeform 102"/>
          <p:cNvSpPr>
            <a:spLocks/>
          </p:cNvSpPr>
          <p:nvPr/>
        </p:nvSpPr>
        <p:spPr bwMode="auto">
          <a:xfrm>
            <a:off x="5137150" y="2087563"/>
            <a:ext cx="198438" cy="157162"/>
          </a:xfrm>
          <a:custGeom>
            <a:avLst/>
            <a:gdLst/>
            <a:ahLst/>
            <a:cxnLst>
              <a:cxn ang="0">
                <a:pos x="194" y="73"/>
              </a:cxn>
              <a:cxn ang="0">
                <a:pos x="167" y="81"/>
              </a:cxn>
              <a:cxn ang="0">
                <a:pos x="141" y="87"/>
              </a:cxn>
              <a:cxn ang="0">
                <a:pos x="116" y="94"/>
              </a:cxn>
              <a:cxn ang="0">
                <a:pos x="93" y="100"/>
              </a:cxn>
              <a:cxn ang="0">
                <a:pos x="69" y="104"/>
              </a:cxn>
              <a:cxn ang="0">
                <a:pos x="47" y="108"/>
              </a:cxn>
              <a:cxn ang="0">
                <a:pos x="24" y="114"/>
              </a:cxn>
              <a:cxn ang="0">
                <a:pos x="0" y="118"/>
              </a:cxn>
              <a:cxn ang="0">
                <a:pos x="128" y="313"/>
              </a:cxn>
              <a:cxn ang="0">
                <a:pos x="134" y="302"/>
              </a:cxn>
              <a:cxn ang="0">
                <a:pos x="144" y="287"/>
              </a:cxn>
              <a:cxn ang="0">
                <a:pos x="158" y="269"/>
              </a:cxn>
              <a:cxn ang="0">
                <a:pos x="173" y="248"/>
              </a:cxn>
              <a:cxn ang="0">
                <a:pos x="190" y="224"/>
              </a:cxn>
              <a:cxn ang="0">
                <a:pos x="208" y="200"/>
              </a:cxn>
              <a:cxn ang="0">
                <a:pos x="227" y="176"/>
              </a:cxn>
              <a:cxn ang="0">
                <a:pos x="246" y="153"/>
              </a:cxn>
              <a:cxn ang="0">
                <a:pos x="267" y="128"/>
              </a:cxn>
              <a:cxn ang="0">
                <a:pos x="287" y="105"/>
              </a:cxn>
              <a:cxn ang="0">
                <a:pos x="306" y="84"/>
              </a:cxn>
              <a:cxn ang="0">
                <a:pos x="324" y="63"/>
              </a:cxn>
              <a:cxn ang="0">
                <a:pos x="343" y="46"/>
              </a:cxn>
              <a:cxn ang="0">
                <a:pos x="360" y="28"/>
              </a:cxn>
              <a:cxn ang="0">
                <a:pos x="375" y="14"/>
              </a:cxn>
              <a:cxn ang="0">
                <a:pos x="390" y="0"/>
              </a:cxn>
              <a:cxn ang="0">
                <a:pos x="373" y="9"/>
              </a:cxn>
              <a:cxn ang="0">
                <a:pos x="353" y="18"/>
              </a:cxn>
              <a:cxn ang="0">
                <a:pos x="330" y="27"/>
              </a:cxn>
              <a:cxn ang="0">
                <a:pos x="307" y="36"/>
              </a:cxn>
              <a:cxn ang="0">
                <a:pos x="280" y="44"/>
              </a:cxn>
              <a:cxn ang="0">
                <a:pos x="253" y="54"/>
              </a:cxn>
              <a:cxn ang="0">
                <a:pos x="224" y="63"/>
              </a:cxn>
              <a:cxn ang="0">
                <a:pos x="194" y="73"/>
              </a:cxn>
            </a:cxnLst>
            <a:rect l="0" t="0" r="r" b="b"/>
            <a:pathLst>
              <a:path w="390" h="313">
                <a:moveTo>
                  <a:pt x="194" y="73"/>
                </a:moveTo>
                <a:lnTo>
                  <a:pt x="167" y="81"/>
                </a:lnTo>
                <a:lnTo>
                  <a:pt x="141" y="87"/>
                </a:lnTo>
                <a:lnTo>
                  <a:pt x="116" y="94"/>
                </a:lnTo>
                <a:lnTo>
                  <a:pt x="93" y="100"/>
                </a:lnTo>
                <a:lnTo>
                  <a:pt x="69" y="104"/>
                </a:lnTo>
                <a:lnTo>
                  <a:pt x="47" y="108"/>
                </a:lnTo>
                <a:lnTo>
                  <a:pt x="24" y="114"/>
                </a:lnTo>
                <a:lnTo>
                  <a:pt x="0" y="118"/>
                </a:lnTo>
                <a:lnTo>
                  <a:pt x="128" y="313"/>
                </a:lnTo>
                <a:lnTo>
                  <a:pt x="134" y="302"/>
                </a:lnTo>
                <a:lnTo>
                  <a:pt x="144" y="287"/>
                </a:lnTo>
                <a:lnTo>
                  <a:pt x="158" y="269"/>
                </a:lnTo>
                <a:lnTo>
                  <a:pt x="173" y="248"/>
                </a:lnTo>
                <a:lnTo>
                  <a:pt x="190" y="224"/>
                </a:lnTo>
                <a:lnTo>
                  <a:pt x="208" y="200"/>
                </a:lnTo>
                <a:lnTo>
                  <a:pt x="227" y="176"/>
                </a:lnTo>
                <a:lnTo>
                  <a:pt x="246" y="153"/>
                </a:lnTo>
                <a:lnTo>
                  <a:pt x="267" y="128"/>
                </a:lnTo>
                <a:lnTo>
                  <a:pt x="287" y="105"/>
                </a:lnTo>
                <a:lnTo>
                  <a:pt x="306" y="84"/>
                </a:lnTo>
                <a:lnTo>
                  <a:pt x="324" y="63"/>
                </a:lnTo>
                <a:lnTo>
                  <a:pt x="343" y="46"/>
                </a:lnTo>
                <a:lnTo>
                  <a:pt x="360" y="28"/>
                </a:lnTo>
                <a:lnTo>
                  <a:pt x="375" y="14"/>
                </a:lnTo>
                <a:lnTo>
                  <a:pt x="390" y="0"/>
                </a:lnTo>
                <a:lnTo>
                  <a:pt x="373" y="9"/>
                </a:lnTo>
                <a:lnTo>
                  <a:pt x="353" y="18"/>
                </a:lnTo>
                <a:lnTo>
                  <a:pt x="330" y="27"/>
                </a:lnTo>
                <a:lnTo>
                  <a:pt x="307" y="36"/>
                </a:lnTo>
                <a:lnTo>
                  <a:pt x="280" y="44"/>
                </a:lnTo>
                <a:lnTo>
                  <a:pt x="253" y="54"/>
                </a:lnTo>
                <a:lnTo>
                  <a:pt x="224" y="63"/>
                </a:lnTo>
                <a:lnTo>
                  <a:pt x="194" y="7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Freeform 103"/>
          <p:cNvSpPr>
            <a:spLocks/>
          </p:cNvSpPr>
          <p:nvPr/>
        </p:nvSpPr>
        <p:spPr bwMode="auto">
          <a:xfrm>
            <a:off x="4589463" y="2414588"/>
            <a:ext cx="200025" cy="157162"/>
          </a:xfrm>
          <a:custGeom>
            <a:avLst/>
            <a:gdLst/>
            <a:ahLst/>
            <a:cxnLst>
              <a:cxn ang="0">
                <a:pos x="196" y="239"/>
              </a:cxn>
              <a:cxn ang="0">
                <a:pos x="224" y="231"/>
              </a:cxn>
              <a:cxn ang="0">
                <a:pos x="249" y="225"/>
              </a:cxn>
              <a:cxn ang="0">
                <a:pos x="274" y="218"/>
              </a:cxn>
              <a:cxn ang="0">
                <a:pos x="298" y="213"/>
              </a:cxn>
              <a:cxn ang="0">
                <a:pos x="320" y="208"/>
              </a:cxn>
              <a:cxn ang="0">
                <a:pos x="343" y="203"/>
              </a:cxn>
              <a:cxn ang="0">
                <a:pos x="366" y="198"/>
              </a:cxn>
              <a:cxn ang="0">
                <a:pos x="391" y="194"/>
              </a:cxn>
              <a:cxn ang="0">
                <a:pos x="262" y="0"/>
              </a:cxn>
              <a:cxn ang="0">
                <a:pos x="256" y="10"/>
              </a:cxn>
              <a:cxn ang="0">
                <a:pos x="246" y="25"/>
              </a:cxn>
              <a:cxn ang="0">
                <a:pos x="233" y="44"/>
              </a:cxn>
              <a:cxn ang="0">
                <a:pos x="217" y="65"/>
              </a:cxn>
              <a:cxn ang="0">
                <a:pos x="201" y="88"/>
              </a:cxn>
              <a:cxn ang="0">
                <a:pos x="182" y="112"/>
              </a:cxn>
              <a:cxn ang="0">
                <a:pos x="163" y="136"/>
              </a:cxn>
              <a:cxn ang="0">
                <a:pos x="144" y="160"/>
              </a:cxn>
              <a:cxn ang="0">
                <a:pos x="123" y="184"/>
              </a:cxn>
              <a:cxn ang="0">
                <a:pos x="103" y="207"/>
              </a:cxn>
              <a:cxn ang="0">
                <a:pos x="84" y="228"/>
              </a:cxn>
              <a:cxn ang="0">
                <a:pos x="65" y="248"/>
              </a:cxn>
              <a:cxn ang="0">
                <a:pos x="47" y="267"/>
              </a:cxn>
              <a:cxn ang="0">
                <a:pos x="31" y="283"/>
              </a:cxn>
              <a:cxn ang="0">
                <a:pos x="15" y="299"/>
              </a:cxn>
              <a:cxn ang="0">
                <a:pos x="0" y="312"/>
              </a:cxn>
              <a:cxn ang="0">
                <a:pos x="17" y="303"/>
              </a:cxn>
              <a:cxn ang="0">
                <a:pos x="37" y="294"/>
              </a:cxn>
              <a:cxn ang="0">
                <a:pos x="59" y="286"/>
              </a:cxn>
              <a:cxn ang="0">
                <a:pos x="84" y="277"/>
              </a:cxn>
              <a:cxn ang="0">
                <a:pos x="110" y="267"/>
              </a:cxn>
              <a:cxn ang="0">
                <a:pos x="138" y="258"/>
              </a:cxn>
              <a:cxn ang="0">
                <a:pos x="166" y="248"/>
              </a:cxn>
              <a:cxn ang="0">
                <a:pos x="196" y="239"/>
              </a:cxn>
            </a:cxnLst>
            <a:rect l="0" t="0" r="r" b="b"/>
            <a:pathLst>
              <a:path w="391" h="312">
                <a:moveTo>
                  <a:pt x="196" y="239"/>
                </a:moveTo>
                <a:lnTo>
                  <a:pt x="224" y="231"/>
                </a:lnTo>
                <a:lnTo>
                  <a:pt x="249" y="225"/>
                </a:lnTo>
                <a:lnTo>
                  <a:pt x="274" y="218"/>
                </a:lnTo>
                <a:lnTo>
                  <a:pt x="298" y="213"/>
                </a:lnTo>
                <a:lnTo>
                  <a:pt x="320" y="208"/>
                </a:lnTo>
                <a:lnTo>
                  <a:pt x="343" y="203"/>
                </a:lnTo>
                <a:lnTo>
                  <a:pt x="366" y="198"/>
                </a:lnTo>
                <a:lnTo>
                  <a:pt x="391" y="194"/>
                </a:lnTo>
                <a:lnTo>
                  <a:pt x="262" y="0"/>
                </a:lnTo>
                <a:lnTo>
                  <a:pt x="256" y="10"/>
                </a:lnTo>
                <a:lnTo>
                  <a:pt x="246" y="25"/>
                </a:lnTo>
                <a:lnTo>
                  <a:pt x="233" y="44"/>
                </a:lnTo>
                <a:lnTo>
                  <a:pt x="217" y="65"/>
                </a:lnTo>
                <a:lnTo>
                  <a:pt x="201" y="88"/>
                </a:lnTo>
                <a:lnTo>
                  <a:pt x="182" y="112"/>
                </a:lnTo>
                <a:lnTo>
                  <a:pt x="163" y="136"/>
                </a:lnTo>
                <a:lnTo>
                  <a:pt x="144" y="160"/>
                </a:lnTo>
                <a:lnTo>
                  <a:pt x="123" y="184"/>
                </a:lnTo>
                <a:lnTo>
                  <a:pt x="103" y="207"/>
                </a:lnTo>
                <a:lnTo>
                  <a:pt x="84" y="228"/>
                </a:lnTo>
                <a:lnTo>
                  <a:pt x="65" y="248"/>
                </a:lnTo>
                <a:lnTo>
                  <a:pt x="47" y="267"/>
                </a:lnTo>
                <a:lnTo>
                  <a:pt x="31" y="283"/>
                </a:lnTo>
                <a:lnTo>
                  <a:pt x="15" y="299"/>
                </a:lnTo>
                <a:lnTo>
                  <a:pt x="0" y="312"/>
                </a:lnTo>
                <a:lnTo>
                  <a:pt x="17" y="303"/>
                </a:lnTo>
                <a:lnTo>
                  <a:pt x="37" y="294"/>
                </a:lnTo>
                <a:lnTo>
                  <a:pt x="59" y="286"/>
                </a:lnTo>
                <a:lnTo>
                  <a:pt x="84" y="277"/>
                </a:lnTo>
                <a:lnTo>
                  <a:pt x="110" y="267"/>
                </a:lnTo>
                <a:lnTo>
                  <a:pt x="138" y="258"/>
                </a:lnTo>
                <a:lnTo>
                  <a:pt x="166" y="248"/>
                </a:lnTo>
                <a:lnTo>
                  <a:pt x="196" y="2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Freeform 104"/>
          <p:cNvSpPr>
            <a:spLocks/>
          </p:cNvSpPr>
          <p:nvPr/>
        </p:nvSpPr>
        <p:spPr bwMode="auto">
          <a:xfrm>
            <a:off x="3870325" y="2058988"/>
            <a:ext cx="153988" cy="381000"/>
          </a:xfrm>
          <a:custGeom>
            <a:avLst/>
            <a:gdLst/>
            <a:ahLst/>
            <a:cxnLst>
              <a:cxn ang="0">
                <a:pos x="75" y="16"/>
              </a:cxn>
              <a:cxn ang="0">
                <a:pos x="0" y="31"/>
              </a:cxn>
              <a:cxn ang="0">
                <a:pos x="149" y="757"/>
              </a:cxn>
              <a:cxn ang="0">
                <a:pos x="300" y="726"/>
              </a:cxn>
              <a:cxn ang="0">
                <a:pos x="150" y="0"/>
              </a:cxn>
              <a:cxn ang="0">
                <a:pos x="75" y="16"/>
              </a:cxn>
            </a:cxnLst>
            <a:rect l="0" t="0" r="r" b="b"/>
            <a:pathLst>
              <a:path w="300" h="757">
                <a:moveTo>
                  <a:pt x="75" y="16"/>
                </a:moveTo>
                <a:lnTo>
                  <a:pt x="0" y="31"/>
                </a:lnTo>
                <a:lnTo>
                  <a:pt x="149" y="757"/>
                </a:lnTo>
                <a:lnTo>
                  <a:pt x="300" y="726"/>
                </a:lnTo>
                <a:lnTo>
                  <a:pt x="150" y="0"/>
                </a:lnTo>
                <a:lnTo>
                  <a:pt x="75" y="1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Freeform 105"/>
          <p:cNvSpPr>
            <a:spLocks/>
          </p:cNvSpPr>
          <p:nvPr/>
        </p:nvSpPr>
        <p:spPr bwMode="auto">
          <a:xfrm>
            <a:off x="3860800" y="1912938"/>
            <a:ext cx="112713" cy="204787"/>
          </a:xfrm>
          <a:custGeom>
            <a:avLst/>
            <a:gdLst/>
            <a:ahLst/>
            <a:cxnLst>
              <a:cxn ang="0">
                <a:pos x="30" y="209"/>
              </a:cxn>
              <a:cxn ang="0">
                <a:pos x="27" y="237"/>
              </a:cxn>
              <a:cxn ang="0">
                <a:pos x="24" y="264"/>
              </a:cxn>
              <a:cxn ang="0">
                <a:pos x="20" y="289"/>
              </a:cxn>
              <a:cxn ang="0">
                <a:pos x="17" y="312"/>
              </a:cxn>
              <a:cxn ang="0">
                <a:pos x="13" y="336"/>
              </a:cxn>
              <a:cxn ang="0">
                <a:pos x="9" y="359"/>
              </a:cxn>
              <a:cxn ang="0">
                <a:pos x="4" y="382"/>
              </a:cxn>
              <a:cxn ang="0">
                <a:pos x="0" y="405"/>
              </a:cxn>
              <a:cxn ang="0">
                <a:pos x="228" y="359"/>
              </a:cxn>
              <a:cxn ang="0">
                <a:pos x="221" y="349"/>
              </a:cxn>
              <a:cxn ang="0">
                <a:pos x="211" y="334"/>
              </a:cxn>
              <a:cxn ang="0">
                <a:pos x="199" y="315"/>
              </a:cxn>
              <a:cxn ang="0">
                <a:pos x="184" y="294"/>
              </a:cxn>
              <a:cxn ang="0">
                <a:pos x="169" y="268"/>
              </a:cxn>
              <a:cxn ang="0">
                <a:pos x="154" y="243"/>
              </a:cxn>
              <a:cxn ang="0">
                <a:pos x="138" y="216"/>
              </a:cxn>
              <a:cxn ang="0">
                <a:pos x="123" y="190"/>
              </a:cxn>
              <a:cxn ang="0">
                <a:pos x="108" y="162"/>
              </a:cxn>
              <a:cxn ang="0">
                <a:pos x="94" y="135"/>
              </a:cxn>
              <a:cxn ang="0">
                <a:pos x="82" y="108"/>
              </a:cxn>
              <a:cxn ang="0">
                <a:pos x="70" y="84"/>
              </a:cxn>
              <a:cxn ang="0">
                <a:pos x="60" y="61"/>
              </a:cxn>
              <a:cxn ang="0">
                <a:pos x="50" y="39"/>
              </a:cxn>
              <a:cxn ang="0">
                <a:pos x="42" y="18"/>
              </a:cxn>
              <a:cxn ang="0">
                <a:pos x="35" y="0"/>
              </a:cxn>
              <a:cxn ang="0">
                <a:pos x="36" y="19"/>
              </a:cxn>
              <a:cxn ang="0">
                <a:pos x="38" y="41"/>
              </a:cxn>
              <a:cxn ang="0">
                <a:pos x="38" y="65"/>
              </a:cxn>
              <a:cxn ang="0">
                <a:pos x="36" y="90"/>
              </a:cxn>
              <a:cxn ang="0">
                <a:pos x="36" y="118"/>
              </a:cxn>
              <a:cxn ang="0">
                <a:pos x="34" y="147"/>
              </a:cxn>
              <a:cxn ang="0">
                <a:pos x="32" y="178"/>
              </a:cxn>
              <a:cxn ang="0">
                <a:pos x="30" y="209"/>
              </a:cxn>
            </a:cxnLst>
            <a:rect l="0" t="0" r="r" b="b"/>
            <a:pathLst>
              <a:path w="228" h="405">
                <a:moveTo>
                  <a:pt x="30" y="209"/>
                </a:moveTo>
                <a:lnTo>
                  <a:pt x="27" y="237"/>
                </a:lnTo>
                <a:lnTo>
                  <a:pt x="24" y="264"/>
                </a:lnTo>
                <a:lnTo>
                  <a:pt x="20" y="289"/>
                </a:lnTo>
                <a:lnTo>
                  <a:pt x="17" y="312"/>
                </a:lnTo>
                <a:lnTo>
                  <a:pt x="13" y="336"/>
                </a:lnTo>
                <a:lnTo>
                  <a:pt x="9" y="359"/>
                </a:lnTo>
                <a:lnTo>
                  <a:pt x="4" y="382"/>
                </a:lnTo>
                <a:lnTo>
                  <a:pt x="0" y="405"/>
                </a:lnTo>
                <a:lnTo>
                  <a:pt x="228" y="359"/>
                </a:lnTo>
                <a:lnTo>
                  <a:pt x="221" y="349"/>
                </a:lnTo>
                <a:lnTo>
                  <a:pt x="211" y="334"/>
                </a:lnTo>
                <a:lnTo>
                  <a:pt x="199" y="315"/>
                </a:lnTo>
                <a:lnTo>
                  <a:pt x="184" y="294"/>
                </a:lnTo>
                <a:lnTo>
                  <a:pt x="169" y="268"/>
                </a:lnTo>
                <a:lnTo>
                  <a:pt x="154" y="243"/>
                </a:lnTo>
                <a:lnTo>
                  <a:pt x="138" y="216"/>
                </a:lnTo>
                <a:lnTo>
                  <a:pt x="123" y="190"/>
                </a:lnTo>
                <a:lnTo>
                  <a:pt x="108" y="162"/>
                </a:lnTo>
                <a:lnTo>
                  <a:pt x="94" y="135"/>
                </a:lnTo>
                <a:lnTo>
                  <a:pt x="82" y="108"/>
                </a:lnTo>
                <a:lnTo>
                  <a:pt x="70" y="84"/>
                </a:lnTo>
                <a:lnTo>
                  <a:pt x="60" y="61"/>
                </a:lnTo>
                <a:lnTo>
                  <a:pt x="50" y="39"/>
                </a:lnTo>
                <a:lnTo>
                  <a:pt x="42" y="18"/>
                </a:lnTo>
                <a:lnTo>
                  <a:pt x="35" y="0"/>
                </a:lnTo>
                <a:lnTo>
                  <a:pt x="36" y="19"/>
                </a:lnTo>
                <a:lnTo>
                  <a:pt x="38" y="41"/>
                </a:lnTo>
                <a:lnTo>
                  <a:pt x="38" y="65"/>
                </a:lnTo>
                <a:lnTo>
                  <a:pt x="36" y="90"/>
                </a:lnTo>
                <a:lnTo>
                  <a:pt x="36" y="118"/>
                </a:lnTo>
                <a:lnTo>
                  <a:pt x="34" y="147"/>
                </a:lnTo>
                <a:lnTo>
                  <a:pt x="32" y="178"/>
                </a:lnTo>
                <a:lnTo>
                  <a:pt x="30" y="20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Freeform 106"/>
          <p:cNvSpPr>
            <a:spLocks/>
          </p:cNvSpPr>
          <p:nvPr/>
        </p:nvSpPr>
        <p:spPr bwMode="auto">
          <a:xfrm>
            <a:off x="3917950" y="2384425"/>
            <a:ext cx="117475" cy="203200"/>
          </a:xfrm>
          <a:custGeom>
            <a:avLst/>
            <a:gdLst/>
            <a:ahLst/>
            <a:cxnLst>
              <a:cxn ang="0">
                <a:pos x="198" y="196"/>
              </a:cxn>
              <a:cxn ang="0">
                <a:pos x="200" y="168"/>
              </a:cxn>
              <a:cxn ang="0">
                <a:pos x="203" y="141"/>
              </a:cxn>
              <a:cxn ang="0">
                <a:pos x="207" y="117"/>
              </a:cxn>
              <a:cxn ang="0">
                <a:pos x="211" y="92"/>
              </a:cxn>
              <a:cxn ang="0">
                <a:pos x="214" y="69"/>
              </a:cxn>
              <a:cxn ang="0">
                <a:pos x="219" y="46"/>
              </a:cxn>
              <a:cxn ang="0">
                <a:pos x="223" y="23"/>
              </a:cxn>
              <a:cxn ang="0">
                <a:pos x="228" y="0"/>
              </a:cxn>
              <a:cxn ang="0">
                <a:pos x="0" y="46"/>
              </a:cxn>
              <a:cxn ang="0">
                <a:pos x="7" y="56"/>
              </a:cxn>
              <a:cxn ang="0">
                <a:pos x="17" y="72"/>
              </a:cxn>
              <a:cxn ang="0">
                <a:pos x="29" y="90"/>
              </a:cxn>
              <a:cxn ang="0">
                <a:pos x="43" y="112"/>
              </a:cxn>
              <a:cxn ang="0">
                <a:pos x="59" y="137"/>
              </a:cxn>
              <a:cxn ang="0">
                <a:pos x="74" y="162"/>
              </a:cxn>
              <a:cxn ang="0">
                <a:pos x="90" y="189"/>
              </a:cxn>
              <a:cxn ang="0">
                <a:pos x="105" y="215"/>
              </a:cxn>
              <a:cxn ang="0">
                <a:pos x="119" y="244"/>
              </a:cxn>
              <a:cxn ang="0">
                <a:pos x="134" y="270"/>
              </a:cxn>
              <a:cxn ang="0">
                <a:pos x="146" y="297"/>
              </a:cxn>
              <a:cxn ang="0">
                <a:pos x="158" y="321"/>
              </a:cxn>
              <a:cxn ang="0">
                <a:pos x="168" y="345"/>
              </a:cxn>
              <a:cxn ang="0">
                <a:pos x="178" y="366"/>
              </a:cxn>
              <a:cxn ang="0">
                <a:pos x="186" y="387"/>
              </a:cxn>
              <a:cxn ang="0">
                <a:pos x="192" y="405"/>
              </a:cxn>
              <a:cxn ang="0">
                <a:pos x="191" y="386"/>
              </a:cxn>
              <a:cxn ang="0">
                <a:pos x="190" y="364"/>
              </a:cxn>
              <a:cxn ang="0">
                <a:pos x="190" y="340"/>
              </a:cxn>
              <a:cxn ang="0">
                <a:pos x="190" y="314"/>
              </a:cxn>
              <a:cxn ang="0">
                <a:pos x="191" y="287"/>
              </a:cxn>
              <a:cxn ang="0">
                <a:pos x="193" y="258"/>
              </a:cxn>
              <a:cxn ang="0">
                <a:pos x="196" y="227"/>
              </a:cxn>
              <a:cxn ang="0">
                <a:pos x="198" y="196"/>
              </a:cxn>
            </a:cxnLst>
            <a:rect l="0" t="0" r="r" b="b"/>
            <a:pathLst>
              <a:path w="228" h="405">
                <a:moveTo>
                  <a:pt x="198" y="196"/>
                </a:moveTo>
                <a:lnTo>
                  <a:pt x="200" y="168"/>
                </a:lnTo>
                <a:lnTo>
                  <a:pt x="203" y="141"/>
                </a:lnTo>
                <a:lnTo>
                  <a:pt x="207" y="117"/>
                </a:lnTo>
                <a:lnTo>
                  <a:pt x="211" y="92"/>
                </a:lnTo>
                <a:lnTo>
                  <a:pt x="214" y="69"/>
                </a:lnTo>
                <a:lnTo>
                  <a:pt x="219" y="46"/>
                </a:lnTo>
                <a:lnTo>
                  <a:pt x="223" y="23"/>
                </a:lnTo>
                <a:lnTo>
                  <a:pt x="228" y="0"/>
                </a:lnTo>
                <a:lnTo>
                  <a:pt x="0" y="46"/>
                </a:lnTo>
                <a:lnTo>
                  <a:pt x="7" y="56"/>
                </a:lnTo>
                <a:lnTo>
                  <a:pt x="17" y="72"/>
                </a:lnTo>
                <a:lnTo>
                  <a:pt x="29" y="90"/>
                </a:lnTo>
                <a:lnTo>
                  <a:pt x="43" y="112"/>
                </a:lnTo>
                <a:lnTo>
                  <a:pt x="59" y="137"/>
                </a:lnTo>
                <a:lnTo>
                  <a:pt x="74" y="162"/>
                </a:lnTo>
                <a:lnTo>
                  <a:pt x="90" y="189"/>
                </a:lnTo>
                <a:lnTo>
                  <a:pt x="105" y="215"/>
                </a:lnTo>
                <a:lnTo>
                  <a:pt x="119" y="244"/>
                </a:lnTo>
                <a:lnTo>
                  <a:pt x="134" y="270"/>
                </a:lnTo>
                <a:lnTo>
                  <a:pt x="146" y="297"/>
                </a:lnTo>
                <a:lnTo>
                  <a:pt x="158" y="321"/>
                </a:lnTo>
                <a:lnTo>
                  <a:pt x="168" y="345"/>
                </a:lnTo>
                <a:lnTo>
                  <a:pt x="178" y="366"/>
                </a:lnTo>
                <a:lnTo>
                  <a:pt x="186" y="387"/>
                </a:lnTo>
                <a:lnTo>
                  <a:pt x="192" y="405"/>
                </a:lnTo>
                <a:lnTo>
                  <a:pt x="191" y="386"/>
                </a:lnTo>
                <a:lnTo>
                  <a:pt x="190" y="364"/>
                </a:lnTo>
                <a:lnTo>
                  <a:pt x="190" y="340"/>
                </a:lnTo>
                <a:lnTo>
                  <a:pt x="190" y="314"/>
                </a:lnTo>
                <a:lnTo>
                  <a:pt x="191" y="287"/>
                </a:lnTo>
                <a:lnTo>
                  <a:pt x="193" y="258"/>
                </a:lnTo>
                <a:lnTo>
                  <a:pt x="196" y="227"/>
                </a:lnTo>
                <a:lnTo>
                  <a:pt x="198" y="19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Freeform 107"/>
          <p:cNvSpPr>
            <a:spLocks/>
          </p:cNvSpPr>
          <p:nvPr/>
        </p:nvSpPr>
        <p:spPr bwMode="auto">
          <a:xfrm>
            <a:off x="3122613" y="2686050"/>
            <a:ext cx="182562" cy="300038"/>
          </a:xfrm>
          <a:custGeom>
            <a:avLst/>
            <a:gdLst/>
            <a:ahLst/>
            <a:cxnLst>
              <a:cxn ang="0">
                <a:pos x="71" y="27"/>
              </a:cxn>
              <a:cxn ang="0">
                <a:pos x="0" y="56"/>
              </a:cxn>
              <a:cxn ang="0">
                <a:pos x="213" y="589"/>
              </a:cxn>
              <a:cxn ang="0">
                <a:pos x="356" y="533"/>
              </a:cxn>
              <a:cxn ang="0">
                <a:pos x="142" y="0"/>
              </a:cxn>
              <a:cxn ang="0">
                <a:pos x="71" y="27"/>
              </a:cxn>
            </a:cxnLst>
            <a:rect l="0" t="0" r="r" b="b"/>
            <a:pathLst>
              <a:path w="356" h="589">
                <a:moveTo>
                  <a:pt x="71" y="27"/>
                </a:moveTo>
                <a:lnTo>
                  <a:pt x="0" y="56"/>
                </a:lnTo>
                <a:lnTo>
                  <a:pt x="213" y="589"/>
                </a:lnTo>
                <a:lnTo>
                  <a:pt x="356" y="533"/>
                </a:lnTo>
                <a:lnTo>
                  <a:pt x="142" y="0"/>
                </a:lnTo>
                <a:lnTo>
                  <a:pt x="71" y="2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Freeform 108"/>
          <p:cNvSpPr>
            <a:spLocks/>
          </p:cNvSpPr>
          <p:nvPr/>
        </p:nvSpPr>
        <p:spPr bwMode="auto">
          <a:xfrm>
            <a:off x="3098800" y="2554288"/>
            <a:ext cx="131763" cy="203200"/>
          </a:xfrm>
          <a:custGeom>
            <a:avLst/>
            <a:gdLst/>
            <a:ahLst/>
            <a:cxnLst>
              <a:cxn ang="0">
                <a:pos x="32" y="206"/>
              </a:cxn>
              <a:cxn ang="0">
                <a:pos x="34" y="235"/>
              </a:cxn>
              <a:cxn ang="0">
                <a:pos x="35" y="262"/>
              </a:cxn>
              <a:cxn ang="0">
                <a:pos x="36" y="287"/>
              </a:cxn>
              <a:cxn ang="0">
                <a:pos x="36" y="310"/>
              </a:cxn>
              <a:cxn ang="0">
                <a:pos x="37" y="334"/>
              </a:cxn>
              <a:cxn ang="0">
                <a:pos x="37" y="358"/>
              </a:cxn>
              <a:cxn ang="0">
                <a:pos x="37" y="381"/>
              </a:cxn>
              <a:cxn ang="0">
                <a:pos x="37" y="405"/>
              </a:cxn>
              <a:cxn ang="0">
                <a:pos x="253" y="319"/>
              </a:cxn>
              <a:cxn ang="0">
                <a:pos x="244" y="310"/>
              </a:cxn>
              <a:cxn ang="0">
                <a:pos x="232" y="297"/>
              </a:cxn>
              <a:cxn ang="0">
                <a:pos x="216" y="281"/>
              </a:cxn>
              <a:cxn ang="0">
                <a:pos x="199" y="262"/>
              </a:cxn>
              <a:cxn ang="0">
                <a:pos x="179" y="241"/>
              </a:cxn>
              <a:cxn ang="0">
                <a:pos x="159" y="217"/>
              </a:cxn>
              <a:cxn ang="0">
                <a:pos x="139" y="194"/>
              </a:cxn>
              <a:cxn ang="0">
                <a:pos x="119" y="171"/>
              </a:cxn>
              <a:cxn ang="0">
                <a:pos x="100" y="146"/>
              </a:cxn>
              <a:cxn ang="0">
                <a:pos x="82" y="121"/>
              </a:cxn>
              <a:cxn ang="0">
                <a:pos x="65" y="98"/>
              </a:cxn>
              <a:cxn ang="0">
                <a:pos x="49" y="76"/>
              </a:cxn>
              <a:cxn ang="0">
                <a:pos x="34" y="55"/>
              </a:cxn>
              <a:cxn ang="0">
                <a:pos x="21" y="35"/>
              </a:cxn>
              <a:cxn ang="0">
                <a:pos x="10" y="16"/>
              </a:cxn>
              <a:cxn ang="0">
                <a:pos x="0" y="0"/>
              </a:cxn>
              <a:cxn ang="0">
                <a:pos x="4" y="19"/>
              </a:cxn>
              <a:cxn ang="0">
                <a:pos x="9" y="40"/>
              </a:cxn>
              <a:cxn ang="0">
                <a:pos x="13" y="63"/>
              </a:cxn>
              <a:cxn ang="0">
                <a:pos x="18" y="88"/>
              </a:cxn>
              <a:cxn ang="0">
                <a:pos x="21" y="116"/>
              </a:cxn>
              <a:cxn ang="0">
                <a:pos x="25" y="145"/>
              </a:cxn>
              <a:cxn ang="0">
                <a:pos x="29" y="174"/>
              </a:cxn>
              <a:cxn ang="0">
                <a:pos x="32" y="206"/>
              </a:cxn>
            </a:cxnLst>
            <a:rect l="0" t="0" r="r" b="b"/>
            <a:pathLst>
              <a:path w="253" h="405">
                <a:moveTo>
                  <a:pt x="32" y="206"/>
                </a:moveTo>
                <a:lnTo>
                  <a:pt x="34" y="235"/>
                </a:lnTo>
                <a:lnTo>
                  <a:pt x="35" y="262"/>
                </a:lnTo>
                <a:lnTo>
                  <a:pt x="36" y="287"/>
                </a:lnTo>
                <a:lnTo>
                  <a:pt x="36" y="310"/>
                </a:lnTo>
                <a:lnTo>
                  <a:pt x="37" y="334"/>
                </a:lnTo>
                <a:lnTo>
                  <a:pt x="37" y="358"/>
                </a:lnTo>
                <a:lnTo>
                  <a:pt x="37" y="381"/>
                </a:lnTo>
                <a:lnTo>
                  <a:pt x="37" y="405"/>
                </a:lnTo>
                <a:lnTo>
                  <a:pt x="253" y="319"/>
                </a:lnTo>
                <a:lnTo>
                  <a:pt x="244" y="310"/>
                </a:lnTo>
                <a:lnTo>
                  <a:pt x="232" y="297"/>
                </a:lnTo>
                <a:lnTo>
                  <a:pt x="216" y="281"/>
                </a:lnTo>
                <a:lnTo>
                  <a:pt x="199" y="262"/>
                </a:lnTo>
                <a:lnTo>
                  <a:pt x="179" y="241"/>
                </a:lnTo>
                <a:lnTo>
                  <a:pt x="159" y="217"/>
                </a:lnTo>
                <a:lnTo>
                  <a:pt x="139" y="194"/>
                </a:lnTo>
                <a:lnTo>
                  <a:pt x="119" y="171"/>
                </a:lnTo>
                <a:lnTo>
                  <a:pt x="100" y="146"/>
                </a:lnTo>
                <a:lnTo>
                  <a:pt x="82" y="121"/>
                </a:lnTo>
                <a:lnTo>
                  <a:pt x="65" y="98"/>
                </a:lnTo>
                <a:lnTo>
                  <a:pt x="49" y="76"/>
                </a:lnTo>
                <a:lnTo>
                  <a:pt x="34" y="55"/>
                </a:lnTo>
                <a:lnTo>
                  <a:pt x="21" y="35"/>
                </a:lnTo>
                <a:lnTo>
                  <a:pt x="10" y="16"/>
                </a:lnTo>
                <a:lnTo>
                  <a:pt x="0" y="0"/>
                </a:lnTo>
                <a:lnTo>
                  <a:pt x="4" y="19"/>
                </a:lnTo>
                <a:lnTo>
                  <a:pt x="9" y="40"/>
                </a:lnTo>
                <a:lnTo>
                  <a:pt x="13" y="63"/>
                </a:lnTo>
                <a:lnTo>
                  <a:pt x="18" y="88"/>
                </a:lnTo>
                <a:lnTo>
                  <a:pt x="21" y="116"/>
                </a:lnTo>
                <a:lnTo>
                  <a:pt x="25" y="145"/>
                </a:lnTo>
                <a:lnTo>
                  <a:pt x="29" y="174"/>
                </a:lnTo>
                <a:lnTo>
                  <a:pt x="32" y="20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Freeform 109"/>
          <p:cNvSpPr>
            <a:spLocks/>
          </p:cNvSpPr>
          <p:nvPr/>
        </p:nvSpPr>
        <p:spPr bwMode="auto">
          <a:xfrm>
            <a:off x="3198813" y="2911475"/>
            <a:ext cx="128587" cy="204788"/>
          </a:xfrm>
          <a:custGeom>
            <a:avLst/>
            <a:gdLst/>
            <a:ahLst/>
            <a:cxnLst>
              <a:cxn ang="0">
                <a:pos x="222" y="198"/>
              </a:cxn>
              <a:cxn ang="0">
                <a:pos x="220" y="170"/>
              </a:cxn>
              <a:cxn ang="0">
                <a:pos x="218" y="143"/>
              </a:cxn>
              <a:cxn ang="0">
                <a:pos x="217" y="118"/>
              </a:cxn>
              <a:cxn ang="0">
                <a:pos x="217" y="93"/>
              </a:cxn>
              <a:cxn ang="0">
                <a:pos x="215" y="70"/>
              </a:cxn>
              <a:cxn ang="0">
                <a:pos x="215" y="47"/>
              </a:cxn>
              <a:cxn ang="0">
                <a:pos x="215" y="24"/>
              </a:cxn>
              <a:cxn ang="0">
                <a:pos x="217" y="0"/>
              </a:cxn>
              <a:cxn ang="0">
                <a:pos x="0" y="86"/>
              </a:cxn>
              <a:cxn ang="0">
                <a:pos x="9" y="95"/>
              </a:cxn>
              <a:cxn ang="0">
                <a:pos x="21" y="107"/>
              </a:cxn>
              <a:cxn ang="0">
                <a:pos x="37" y="123"/>
              </a:cxn>
              <a:cxn ang="0">
                <a:pos x="55" y="143"/>
              </a:cxn>
              <a:cxn ang="0">
                <a:pos x="74" y="164"/>
              </a:cxn>
              <a:cxn ang="0">
                <a:pos x="94" y="186"/>
              </a:cxn>
              <a:cxn ang="0">
                <a:pos x="114" y="211"/>
              </a:cxn>
              <a:cxn ang="0">
                <a:pos x="134" y="234"/>
              </a:cxn>
              <a:cxn ang="0">
                <a:pos x="152" y="258"/>
              </a:cxn>
              <a:cxn ang="0">
                <a:pos x="171" y="282"/>
              </a:cxn>
              <a:cxn ang="0">
                <a:pos x="189" y="307"/>
              </a:cxn>
              <a:cxn ang="0">
                <a:pos x="204" y="329"/>
              </a:cxn>
              <a:cxn ang="0">
                <a:pos x="219" y="350"/>
              </a:cxn>
              <a:cxn ang="0">
                <a:pos x="232" y="370"/>
              </a:cxn>
              <a:cxn ang="0">
                <a:pos x="243" y="388"/>
              </a:cxn>
              <a:cxn ang="0">
                <a:pos x="253" y="405"/>
              </a:cxn>
              <a:cxn ang="0">
                <a:pos x="249" y="386"/>
              </a:cxn>
              <a:cxn ang="0">
                <a:pos x="244" y="365"/>
              </a:cxn>
              <a:cxn ang="0">
                <a:pos x="240" y="342"/>
              </a:cxn>
              <a:cxn ang="0">
                <a:pos x="235" y="317"/>
              </a:cxn>
              <a:cxn ang="0">
                <a:pos x="232" y="289"/>
              </a:cxn>
              <a:cxn ang="0">
                <a:pos x="228" y="260"/>
              </a:cxn>
              <a:cxn ang="0">
                <a:pos x="224" y="229"/>
              </a:cxn>
              <a:cxn ang="0">
                <a:pos x="222" y="198"/>
              </a:cxn>
            </a:cxnLst>
            <a:rect l="0" t="0" r="r" b="b"/>
            <a:pathLst>
              <a:path w="253" h="405">
                <a:moveTo>
                  <a:pt x="222" y="198"/>
                </a:moveTo>
                <a:lnTo>
                  <a:pt x="220" y="170"/>
                </a:lnTo>
                <a:lnTo>
                  <a:pt x="218" y="143"/>
                </a:lnTo>
                <a:lnTo>
                  <a:pt x="217" y="118"/>
                </a:lnTo>
                <a:lnTo>
                  <a:pt x="217" y="93"/>
                </a:lnTo>
                <a:lnTo>
                  <a:pt x="215" y="70"/>
                </a:lnTo>
                <a:lnTo>
                  <a:pt x="215" y="47"/>
                </a:lnTo>
                <a:lnTo>
                  <a:pt x="215" y="24"/>
                </a:lnTo>
                <a:lnTo>
                  <a:pt x="217" y="0"/>
                </a:lnTo>
                <a:lnTo>
                  <a:pt x="0" y="86"/>
                </a:lnTo>
                <a:lnTo>
                  <a:pt x="9" y="95"/>
                </a:lnTo>
                <a:lnTo>
                  <a:pt x="21" y="107"/>
                </a:lnTo>
                <a:lnTo>
                  <a:pt x="37" y="123"/>
                </a:lnTo>
                <a:lnTo>
                  <a:pt x="55" y="143"/>
                </a:lnTo>
                <a:lnTo>
                  <a:pt x="74" y="164"/>
                </a:lnTo>
                <a:lnTo>
                  <a:pt x="94" y="186"/>
                </a:lnTo>
                <a:lnTo>
                  <a:pt x="114" y="211"/>
                </a:lnTo>
                <a:lnTo>
                  <a:pt x="134" y="234"/>
                </a:lnTo>
                <a:lnTo>
                  <a:pt x="152" y="258"/>
                </a:lnTo>
                <a:lnTo>
                  <a:pt x="171" y="282"/>
                </a:lnTo>
                <a:lnTo>
                  <a:pt x="189" y="307"/>
                </a:lnTo>
                <a:lnTo>
                  <a:pt x="204" y="329"/>
                </a:lnTo>
                <a:lnTo>
                  <a:pt x="219" y="350"/>
                </a:lnTo>
                <a:lnTo>
                  <a:pt x="232" y="370"/>
                </a:lnTo>
                <a:lnTo>
                  <a:pt x="243" y="388"/>
                </a:lnTo>
                <a:lnTo>
                  <a:pt x="253" y="405"/>
                </a:lnTo>
                <a:lnTo>
                  <a:pt x="249" y="386"/>
                </a:lnTo>
                <a:lnTo>
                  <a:pt x="244" y="365"/>
                </a:lnTo>
                <a:lnTo>
                  <a:pt x="240" y="342"/>
                </a:lnTo>
                <a:lnTo>
                  <a:pt x="235" y="317"/>
                </a:lnTo>
                <a:lnTo>
                  <a:pt x="232" y="289"/>
                </a:lnTo>
                <a:lnTo>
                  <a:pt x="228" y="260"/>
                </a:lnTo>
                <a:lnTo>
                  <a:pt x="224" y="229"/>
                </a:lnTo>
                <a:lnTo>
                  <a:pt x="222" y="19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Freeform 110"/>
          <p:cNvSpPr>
            <a:spLocks/>
          </p:cNvSpPr>
          <p:nvPr/>
        </p:nvSpPr>
        <p:spPr bwMode="auto">
          <a:xfrm>
            <a:off x="2620963" y="3460750"/>
            <a:ext cx="211137" cy="155575"/>
          </a:xfrm>
          <a:custGeom>
            <a:avLst/>
            <a:gdLst/>
            <a:ahLst/>
            <a:cxnLst>
              <a:cxn ang="0">
                <a:pos x="34" y="240"/>
              </a:cxn>
              <a:cxn ang="0">
                <a:pos x="68" y="309"/>
              </a:cxn>
              <a:cxn ang="0">
                <a:pos x="410" y="138"/>
              </a:cxn>
              <a:cxn ang="0">
                <a:pos x="341" y="0"/>
              </a:cxn>
              <a:cxn ang="0">
                <a:pos x="0" y="171"/>
              </a:cxn>
              <a:cxn ang="0">
                <a:pos x="34" y="240"/>
              </a:cxn>
            </a:cxnLst>
            <a:rect l="0" t="0" r="r" b="b"/>
            <a:pathLst>
              <a:path w="410" h="309">
                <a:moveTo>
                  <a:pt x="34" y="240"/>
                </a:moveTo>
                <a:lnTo>
                  <a:pt x="68" y="309"/>
                </a:lnTo>
                <a:lnTo>
                  <a:pt x="410" y="138"/>
                </a:lnTo>
                <a:lnTo>
                  <a:pt x="341" y="0"/>
                </a:lnTo>
                <a:lnTo>
                  <a:pt x="0" y="171"/>
                </a:lnTo>
                <a:lnTo>
                  <a:pt x="34" y="24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" name="Freeform 111"/>
          <p:cNvSpPr>
            <a:spLocks/>
          </p:cNvSpPr>
          <p:nvPr/>
        </p:nvSpPr>
        <p:spPr bwMode="auto">
          <a:xfrm>
            <a:off x="2497138" y="3511550"/>
            <a:ext cx="203200" cy="141288"/>
          </a:xfrm>
          <a:custGeom>
            <a:avLst/>
            <a:gdLst/>
            <a:ahLst/>
            <a:cxnLst>
              <a:cxn ang="0">
                <a:pos x="203" y="231"/>
              </a:cxn>
              <a:cxn ang="0">
                <a:pos x="231" y="226"/>
              </a:cxn>
              <a:cxn ang="0">
                <a:pos x="257" y="222"/>
              </a:cxn>
              <a:cxn ang="0">
                <a:pos x="283" y="218"/>
              </a:cxn>
              <a:cxn ang="0">
                <a:pos x="306" y="216"/>
              </a:cxn>
              <a:cxn ang="0">
                <a:pos x="330" y="214"/>
              </a:cxn>
              <a:cxn ang="0">
                <a:pos x="353" y="212"/>
              </a:cxn>
              <a:cxn ang="0">
                <a:pos x="376" y="210"/>
              </a:cxn>
              <a:cxn ang="0">
                <a:pos x="401" y="208"/>
              </a:cxn>
              <a:cxn ang="0">
                <a:pos x="297" y="0"/>
              </a:cxn>
              <a:cxn ang="0">
                <a:pos x="289" y="10"/>
              </a:cxn>
              <a:cxn ang="0">
                <a:pos x="277" y="23"/>
              </a:cxn>
              <a:cxn ang="0">
                <a:pos x="262" y="39"/>
              </a:cxn>
              <a:cxn ang="0">
                <a:pos x="244" y="59"/>
              </a:cxn>
              <a:cxn ang="0">
                <a:pos x="225" y="80"/>
              </a:cxn>
              <a:cxn ang="0">
                <a:pos x="204" y="102"/>
              </a:cxn>
              <a:cxn ang="0">
                <a:pos x="182" y="125"/>
              </a:cxn>
              <a:cxn ang="0">
                <a:pos x="160" y="145"/>
              </a:cxn>
              <a:cxn ang="0">
                <a:pos x="137" y="166"/>
              </a:cxn>
              <a:cxn ang="0">
                <a:pos x="115" y="187"/>
              </a:cxn>
              <a:cxn ang="0">
                <a:pos x="93" y="206"/>
              </a:cxn>
              <a:cxn ang="0">
                <a:pos x="72" y="224"/>
              </a:cxn>
              <a:cxn ang="0">
                <a:pos x="52" y="240"/>
              </a:cxn>
              <a:cxn ang="0">
                <a:pos x="33" y="255"/>
              </a:cxn>
              <a:cxn ang="0">
                <a:pos x="15" y="268"/>
              </a:cxn>
              <a:cxn ang="0">
                <a:pos x="0" y="279"/>
              </a:cxn>
              <a:cxn ang="0">
                <a:pos x="17" y="272"/>
              </a:cxn>
              <a:cxn ang="0">
                <a:pos x="38" y="266"/>
              </a:cxn>
              <a:cxn ang="0">
                <a:pos x="62" y="260"/>
              </a:cxn>
              <a:cxn ang="0">
                <a:pos x="86" y="254"/>
              </a:cxn>
              <a:cxn ang="0">
                <a:pos x="114" y="248"/>
              </a:cxn>
              <a:cxn ang="0">
                <a:pos x="142" y="242"/>
              </a:cxn>
              <a:cxn ang="0">
                <a:pos x="171" y="236"/>
              </a:cxn>
              <a:cxn ang="0">
                <a:pos x="203" y="231"/>
              </a:cxn>
            </a:cxnLst>
            <a:rect l="0" t="0" r="r" b="b"/>
            <a:pathLst>
              <a:path w="401" h="279">
                <a:moveTo>
                  <a:pt x="203" y="231"/>
                </a:moveTo>
                <a:lnTo>
                  <a:pt x="231" y="226"/>
                </a:lnTo>
                <a:lnTo>
                  <a:pt x="257" y="222"/>
                </a:lnTo>
                <a:lnTo>
                  <a:pt x="283" y="218"/>
                </a:lnTo>
                <a:lnTo>
                  <a:pt x="306" y="216"/>
                </a:lnTo>
                <a:lnTo>
                  <a:pt x="330" y="214"/>
                </a:lnTo>
                <a:lnTo>
                  <a:pt x="353" y="212"/>
                </a:lnTo>
                <a:lnTo>
                  <a:pt x="376" y="210"/>
                </a:lnTo>
                <a:lnTo>
                  <a:pt x="401" y="208"/>
                </a:lnTo>
                <a:lnTo>
                  <a:pt x="297" y="0"/>
                </a:lnTo>
                <a:lnTo>
                  <a:pt x="289" y="10"/>
                </a:lnTo>
                <a:lnTo>
                  <a:pt x="277" y="23"/>
                </a:lnTo>
                <a:lnTo>
                  <a:pt x="262" y="39"/>
                </a:lnTo>
                <a:lnTo>
                  <a:pt x="244" y="59"/>
                </a:lnTo>
                <a:lnTo>
                  <a:pt x="225" y="80"/>
                </a:lnTo>
                <a:lnTo>
                  <a:pt x="204" y="102"/>
                </a:lnTo>
                <a:lnTo>
                  <a:pt x="182" y="125"/>
                </a:lnTo>
                <a:lnTo>
                  <a:pt x="160" y="145"/>
                </a:lnTo>
                <a:lnTo>
                  <a:pt x="137" y="166"/>
                </a:lnTo>
                <a:lnTo>
                  <a:pt x="115" y="187"/>
                </a:lnTo>
                <a:lnTo>
                  <a:pt x="93" y="206"/>
                </a:lnTo>
                <a:lnTo>
                  <a:pt x="72" y="224"/>
                </a:lnTo>
                <a:lnTo>
                  <a:pt x="52" y="240"/>
                </a:lnTo>
                <a:lnTo>
                  <a:pt x="33" y="255"/>
                </a:lnTo>
                <a:lnTo>
                  <a:pt x="15" y="268"/>
                </a:lnTo>
                <a:lnTo>
                  <a:pt x="0" y="279"/>
                </a:lnTo>
                <a:lnTo>
                  <a:pt x="17" y="272"/>
                </a:lnTo>
                <a:lnTo>
                  <a:pt x="38" y="266"/>
                </a:lnTo>
                <a:lnTo>
                  <a:pt x="62" y="260"/>
                </a:lnTo>
                <a:lnTo>
                  <a:pt x="86" y="254"/>
                </a:lnTo>
                <a:lnTo>
                  <a:pt x="114" y="248"/>
                </a:lnTo>
                <a:lnTo>
                  <a:pt x="142" y="242"/>
                </a:lnTo>
                <a:lnTo>
                  <a:pt x="171" y="236"/>
                </a:lnTo>
                <a:lnTo>
                  <a:pt x="203" y="23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Freeform 112"/>
          <p:cNvSpPr>
            <a:spLocks/>
          </p:cNvSpPr>
          <p:nvPr/>
        </p:nvSpPr>
        <p:spPr bwMode="auto">
          <a:xfrm>
            <a:off x="2752725" y="3424238"/>
            <a:ext cx="204788" cy="141287"/>
          </a:xfrm>
          <a:custGeom>
            <a:avLst/>
            <a:gdLst/>
            <a:ahLst/>
            <a:cxnLst>
              <a:cxn ang="0">
                <a:pos x="198" y="48"/>
              </a:cxn>
              <a:cxn ang="0">
                <a:pos x="169" y="54"/>
              </a:cxn>
              <a:cxn ang="0">
                <a:pos x="142" y="57"/>
              </a:cxn>
              <a:cxn ang="0">
                <a:pos x="118" y="60"/>
              </a:cxn>
              <a:cxn ang="0">
                <a:pos x="94" y="63"/>
              </a:cxn>
              <a:cxn ang="0">
                <a:pos x="71" y="65"/>
              </a:cxn>
              <a:cxn ang="0">
                <a:pos x="47" y="67"/>
              </a:cxn>
              <a:cxn ang="0">
                <a:pos x="24" y="69"/>
              </a:cxn>
              <a:cxn ang="0">
                <a:pos x="0" y="70"/>
              </a:cxn>
              <a:cxn ang="0">
                <a:pos x="104" y="279"/>
              </a:cxn>
              <a:cxn ang="0">
                <a:pos x="111" y="269"/>
              </a:cxn>
              <a:cxn ang="0">
                <a:pos x="124" y="256"/>
              </a:cxn>
              <a:cxn ang="0">
                <a:pos x="138" y="239"/>
              </a:cxn>
              <a:cxn ang="0">
                <a:pos x="156" y="219"/>
              </a:cxn>
              <a:cxn ang="0">
                <a:pos x="176" y="198"/>
              </a:cxn>
              <a:cxn ang="0">
                <a:pos x="196" y="176"/>
              </a:cxn>
              <a:cxn ang="0">
                <a:pos x="219" y="154"/>
              </a:cxn>
              <a:cxn ang="0">
                <a:pos x="241" y="133"/>
              </a:cxn>
              <a:cxn ang="0">
                <a:pos x="263" y="112"/>
              </a:cxn>
              <a:cxn ang="0">
                <a:pos x="286" y="91"/>
              </a:cxn>
              <a:cxn ang="0">
                <a:pos x="308" y="72"/>
              </a:cxn>
              <a:cxn ang="0">
                <a:pos x="329" y="55"/>
              </a:cxn>
              <a:cxn ang="0">
                <a:pos x="349" y="38"/>
              </a:cxn>
              <a:cxn ang="0">
                <a:pos x="368" y="24"/>
              </a:cxn>
              <a:cxn ang="0">
                <a:pos x="385" y="11"/>
              </a:cxn>
              <a:cxn ang="0">
                <a:pos x="401" y="0"/>
              </a:cxn>
              <a:cxn ang="0">
                <a:pos x="382" y="6"/>
              </a:cxn>
              <a:cxn ang="0">
                <a:pos x="362" y="13"/>
              </a:cxn>
              <a:cxn ang="0">
                <a:pos x="339" y="18"/>
              </a:cxn>
              <a:cxn ang="0">
                <a:pos x="314" y="25"/>
              </a:cxn>
              <a:cxn ang="0">
                <a:pos x="287" y="32"/>
              </a:cxn>
              <a:cxn ang="0">
                <a:pos x="258" y="37"/>
              </a:cxn>
              <a:cxn ang="0">
                <a:pos x="229" y="43"/>
              </a:cxn>
              <a:cxn ang="0">
                <a:pos x="198" y="48"/>
              </a:cxn>
            </a:cxnLst>
            <a:rect l="0" t="0" r="r" b="b"/>
            <a:pathLst>
              <a:path w="401" h="279">
                <a:moveTo>
                  <a:pt x="198" y="48"/>
                </a:moveTo>
                <a:lnTo>
                  <a:pt x="169" y="54"/>
                </a:lnTo>
                <a:lnTo>
                  <a:pt x="142" y="57"/>
                </a:lnTo>
                <a:lnTo>
                  <a:pt x="118" y="60"/>
                </a:lnTo>
                <a:lnTo>
                  <a:pt x="94" y="63"/>
                </a:lnTo>
                <a:lnTo>
                  <a:pt x="71" y="65"/>
                </a:lnTo>
                <a:lnTo>
                  <a:pt x="47" y="67"/>
                </a:lnTo>
                <a:lnTo>
                  <a:pt x="24" y="69"/>
                </a:lnTo>
                <a:lnTo>
                  <a:pt x="0" y="70"/>
                </a:lnTo>
                <a:lnTo>
                  <a:pt x="104" y="279"/>
                </a:lnTo>
                <a:lnTo>
                  <a:pt x="111" y="269"/>
                </a:lnTo>
                <a:lnTo>
                  <a:pt x="124" y="256"/>
                </a:lnTo>
                <a:lnTo>
                  <a:pt x="138" y="239"/>
                </a:lnTo>
                <a:lnTo>
                  <a:pt x="156" y="219"/>
                </a:lnTo>
                <a:lnTo>
                  <a:pt x="176" y="198"/>
                </a:lnTo>
                <a:lnTo>
                  <a:pt x="196" y="176"/>
                </a:lnTo>
                <a:lnTo>
                  <a:pt x="219" y="154"/>
                </a:lnTo>
                <a:lnTo>
                  <a:pt x="241" y="133"/>
                </a:lnTo>
                <a:lnTo>
                  <a:pt x="263" y="112"/>
                </a:lnTo>
                <a:lnTo>
                  <a:pt x="286" y="91"/>
                </a:lnTo>
                <a:lnTo>
                  <a:pt x="308" y="72"/>
                </a:lnTo>
                <a:lnTo>
                  <a:pt x="329" y="55"/>
                </a:lnTo>
                <a:lnTo>
                  <a:pt x="349" y="38"/>
                </a:lnTo>
                <a:lnTo>
                  <a:pt x="368" y="24"/>
                </a:lnTo>
                <a:lnTo>
                  <a:pt x="385" y="11"/>
                </a:lnTo>
                <a:lnTo>
                  <a:pt x="401" y="0"/>
                </a:lnTo>
                <a:lnTo>
                  <a:pt x="382" y="6"/>
                </a:lnTo>
                <a:lnTo>
                  <a:pt x="362" y="13"/>
                </a:lnTo>
                <a:lnTo>
                  <a:pt x="339" y="18"/>
                </a:lnTo>
                <a:lnTo>
                  <a:pt x="314" y="25"/>
                </a:lnTo>
                <a:lnTo>
                  <a:pt x="287" y="32"/>
                </a:lnTo>
                <a:lnTo>
                  <a:pt x="258" y="37"/>
                </a:lnTo>
                <a:lnTo>
                  <a:pt x="229" y="43"/>
                </a:lnTo>
                <a:lnTo>
                  <a:pt x="198" y="4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Freeform 113"/>
          <p:cNvSpPr>
            <a:spLocks/>
          </p:cNvSpPr>
          <p:nvPr/>
        </p:nvSpPr>
        <p:spPr bwMode="auto">
          <a:xfrm>
            <a:off x="2652713" y="4433888"/>
            <a:ext cx="165100" cy="361950"/>
          </a:xfrm>
          <a:custGeom>
            <a:avLst/>
            <a:gdLst/>
            <a:ahLst/>
            <a:cxnLst>
              <a:cxn ang="0">
                <a:pos x="252" y="19"/>
              </a:cxn>
              <a:cxn ang="0">
                <a:pos x="178" y="0"/>
              </a:cxn>
              <a:cxn ang="0">
                <a:pos x="0" y="681"/>
              </a:cxn>
              <a:cxn ang="0">
                <a:pos x="149" y="720"/>
              </a:cxn>
              <a:cxn ang="0">
                <a:pos x="327" y="38"/>
              </a:cxn>
              <a:cxn ang="0">
                <a:pos x="252" y="19"/>
              </a:cxn>
            </a:cxnLst>
            <a:rect l="0" t="0" r="r" b="b"/>
            <a:pathLst>
              <a:path w="327" h="720">
                <a:moveTo>
                  <a:pt x="252" y="19"/>
                </a:moveTo>
                <a:lnTo>
                  <a:pt x="178" y="0"/>
                </a:lnTo>
                <a:lnTo>
                  <a:pt x="0" y="681"/>
                </a:lnTo>
                <a:lnTo>
                  <a:pt x="149" y="720"/>
                </a:lnTo>
                <a:lnTo>
                  <a:pt x="327" y="38"/>
                </a:lnTo>
                <a:lnTo>
                  <a:pt x="252" y="1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Freeform 114"/>
          <p:cNvSpPr>
            <a:spLocks/>
          </p:cNvSpPr>
          <p:nvPr/>
        </p:nvSpPr>
        <p:spPr bwMode="auto">
          <a:xfrm>
            <a:off x="2714625" y="4289425"/>
            <a:ext cx="114300" cy="206375"/>
          </a:xfrm>
          <a:custGeom>
            <a:avLst/>
            <a:gdLst/>
            <a:ahLst/>
            <a:cxnLst>
              <a:cxn ang="0">
                <a:pos x="113" y="186"/>
              </a:cxn>
              <a:cxn ang="0">
                <a:pos x="98" y="210"/>
              </a:cxn>
              <a:cxn ang="0">
                <a:pos x="84" y="232"/>
              </a:cxn>
              <a:cxn ang="0">
                <a:pos x="69" y="253"/>
              </a:cxn>
              <a:cxn ang="0">
                <a:pos x="56" y="273"/>
              </a:cxn>
              <a:cxn ang="0">
                <a:pos x="42" y="292"/>
              </a:cxn>
              <a:cxn ang="0">
                <a:pos x="28" y="311"/>
              </a:cxn>
              <a:cxn ang="0">
                <a:pos x="14" y="329"/>
              </a:cxn>
              <a:cxn ang="0">
                <a:pos x="0" y="349"/>
              </a:cxn>
              <a:cxn ang="0">
                <a:pos x="225" y="408"/>
              </a:cxn>
              <a:cxn ang="0">
                <a:pos x="223" y="396"/>
              </a:cxn>
              <a:cxn ang="0">
                <a:pos x="220" y="378"/>
              </a:cxn>
              <a:cxn ang="0">
                <a:pos x="217" y="356"/>
              </a:cxn>
              <a:cxn ang="0">
                <a:pos x="214" y="329"/>
              </a:cxn>
              <a:cxn ang="0">
                <a:pos x="212" y="301"/>
              </a:cxn>
              <a:cxn ang="0">
                <a:pos x="208" y="271"/>
              </a:cxn>
              <a:cxn ang="0">
                <a:pos x="206" y="240"/>
              </a:cxn>
              <a:cxn ang="0">
                <a:pos x="205" y="210"/>
              </a:cxn>
              <a:cxn ang="0">
                <a:pos x="204" y="178"/>
              </a:cxn>
              <a:cxn ang="0">
                <a:pos x="204" y="148"/>
              </a:cxn>
              <a:cxn ang="0">
                <a:pos x="204" y="118"/>
              </a:cxn>
              <a:cxn ang="0">
                <a:pos x="204" y="91"/>
              </a:cxn>
              <a:cxn ang="0">
                <a:pos x="205" y="65"/>
              </a:cxn>
              <a:cxn ang="0">
                <a:pos x="206" y="42"/>
              </a:cxn>
              <a:cxn ang="0">
                <a:pos x="208" y="20"/>
              </a:cxn>
              <a:cxn ang="0">
                <a:pos x="211" y="0"/>
              </a:cxn>
              <a:cxn ang="0">
                <a:pos x="203" y="19"/>
              </a:cxn>
              <a:cxn ang="0">
                <a:pos x="194" y="39"/>
              </a:cxn>
              <a:cxn ang="0">
                <a:pos x="183" y="60"/>
              </a:cxn>
              <a:cxn ang="0">
                <a:pos x="172" y="83"/>
              </a:cxn>
              <a:cxn ang="0">
                <a:pos x="159" y="107"/>
              </a:cxn>
              <a:cxn ang="0">
                <a:pos x="144" y="133"/>
              </a:cxn>
              <a:cxn ang="0">
                <a:pos x="129" y="159"/>
              </a:cxn>
              <a:cxn ang="0">
                <a:pos x="113" y="186"/>
              </a:cxn>
            </a:cxnLst>
            <a:rect l="0" t="0" r="r" b="b"/>
            <a:pathLst>
              <a:path w="225" h="408">
                <a:moveTo>
                  <a:pt x="113" y="186"/>
                </a:moveTo>
                <a:lnTo>
                  <a:pt x="98" y="210"/>
                </a:lnTo>
                <a:lnTo>
                  <a:pt x="84" y="232"/>
                </a:lnTo>
                <a:lnTo>
                  <a:pt x="69" y="253"/>
                </a:lnTo>
                <a:lnTo>
                  <a:pt x="56" y="273"/>
                </a:lnTo>
                <a:lnTo>
                  <a:pt x="42" y="292"/>
                </a:lnTo>
                <a:lnTo>
                  <a:pt x="28" y="311"/>
                </a:lnTo>
                <a:lnTo>
                  <a:pt x="14" y="329"/>
                </a:lnTo>
                <a:lnTo>
                  <a:pt x="0" y="349"/>
                </a:lnTo>
                <a:lnTo>
                  <a:pt x="225" y="408"/>
                </a:lnTo>
                <a:lnTo>
                  <a:pt x="223" y="396"/>
                </a:lnTo>
                <a:lnTo>
                  <a:pt x="220" y="378"/>
                </a:lnTo>
                <a:lnTo>
                  <a:pt x="217" y="356"/>
                </a:lnTo>
                <a:lnTo>
                  <a:pt x="214" y="329"/>
                </a:lnTo>
                <a:lnTo>
                  <a:pt x="212" y="301"/>
                </a:lnTo>
                <a:lnTo>
                  <a:pt x="208" y="271"/>
                </a:lnTo>
                <a:lnTo>
                  <a:pt x="206" y="240"/>
                </a:lnTo>
                <a:lnTo>
                  <a:pt x="205" y="210"/>
                </a:lnTo>
                <a:lnTo>
                  <a:pt x="204" y="178"/>
                </a:lnTo>
                <a:lnTo>
                  <a:pt x="204" y="148"/>
                </a:lnTo>
                <a:lnTo>
                  <a:pt x="204" y="118"/>
                </a:lnTo>
                <a:lnTo>
                  <a:pt x="204" y="91"/>
                </a:lnTo>
                <a:lnTo>
                  <a:pt x="205" y="65"/>
                </a:lnTo>
                <a:lnTo>
                  <a:pt x="206" y="42"/>
                </a:lnTo>
                <a:lnTo>
                  <a:pt x="208" y="20"/>
                </a:lnTo>
                <a:lnTo>
                  <a:pt x="211" y="0"/>
                </a:lnTo>
                <a:lnTo>
                  <a:pt x="203" y="19"/>
                </a:lnTo>
                <a:lnTo>
                  <a:pt x="194" y="39"/>
                </a:lnTo>
                <a:lnTo>
                  <a:pt x="183" y="60"/>
                </a:lnTo>
                <a:lnTo>
                  <a:pt x="172" y="83"/>
                </a:lnTo>
                <a:lnTo>
                  <a:pt x="159" y="107"/>
                </a:lnTo>
                <a:lnTo>
                  <a:pt x="144" y="133"/>
                </a:lnTo>
                <a:lnTo>
                  <a:pt x="129" y="159"/>
                </a:lnTo>
                <a:lnTo>
                  <a:pt x="113" y="18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Freeform 115"/>
          <p:cNvSpPr>
            <a:spLocks/>
          </p:cNvSpPr>
          <p:nvPr/>
        </p:nvSpPr>
        <p:spPr bwMode="auto">
          <a:xfrm>
            <a:off x="2643188" y="4733925"/>
            <a:ext cx="112712" cy="204788"/>
          </a:xfrm>
          <a:custGeom>
            <a:avLst/>
            <a:gdLst/>
            <a:ahLst/>
            <a:cxnLst>
              <a:cxn ang="0">
                <a:pos x="111" y="223"/>
              </a:cxn>
              <a:cxn ang="0">
                <a:pos x="126" y="199"/>
              </a:cxn>
              <a:cxn ang="0">
                <a:pos x="141" y="176"/>
              </a:cxn>
              <a:cxn ang="0">
                <a:pos x="155" y="155"/>
              </a:cxn>
              <a:cxn ang="0">
                <a:pos x="168" y="135"/>
              </a:cxn>
              <a:cxn ang="0">
                <a:pos x="183" y="116"/>
              </a:cxn>
              <a:cxn ang="0">
                <a:pos x="196" y="97"/>
              </a:cxn>
              <a:cxn ang="0">
                <a:pos x="210" y="79"/>
              </a:cxn>
              <a:cxn ang="0">
                <a:pos x="225" y="60"/>
              </a:cxn>
              <a:cxn ang="0">
                <a:pos x="0" y="0"/>
              </a:cxn>
              <a:cxn ang="0">
                <a:pos x="2" y="12"/>
              </a:cxn>
              <a:cxn ang="0">
                <a:pos x="4" y="30"/>
              </a:cxn>
              <a:cxn ang="0">
                <a:pos x="7" y="53"/>
              </a:cxn>
              <a:cxn ang="0">
                <a:pos x="11" y="79"/>
              </a:cxn>
              <a:cxn ang="0">
                <a:pos x="13" y="107"/>
              </a:cxn>
              <a:cxn ang="0">
                <a:pos x="16" y="137"/>
              </a:cxn>
              <a:cxn ang="0">
                <a:pos x="17" y="168"/>
              </a:cxn>
              <a:cxn ang="0">
                <a:pos x="19" y="199"/>
              </a:cxn>
              <a:cxn ang="0">
                <a:pos x="20" y="230"/>
              </a:cxn>
              <a:cxn ang="0">
                <a:pos x="20" y="261"/>
              </a:cxn>
              <a:cxn ang="0">
                <a:pos x="20" y="289"/>
              </a:cxn>
              <a:cxn ang="0">
                <a:pos x="20" y="317"/>
              </a:cxn>
              <a:cxn ang="0">
                <a:pos x="19" y="342"/>
              </a:cxn>
              <a:cxn ang="0">
                <a:pos x="18" y="367"/>
              </a:cxn>
              <a:cxn ang="0">
                <a:pos x="16" y="389"/>
              </a:cxn>
              <a:cxn ang="0">
                <a:pos x="14" y="408"/>
              </a:cxn>
              <a:cxn ang="0">
                <a:pos x="22" y="390"/>
              </a:cxn>
              <a:cxn ang="0">
                <a:pos x="30" y="370"/>
              </a:cxn>
              <a:cxn ang="0">
                <a:pos x="40" y="349"/>
              </a:cxn>
              <a:cxn ang="0">
                <a:pos x="53" y="326"/>
              </a:cxn>
              <a:cxn ang="0">
                <a:pos x="66" y="302"/>
              </a:cxn>
              <a:cxn ang="0">
                <a:pos x="80" y="276"/>
              </a:cxn>
              <a:cxn ang="0">
                <a:pos x="94" y="250"/>
              </a:cxn>
              <a:cxn ang="0">
                <a:pos x="111" y="223"/>
              </a:cxn>
            </a:cxnLst>
            <a:rect l="0" t="0" r="r" b="b"/>
            <a:pathLst>
              <a:path w="225" h="408">
                <a:moveTo>
                  <a:pt x="111" y="223"/>
                </a:moveTo>
                <a:lnTo>
                  <a:pt x="126" y="199"/>
                </a:lnTo>
                <a:lnTo>
                  <a:pt x="141" y="176"/>
                </a:lnTo>
                <a:lnTo>
                  <a:pt x="155" y="155"/>
                </a:lnTo>
                <a:lnTo>
                  <a:pt x="168" y="135"/>
                </a:lnTo>
                <a:lnTo>
                  <a:pt x="183" y="116"/>
                </a:lnTo>
                <a:lnTo>
                  <a:pt x="196" y="97"/>
                </a:lnTo>
                <a:lnTo>
                  <a:pt x="210" y="79"/>
                </a:lnTo>
                <a:lnTo>
                  <a:pt x="225" y="60"/>
                </a:lnTo>
                <a:lnTo>
                  <a:pt x="0" y="0"/>
                </a:lnTo>
                <a:lnTo>
                  <a:pt x="2" y="12"/>
                </a:lnTo>
                <a:lnTo>
                  <a:pt x="4" y="30"/>
                </a:lnTo>
                <a:lnTo>
                  <a:pt x="7" y="53"/>
                </a:lnTo>
                <a:lnTo>
                  <a:pt x="11" y="79"/>
                </a:lnTo>
                <a:lnTo>
                  <a:pt x="13" y="107"/>
                </a:lnTo>
                <a:lnTo>
                  <a:pt x="16" y="137"/>
                </a:lnTo>
                <a:lnTo>
                  <a:pt x="17" y="168"/>
                </a:lnTo>
                <a:lnTo>
                  <a:pt x="19" y="199"/>
                </a:lnTo>
                <a:lnTo>
                  <a:pt x="20" y="230"/>
                </a:lnTo>
                <a:lnTo>
                  <a:pt x="20" y="261"/>
                </a:lnTo>
                <a:lnTo>
                  <a:pt x="20" y="289"/>
                </a:lnTo>
                <a:lnTo>
                  <a:pt x="20" y="317"/>
                </a:lnTo>
                <a:lnTo>
                  <a:pt x="19" y="342"/>
                </a:lnTo>
                <a:lnTo>
                  <a:pt x="18" y="367"/>
                </a:lnTo>
                <a:lnTo>
                  <a:pt x="16" y="389"/>
                </a:lnTo>
                <a:lnTo>
                  <a:pt x="14" y="408"/>
                </a:lnTo>
                <a:lnTo>
                  <a:pt x="22" y="390"/>
                </a:lnTo>
                <a:lnTo>
                  <a:pt x="30" y="370"/>
                </a:lnTo>
                <a:lnTo>
                  <a:pt x="40" y="349"/>
                </a:lnTo>
                <a:lnTo>
                  <a:pt x="53" y="326"/>
                </a:lnTo>
                <a:lnTo>
                  <a:pt x="66" y="302"/>
                </a:lnTo>
                <a:lnTo>
                  <a:pt x="80" y="276"/>
                </a:lnTo>
                <a:lnTo>
                  <a:pt x="94" y="250"/>
                </a:lnTo>
                <a:lnTo>
                  <a:pt x="111" y="223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Text Box 116"/>
          <p:cNvSpPr txBox="1">
            <a:spLocks noChangeArrowheads="1"/>
          </p:cNvSpPr>
          <p:nvPr/>
        </p:nvSpPr>
        <p:spPr bwMode="auto">
          <a:xfrm>
            <a:off x="3965575" y="3751263"/>
            <a:ext cx="3273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Train, empower frontline</a:t>
            </a:r>
          </a:p>
          <a:p>
            <a:pPr algn="ctr">
              <a:lnSpc>
                <a:spcPct val="100000"/>
              </a:lnSpc>
            </a:pPr>
            <a:r>
              <a:rPr lang="en-US" sz="1200" b="1">
                <a:solidFill>
                  <a:srgbClr val="007200"/>
                </a:solidFill>
              </a:rPr>
              <a:t>personnel to control quality</a:t>
            </a:r>
          </a:p>
        </p:txBody>
      </p:sp>
      <p:sp>
        <p:nvSpPr>
          <p:cNvPr id="91" name="Text Box 117"/>
          <p:cNvSpPr txBox="1">
            <a:spLocks noChangeArrowheads="1"/>
          </p:cNvSpPr>
          <p:nvPr/>
        </p:nvSpPr>
        <p:spPr bwMode="auto">
          <a:xfrm>
            <a:off x="6453188" y="6002338"/>
            <a:ext cx="21590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>
                <a:solidFill>
                  <a:srgbClr val="000000"/>
                </a:solidFill>
              </a:rPr>
              <a:t>Source: Heskett and Schlesinger</a:t>
            </a:r>
          </a:p>
        </p:txBody>
      </p:sp>
      <p:sp>
        <p:nvSpPr>
          <p:cNvPr id="92" name="WordArt 119"/>
          <p:cNvSpPr>
            <a:spLocks noChangeArrowheads="1" noChangeShapeType="1" noTextEdit="1"/>
          </p:cNvSpPr>
          <p:nvPr/>
        </p:nvSpPr>
        <p:spPr bwMode="auto">
          <a:xfrm rot="-2529511">
            <a:off x="4724400" y="4343400"/>
            <a:ext cx="831850" cy="457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Employee</a:t>
            </a:r>
          </a:p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latin typeface="Times New Roman"/>
                <a:cs typeface="Times New Roman"/>
              </a:rPr>
              <a:t>  Cycle</a:t>
            </a:r>
          </a:p>
        </p:txBody>
      </p:sp>
      <p:sp>
        <p:nvSpPr>
          <p:cNvPr id="93" name="WordArt 120"/>
          <p:cNvSpPr>
            <a:spLocks noChangeArrowheads="1" noChangeShapeType="1" noTextEdit="1"/>
          </p:cNvSpPr>
          <p:nvPr/>
        </p:nvSpPr>
        <p:spPr bwMode="auto">
          <a:xfrm rot="-1656260">
            <a:off x="5181600" y="5478463"/>
            <a:ext cx="1038225" cy="4651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rgbClr val="3E228C"/>
                </a:solidFill>
                <a:latin typeface="Times New Roman"/>
                <a:cs typeface="Times New Roman"/>
              </a:rPr>
              <a:t>Customer</a:t>
            </a:r>
          </a:p>
          <a:p>
            <a:pPr algn="ctr"/>
            <a:r>
              <a:rPr lang="en-US" sz="800" kern="10">
                <a:ln w="9525">
                  <a:noFill/>
                  <a:round/>
                  <a:headEnd/>
                  <a:tailEnd/>
                </a:ln>
                <a:solidFill>
                  <a:srgbClr val="3E228C"/>
                </a:solidFill>
                <a:latin typeface="Times New Roman"/>
                <a:cs typeface="Times New Roman"/>
              </a:rPr>
              <a:t>  Cycle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r>
              <a:rPr lang="en-US"/>
              <a:t>Longer-term view of financial performance; firm seeks to prosper by investing in people</a:t>
            </a:r>
          </a:p>
          <a:p>
            <a:r>
              <a:rPr lang="en-US"/>
              <a:t>Attractive compensation packages attract better job applicants</a:t>
            </a:r>
          </a:p>
          <a:p>
            <a:r>
              <a:rPr lang="en-US"/>
              <a:t>More focused recruitment, intensive training, and higher wages make it more likely that employees are:</a:t>
            </a:r>
          </a:p>
          <a:p>
            <a:pPr lvl="1"/>
            <a:r>
              <a:rPr lang="en-US"/>
              <a:t>Happier in their work</a:t>
            </a:r>
          </a:p>
          <a:p>
            <a:pPr lvl="1"/>
            <a:r>
              <a:rPr lang="en-US"/>
              <a:t>Provide higher quality, customer-pleasing service</a:t>
            </a:r>
          </a:p>
          <a:p>
            <a:endParaRPr lang="en-US"/>
          </a:p>
        </p:txBody>
      </p:sp>
      <p:sp>
        <p:nvSpPr>
          <p:cNvPr id="6594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/>
              <a:t>Cycle of Success (2) </a:t>
            </a:r>
            <a:br>
              <a:rPr lang="en-US"/>
            </a:br>
            <a:r>
              <a:rPr lang="en-US" sz="2000"/>
              <a:t>(</a:t>
            </a:r>
            <a:r>
              <a:rPr lang="en-US" sz="2000" b="0"/>
              <a:t>Fig 11.6)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r>
              <a:rPr lang="en-US"/>
              <a:t>Broadened job descriptions with empowerment practices enable frontline staff to control quality and facilitate service recovery</a:t>
            </a:r>
          </a:p>
          <a:p>
            <a:r>
              <a:rPr lang="en-US"/>
              <a:t>Regular customers more likely to remain loyal because:</a:t>
            </a:r>
          </a:p>
          <a:p>
            <a:pPr lvl="1"/>
            <a:r>
              <a:rPr lang="en-US"/>
              <a:t>Appreciate continuity in service relationships</a:t>
            </a:r>
          </a:p>
          <a:p>
            <a:pPr lvl="1"/>
            <a:r>
              <a:rPr lang="en-US"/>
              <a:t>Have higher satisfaction due to higher quality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Cycle of Success (3) </a:t>
            </a:r>
            <a:br>
              <a:rPr lang="en-US"/>
            </a:br>
            <a:r>
              <a:rPr lang="en-US" sz="2000"/>
              <a:t>(</a:t>
            </a:r>
            <a:r>
              <a:rPr lang="en-US" sz="2000" b="0"/>
              <a:t>Fig 11.6)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685800" y="2514600"/>
            <a:ext cx="8229600" cy="1981200"/>
          </a:xfrm>
          <a:prstGeom prst="rect">
            <a:avLst/>
          </a:prstGeom>
          <a:gradFill rotWithShape="1">
            <a:gsLst>
              <a:gs pos="0">
                <a:srgbClr val="F8F8F8">
                  <a:alpha val="80000"/>
                </a:srgbClr>
              </a:gs>
              <a:gs pos="100000">
                <a:srgbClr val="F8F8F8">
                  <a:gamma/>
                  <a:shade val="98431"/>
                  <a:invGamma/>
                  <a:alpha val="16000"/>
                </a:srgbClr>
              </a:gs>
            </a:gsLst>
            <a:lin ang="5400000" scaled="1"/>
          </a:gradFill>
          <a:ln w="952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>
              <a:lnSpc>
                <a:spcPct val="110000"/>
              </a:lnSpc>
            </a:pP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1. Importance of Service Employees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ChangeArrowheads="1"/>
          </p:cNvSpPr>
          <p:nvPr/>
        </p:nvSpPr>
        <p:spPr bwMode="auto">
          <a:xfrm>
            <a:off x="685800" y="2514600"/>
            <a:ext cx="7772400" cy="1984375"/>
          </a:xfrm>
          <a:prstGeom prst="rect">
            <a:avLst/>
          </a:prstGeom>
          <a:gradFill rotWithShape="1">
            <a:gsLst>
              <a:gs pos="0">
                <a:srgbClr val="F8F8F8">
                  <a:alpha val="80000"/>
                </a:srgbClr>
              </a:gs>
              <a:gs pos="100000">
                <a:srgbClr val="F8F8F8">
                  <a:gamma/>
                  <a:shade val="98431"/>
                  <a:invGamma/>
                  <a:alpha val="16000"/>
                </a:srgbClr>
              </a:gs>
            </a:gsLst>
            <a:lin ang="5400000" scaled="1"/>
          </a:gradFill>
          <a:ln w="952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110000"/>
              </a:lnSpc>
            </a:pP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4. Human Resources Management</a:t>
            </a: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Microsoft Sans Serif" pitchFamily="34" charset="0"/>
              </a:rPr>
              <a:t>—</a:t>
            </a: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 How to Get It Right?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Rectangle 3"/>
          <p:cNvSpPr>
            <a:spLocks noGrp="1" noChangeArrowheads="1"/>
          </p:cNvSpPr>
          <p:nvPr>
            <p:ph idx="1"/>
          </p:nvPr>
        </p:nvSpPr>
        <p:spPr>
          <a:xfrm>
            <a:off x="166688" y="3200400"/>
            <a:ext cx="5243512" cy="2443163"/>
          </a:xfrm>
          <a:noFill/>
          <a:ln/>
        </p:spPr>
        <p:txBody>
          <a:bodyPr/>
          <a:lstStyle/>
          <a:p>
            <a:pPr lvl="1"/>
            <a:r>
              <a:rPr lang="en-US"/>
              <a:t>Hire the right people</a:t>
            </a:r>
          </a:p>
          <a:p>
            <a:pPr lvl="1"/>
            <a:r>
              <a:rPr lang="en-US"/>
              <a:t>Enable these people</a:t>
            </a:r>
          </a:p>
          <a:p>
            <a:pPr lvl="1"/>
            <a:r>
              <a:rPr lang="en-US"/>
              <a:t>Motivate and energize your people</a:t>
            </a:r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to Manage People for </a:t>
            </a:r>
            <a:br>
              <a:rPr lang="en-US"/>
            </a:br>
            <a:r>
              <a:rPr lang="en-US"/>
              <a:t>Service Advantage?</a:t>
            </a:r>
          </a:p>
        </p:txBody>
      </p:sp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152400" y="1600200"/>
            <a:ext cx="838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285750" indent="-285750" eaLnBrk="1" hangingPunct="1">
              <a:spcBef>
                <a:spcPct val="70000"/>
              </a:spcBef>
              <a:spcAft>
                <a:spcPct val="35000"/>
              </a:spcAft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A30105"/>
                </a:solidFill>
                <a:latin typeface="Trebuchet MS" pitchFamily="34" charset="0"/>
                <a:cs typeface="Arial" charset="0"/>
              </a:rPr>
              <a:t>Staff performance involves both </a:t>
            </a:r>
            <a:r>
              <a:rPr lang="en-US" sz="2400" b="1" u="sng">
                <a:solidFill>
                  <a:srgbClr val="A30105"/>
                </a:solidFill>
                <a:latin typeface="Trebuchet MS" pitchFamily="34" charset="0"/>
                <a:cs typeface="Arial" charset="0"/>
              </a:rPr>
              <a:t>ability</a:t>
            </a:r>
            <a:r>
              <a:rPr lang="en-US" sz="2400" b="1">
                <a:solidFill>
                  <a:srgbClr val="A30105"/>
                </a:solidFill>
                <a:latin typeface="Trebuchet MS" pitchFamily="34" charset="0"/>
                <a:cs typeface="Arial" charset="0"/>
              </a:rPr>
              <a:t> and </a:t>
            </a:r>
            <a:r>
              <a:rPr lang="en-US" sz="2400" b="1" u="sng">
                <a:solidFill>
                  <a:srgbClr val="A30105"/>
                </a:solidFill>
                <a:latin typeface="Trebuchet MS" pitchFamily="34" charset="0"/>
                <a:cs typeface="Arial" charset="0"/>
              </a:rPr>
              <a:t>motivation</a:t>
            </a:r>
          </a:p>
          <a:p>
            <a:pPr marL="285750" indent="-285750" eaLnBrk="1" hangingPunct="1">
              <a:spcBef>
                <a:spcPct val="70000"/>
              </a:spcBef>
              <a:spcAft>
                <a:spcPct val="35000"/>
              </a:spcAft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A30105"/>
                </a:solidFill>
                <a:latin typeface="Trebuchet MS" pitchFamily="34" charset="0"/>
                <a:cs typeface="Arial" charset="0"/>
              </a:rPr>
              <a:t>How can we get able service employees who are motivated to productively deliver service excellence?</a:t>
            </a:r>
          </a:p>
        </p:txBody>
      </p:sp>
      <p:pic>
        <p:nvPicPr>
          <p:cNvPr id="640005" name="Picture 5" descr="j01495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456113"/>
            <a:ext cx="3084513" cy="20875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The Wheel of Successful HR in </a:t>
            </a:r>
            <a:br>
              <a:rPr lang="en-US"/>
            </a:br>
            <a:r>
              <a:rPr lang="en-US"/>
              <a:t>Service Firms </a:t>
            </a:r>
            <a:r>
              <a:rPr lang="en-US" sz="2000"/>
              <a:t>(</a:t>
            </a:r>
            <a:r>
              <a:rPr lang="en-US" sz="2000" b="0"/>
              <a:t>Fig 11.7)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447800"/>
            <a:ext cx="2446338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600" b="1">
                <a:solidFill>
                  <a:srgbClr val="00484B"/>
                </a:solidFill>
              </a:rPr>
              <a:t>Leadership that:</a:t>
            </a:r>
            <a:r>
              <a:rPr lang="en-US" sz="2000" b="1" i="1">
                <a:solidFill>
                  <a:srgbClr val="008000"/>
                </a:solidFill>
                <a:latin typeface="Times New Roman" pitchFamily="18" charset="0"/>
              </a:rPr>
              <a:t> </a:t>
            </a:r>
            <a:endParaRPr lang="en-US" sz="1600" b="1">
              <a:solidFill>
                <a:srgbClr val="00484B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831975"/>
            <a:ext cx="2590800" cy="69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eaLnBrk="1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1600" b="1">
                <a:solidFill>
                  <a:srgbClr val="00484B"/>
                </a:solidFill>
                <a:cs typeface="Arial" charset="0"/>
              </a:rPr>
              <a:t>Focuses the entire organization on supporting the frontline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3076575"/>
            <a:ext cx="2514600" cy="1114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eaLnBrk="1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1600" b="1">
                <a:solidFill>
                  <a:srgbClr val="00484B"/>
                </a:solidFill>
                <a:cs typeface="Arial" charset="0"/>
              </a:rPr>
              <a:t>Fosters a strong service culture with passion for service and productivity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4262438"/>
            <a:ext cx="2133600" cy="1147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 eaLnBrk="1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>
                <a:srgbClr val="CC9900"/>
              </a:buClr>
              <a:buFont typeface="Wingdings" pitchFamily="2" charset="2"/>
              <a:buChar char="§"/>
            </a:pPr>
            <a:r>
              <a:rPr lang="en-US" sz="1600" b="1">
                <a:solidFill>
                  <a:srgbClr val="00484B"/>
                </a:solidFill>
                <a:cs typeface="Arial" charset="0"/>
              </a:rPr>
              <a:t>Drives values that inspires, energizes and guides service providers 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09800" y="1524000"/>
            <a:ext cx="6561138" cy="48768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394450" y="4267200"/>
            <a:ext cx="1905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556250" y="15240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3117850" y="4267200"/>
            <a:ext cx="16764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265613" y="3400425"/>
            <a:ext cx="2586037" cy="1019175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1">
              <a:solidFill>
                <a:srgbClr val="003399"/>
              </a:solidFill>
              <a:latin typeface="Book Antiqua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556250" y="1752600"/>
            <a:ext cx="228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8925" indent="-288925" eaLnBrk="1" hangingPunct="1">
              <a:lnSpc>
                <a:spcPct val="100000"/>
              </a:lnSpc>
            </a:pPr>
            <a:r>
              <a:rPr lang="en-US" sz="2000" b="1">
                <a:solidFill>
                  <a:schemeClr val="tx1"/>
                </a:solidFill>
              </a:rPr>
              <a:t>1. Hire the</a:t>
            </a:r>
          </a:p>
          <a:p>
            <a:pPr marL="288925" indent="-288925" eaLnBrk="1" hangingPunct="1">
              <a:lnSpc>
                <a:spcPct val="100000"/>
              </a:lnSpc>
            </a:pPr>
            <a:r>
              <a:rPr lang="en-US" sz="2000" b="1">
                <a:solidFill>
                  <a:schemeClr val="tx1"/>
                </a:solidFill>
              </a:rPr>
              <a:t>	Right People</a:t>
            </a: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  <a:p>
            <a:pPr marL="288925" indent="-288925" eaLnBrk="1" hangingPunct="1">
              <a:lnSpc>
                <a:spcPct val="100000"/>
              </a:lnSpc>
            </a:pPr>
            <a:endParaRPr lang="en-US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84450" y="2463800"/>
            <a:ext cx="2876550" cy="812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chemeClr val="tx1"/>
                </a:solidFill>
              </a:rPr>
              <a:t>3.</a:t>
            </a:r>
            <a:r>
              <a:rPr lang="en-US" sz="2400" b="1">
                <a:solidFill>
                  <a:srgbClr val="008000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</a:rPr>
              <a:t>Motivate and Energize Your People</a:t>
            </a:r>
          </a:p>
          <a:p>
            <a:pPr algn="ctr" eaLnBrk="1" hangingPunct="1">
              <a:lnSpc>
                <a:spcPct val="100000"/>
              </a:lnSpc>
            </a:pP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337050" y="4572000"/>
            <a:ext cx="3489325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</a:pPr>
            <a:r>
              <a:rPr lang="en-US" sz="2000" b="1">
                <a:solidFill>
                  <a:schemeClr val="tx1"/>
                </a:solidFill>
              </a:rPr>
              <a:t>2. Enable Your People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13450" y="25908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00484B"/>
                </a:solidFill>
              </a:rPr>
              <a:t>Be the preferred employer &amp; compete for talent market share</a:t>
            </a:r>
            <a:r>
              <a:rPr lang="en-US" b="1">
                <a:solidFill>
                  <a:srgbClr val="00484B"/>
                </a:solidFill>
              </a:rPr>
              <a:t> 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004050" y="3581400"/>
            <a:ext cx="2039938" cy="84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00484B"/>
                </a:solidFill>
              </a:rPr>
              <a:t>Intensify the selection process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403850" y="4953000"/>
            <a:ext cx="2514600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00484B"/>
                </a:solidFill>
              </a:rPr>
              <a:t>Empower frontline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337050" y="5216525"/>
            <a:ext cx="3422650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00484B"/>
                </a:solidFill>
              </a:rPr>
              <a:t>Build high performance service                delivery teams      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727450" y="5748338"/>
            <a:ext cx="2651125" cy="347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00484B"/>
                </a:solidFill>
              </a:rPr>
              <a:t>Extensive training</a:t>
            </a:r>
          </a:p>
          <a:p>
            <a:pPr marL="174625" indent="-174625" eaLnBrk="1" hangingPunct="1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sz="1600" b="1">
              <a:solidFill>
                <a:srgbClr val="00484B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438400" y="3200400"/>
            <a:ext cx="20574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eaLnBrk="1" hangingPunct="1">
              <a:lnSpc>
                <a:spcPct val="10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1600" b="1">
                <a:solidFill>
                  <a:srgbClr val="00484B"/>
                </a:solidFill>
              </a:rPr>
              <a:t>Utilize the full range of rewards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391025" y="3629025"/>
            <a:ext cx="2466975" cy="6381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Service Excellence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&amp; Productivity</a:t>
            </a:r>
            <a:r>
              <a:rPr lang="en-US" b="1" i="1"/>
              <a:t> </a:t>
            </a: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 rot="7511178">
            <a:off x="7924800" y="4953000"/>
            <a:ext cx="762000" cy="457200"/>
          </a:xfrm>
          <a:prstGeom prst="chevron">
            <a:avLst>
              <a:gd name="adj" fmla="val 41667"/>
            </a:avLst>
          </a:prstGeom>
          <a:solidFill>
            <a:srgbClr val="9933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5105400" y="1295400"/>
            <a:ext cx="762000" cy="457200"/>
          </a:xfrm>
          <a:prstGeom prst="chevron">
            <a:avLst>
              <a:gd name="adj" fmla="val 41667"/>
            </a:avLst>
          </a:prstGeom>
          <a:solidFill>
            <a:srgbClr val="9933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 rot="13259998">
            <a:off x="2667000" y="5334000"/>
            <a:ext cx="762000" cy="457200"/>
          </a:xfrm>
          <a:prstGeom prst="chevron">
            <a:avLst>
              <a:gd name="adj" fmla="val 41667"/>
            </a:avLst>
          </a:prstGeom>
          <a:solidFill>
            <a:srgbClr val="99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1. Hire the Right People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419225" y="2427288"/>
            <a:ext cx="6429375" cy="2189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ctr" hangingPunct="1">
              <a:lnSpc>
                <a:spcPct val="100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2400" b="1" i="1">
                <a:solidFill>
                  <a:srgbClr val="000000"/>
                </a:solidFill>
                <a:latin typeface="Trebuchet MS"/>
                <a:ea typeface="PMingLiU" pitchFamily="18" charset="-120"/>
              </a:rPr>
              <a:t>“</a:t>
            </a:r>
            <a:r>
              <a:rPr lang="en-US" altLang="zh-TW" sz="2400" b="1" i="1">
                <a:solidFill>
                  <a:srgbClr val="000000"/>
                </a:solidFill>
                <a:ea typeface="PMingLiU" pitchFamily="18" charset="-120"/>
              </a:rPr>
              <a:t>The old saying </a:t>
            </a:r>
            <a:r>
              <a:rPr lang="en-US" altLang="zh-TW" sz="2400" b="1" i="1">
                <a:solidFill>
                  <a:srgbClr val="000000"/>
                </a:solidFill>
                <a:latin typeface="Trebuchet MS"/>
                <a:ea typeface="PMingLiU" pitchFamily="18" charset="-120"/>
              </a:rPr>
              <a:t>‘</a:t>
            </a:r>
            <a:r>
              <a:rPr lang="en-US" altLang="zh-TW" sz="2400" b="1" i="1">
                <a:solidFill>
                  <a:srgbClr val="000000"/>
                </a:solidFill>
                <a:ea typeface="PMingLiU" pitchFamily="18" charset="-120"/>
              </a:rPr>
              <a:t>People are your           </a:t>
            </a:r>
          </a:p>
          <a:p>
            <a:pPr eaLnBrk="1" fontAlgn="ctr" hangingPunct="1">
              <a:lnSpc>
                <a:spcPct val="100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2400" b="1" i="1">
                <a:solidFill>
                  <a:srgbClr val="000000"/>
                </a:solidFill>
                <a:ea typeface="PMingLiU" pitchFamily="18" charset="-120"/>
              </a:rPr>
              <a:t>  most important asset</a:t>
            </a:r>
            <a:r>
              <a:rPr lang="en-US" altLang="zh-TW" sz="2400" b="1" i="1">
                <a:solidFill>
                  <a:srgbClr val="000000"/>
                </a:solidFill>
                <a:latin typeface="Trebuchet MS"/>
                <a:ea typeface="PMingLiU" pitchFamily="18" charset="-120"/>
              </a:rPr>
              <a:t>’</a:t>
            </a:r>
            <a:r>
              <a:rPr lang="en-US" altLang="zh-TW" sz="2400" b="1" i="1">
                <a:solidFill>
                  <a:srgbClr val="000000"/>
                </a:solidFill>
                <a:ea typeface="PMingLiU" pitchFamily="18" charset="-120"/>
              </a:rPr>
              <a:t> is wrong.</a:t>
            </a:r>
          </a:p>
          <a:p>
            <a:pPr eaLnBrk="1" fontAlgn="ctr" hangingPunct="1">
              <a:lnSpc>
                <a:spcPct val="100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2400" b="1" i="1">
                <a:solidFill>
                  <a:srgbClr val="000000"/>
                </a:solidFill>
                <a:ea typeface="PMingLiU" pitchFamily="18" charset="-120"/>
              </a:rPr>
              <a:t>      The RIGHT people are your </a:t>
            </a:r>
          </a:p>
          <a:p>
            <a:pPr eaLnBrk="1" fontAlgn="ctr" hangingPunct="1">
              <a:lnSpc>
                <a:spcPct val="100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sz="2400" b="1" i="1">
                <a:solidFill>
                  <a:srgbClr val="000000"/>
                </a:solidFill>
                <a:ea typeface="PMingLiU" pitchFamily="18" charset="-120"/>
              </a:rPr>
              <a:t>          most important asset.</a:t>
            </a:r>
            <a:r>
              <a:rPr lang="en-US" altLang="zh-TW" sz="2400" b="1" i="1">
                <a:solidFill>
                  <a:srgbClr val="000000"/>
                </a:solidFill>
                <a:latin typeface="Trebuchet MS"/>
                <a:ea typeface="PMingLiU" pitchFamily="18" charset="-120"/>
              </a:rPr>
              <a:t>”</a:t>
            </a:r>
            <a:r>
              <a:rPr lang="en-US" altLang="zh-TW" sz="2400" b="1" i="1">
                <a:solidFill>
                  <a:srgbClr val="000000"/>
                </a:solidFill>
                <a:ea typeface="PMingLiU" pitchFamily="18" charset="-120"/>
              </a:rPr>
              <a:t> </a:t>
            </a:r>
          </a:p>
          <a:p>
            <a:pPr algn="ctr" eaLnBrk="1" fontAlgn="ctr" hangingPunct="1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endParaRPr lang="en-US" altLang="zh-TW" sz="2400" b="1" i="1">
              <a:solidFill>
                <a:srgbClr val="000000"/>
              </a:solidFill>
              <a:ea typeface="PMingLiU" pitchFamily="18" charset="-120"/>
            </a:endParaRPr>
          </a:p>
          <a:p>
            <a:pPr algn="r" eaLnBrk="1" fontAlgn="ctr" hangingPunct="1">
              <a:lnSpc>
                <a:spcPct val="95000"/>
              </a:lnSpc>
              <a:buClr>
                <a:srgbClr val="CC9900"/>
              </a:buClr>
              <a:buSzPct val="150000"/>
              <a:buFont typeface="Wingdings" pitchFamily="2" charset="2"/>
              <a:buNone/>
            </a:pPr>
            <a:r>
              <a:rPr lang="en-US" altLang="zh-TW" b="1">
                <a:solidFill>
                  <a:srgbClr val="000000"/>
                </a:solidFill>
                <a:ea typeface="PMingLiU" pitchFamily="18" charset="-120"/>
              </a:rPr>
              <a:t>					</a:t>
            </a:r>
            <a:r>
              <a:rPr lang="en-US" altLang="zh-TW" sz="2000" b="1" i="1">
                <a:solidFill>
                  <a:schemeClr val="tx1"/>
                </a:solidFill>
                <a:ea typeface="PMingLiU" pitchFamily="18" charset="-120"/>
              </a:rPr>
              <a:t>Jim Collins</a:t>
            </a:r>
            <a:endParaRPr lang="en-US" sz="2000" b="1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5720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200"/>
              <a:t>The right people are a firm’s most important asset: Take a focused, marketing-like approach to recruitment</a:t>
            </a:r>
          </a:p>
          <a:p>
            <a:pPr>
              <a:spcBef>
                <a:spcPct val="60000"/>
              </a:spcBef>
            </a:pPr>
            <a:r>
              <a:rPr lang="en-US" sz="2200"/>
              <a:t>Clarify what must be hired versus what can be taught</a:t>
            </a:r>
          </a:p>
          <a:p>
            <a:pPr>
              <a:spcBef>
                <a:spcPct val="60000"/>
              </a:spcBef>
            </a:pPr>
            <a:r>
              <a:rPr lang="en-US" sz="2200"/>
              <a:t>Clarify nature of the working environment, corporate values and style, in addition to job specs</a:t>
            </a:r>
          </a:p>
          <a:p>
            <a:pPr>
              <a:spcBef>
                <a:spcPct val="60000"/>
              </a:spcBef>
            </a:pPr>
            <a:r>
              <a:rPr lang="en-US" sz="2200"/>
              <a:t>Ensure candidates have/can obtain needed qualifications </a:t>
            </a:r>
          </a:p>
          <a:p>
            <a:pPr>
              <a:spcBef>
                <a:spcPct val="60000"/>
              </a:spcBef>
            </a:pPr>
            <a:r>
              <a:rPr lang="en-US" sz="2200"/>
              <a:t>Evaluate candidate’s fit with firm’s culture and values</a:t>
            </a:r>
          </a:p>
          <a:p>
            <a:pPr>
              <a:spcBef>
                <a:spcPct val="60000"/>
              </a:spcBef>
            </a:pPr>
            <a:r>
              <a:rPr lang="en-US" sz="2200"/>
              <a:t>Match personalities, styles, energies to appropriate jobs   </a:t>
            </a:r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Recruitment</a:t>
            </a:r>
          </a:p>
        </p:txBody>
      </p:sp>
      <p:sp>
        <p:nvSpPr>
          <p:cNvPr id="637956" name="Text Box 4"/>
          <p:cNvSpPr txBox="1">
            <a:spLocks noChangeArrowheads="1"/>
          </p:cNvSpPr>
          <p:nvPr/>
        </p:nvSpPr>
        <p:spPr bwMode="auto">
          <a:xfrm>
            <a:off x="0" y="5943600"/>
            <a:ext cx="6137275" cy="584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/>
              <a:t>“If people come for money, they will leave for money”  </a:t>
            </a:r>
          </a:p>
          <a:p>
            <a:r>
              <a:rPr lang="en-US" b="1"/>
              <a:t>- James Treybig (CEO of Tandem Computers)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7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839200" cy="5105400"/>
          </a:xfrm>
          <a:noFill/>
          <a:ln/>
        </p:spPr>
        <p:txBody>
          <a:bodyPr/>
          <a:lstStyle/>
          <a:p>
            <a:pPr marL="290513" indent="-290513" defTabSz="869950"/>
            <a:r>
              <a:rPr lang="en-GB"/>
              <a:t>Create a large pool: “Compete for Talent Market Share” </a:t>
            </a:r>
          </a:p>
          <a:p>
            <a:pPr marL="290513" indent="-290513" defTabSz="869950">
              <a:spcBef>
                <a:spcPct val="50000"/>
              </a:spcBef>
            </a:pPr>
            <a:r>
              <a:rPr lang="en-GB"/>
              <a:t>What determines a firm’s applicant pool?</a:t>
            </a:r>
          </a:p>
          <a:p>
            <a:pPr marL="620713" lvl="1" indent="-215900" defTabSz="869950">
              <a:spcBef>
                <a:spcPct val="20000"/>
              </a:spcBef>
            </a:pPr>
            <a:r>
              <a:rPr lang="en-GB"/>
              <a:t>Positive image in the community as place to work </a:t>
            </a:r>
          </a:p>
          <a:p>
            <a:pPr marL="620713" lvl="1" indent="-215900" defTabSz="869950"/>
            <a:r>
              <a:rPr lang="en-GB"/>
              <a:t>Quality of its services </a:t>
            </a:r>
          </a:p>
          <a:p>
            <a:pPr marL="620713" lvl="1" indent="-215900" defTabSz="869950"/>
            <a:r>
              <a:rPr lang="en-GB"/>
              <a:t>The firm’s perceived status </a:t>
            </a:r>
          </a:p>
          <a:p>
            <a:pPr marL="290513" indent="-290513" defTabSz="869950"/>
            <a:r>
              <a:rPr lang="en-GB"/>
              <a:t>There is no perfect employee </a:t>
            </a:r>
            <a:endParaRPr lang="en-US"/>
          </a:p>
          <a:p>
            <a:pPr marL="620713" lvl="1" indent="-215900" defTabSz="869950">
              <a:spcBef>
                <a:spcPct val="20000"/>
              </a:spcBef>
            </a:pPr>
            <a:r>
              <a:rPr lang="en-GB"/>
              <a:t>Different jobs are best filled by people with different skills, styles,  or personalities </a:t>
            </a:r>
          </a:p>
          <a:p>
            <a:pPr marL="620713" lvl="1" indent="-215900" defTabSz="869950"/>
            <a:r>
              <a:rPr lang="en-GB"/>
              <a:t>Hire candidates that fit firm’s core values and culture</a:t>
            </a:r>
          </a:p>
          <a:p>
            <a:pPr marL="620713" lvl="1" indent="-215900" defTabSz="869950"/>
            <a:r>
              <a:rPr lang="en-GB"/>
              <a:t>Focus on recruiting naturally warm personalities for customer-contact jobs</a:t>
            </a:r>
            <a:endParaRPr lang="en-US"/>
          </a:p>
          <a:p>
            <a:pPr marL="620713" lvl="1" indent="-215900" defTabSz="869950"/>
            <a:endParaRPr lang="en-GB"/>
          </a:p>
          <a:p>
            <a:pPr marL="290513" indent="-290513" defTabSz="869950">
              <a:lnSpc>
                <a:spcPct val="50000"/>
              </a:lnSpc>
              <a:buFont typeface="Wingdings" pitchFamily="2" charset="2"/>
              <a:buChar char="Ø"/>
            </a:pPr>
            <a:endParaRPr lang="en-GB" sz="2200"/>
          </a:p>
        </p:txBody>
      </p:sp>
      <p:sp>
        <p:nvSpPr>
          <p:cNvPr id="6277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>
              <a:lnSpc>
                <a:spcPct val="105000"/>
              </a:lnSpc>
            </a:pPr>
            <a:r>
              <a:rPr lang="en-US"/>
              <a:t>Select and Hire the Right People: </a:t>
            </a:r>
            <a:br>
              <a:rPr lang="en-US"/>
            </a:br>
            <a:r>
              <a:rPr lang="en-US"/>
              <a:t>(1) Be the Preferred Employer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026025"/>
          </a:xfrm>
          <a:noFill/>
        </p:spPr>
        <p:txBody>
          <a:bodyPr/>
          <a:lstStyle/>
          <a:p>
            <a:r>
              <a:rPr lang="en-GB"/>
              <a:t>Observe behavior </a:t>
            </a:r>
          </a:p>
          <a:p>
            <a:pPr marL="688975" lvl="1" indent="-288925"/>
            <a:r>
              <a:rPr lang="en-US"/>
              <a:t>Hire based on observed behavior, not words you hear</a:t>
            </a:r>
          </a:p>
          <a:p>
            <a:pPr marL="688975" lvl="1" indent="-288925"/>
            <a:r>
              <a:rPr lang="en-US"/>
              <a:t>Best predictor of future behavior is past behavior </a:t>
            </a:r>
          </a:p>
          <a:p>
            <a:pPr marL="688975" lvl="1" indent="-288925"/>
            <a:r>
              <a:rPr lang="en-US"/>
              <a:t>Consider group hiring sessions where candidates are given group tasks </a:t>
            </a:r>
            <a:endParaRPr lang="en-GB"/>
          </a:p>
          <a:p>
            <a:r>
              <a:rPr lang="en-GB"/>
              <a:t>Conduct personality tests</a:t>
            </a:r>
          </a:p>
          <a:p>
            <a:pPr marL="688975" lvl="1" indent="-288925"/>
            <a:r>
              <a:rPr lang="en-US"/>
              <a:t>Willingness to treat co-workers and customers with courtesy,  consideration, and tact</a:t>
            </a:r>
          </a:p>
          <a:p>
            <a:pPr marL="688975" lvl="1" indent="-288925"/>
            <a:r>
              <a:rPr lang="en-US"/>
              <a:t>Perceptiveness regarding customer needs </a:t>
            </a:r>
          </a:p>
          <a:p>
            <a:pPr marL="688975" lvl="1" indent="-288925"/>
            <a:r>
              <a:rPr lang="en-US"/>
              <a:t>Ability to communicate accurately and pleasantly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Select and Hire the Right People:</a:t>
            </a:r>
            <a:br>
              <a:rPr lang="en-US"/>
            </a:br>
            <a:r>
              <a:rPr lang="en-US"/>
              <a:t>(2) How to Identify Best Candidates </a:t>
            </a:r>
          </a:p>
        </p:txBody>
      </p:sp>
      <p:pic>
        <p:nvPicPr>
          <p:cNvPr id="628742" name="Picture 6" descr="j01983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648200"/>
            <a:ext cx="2209800" cy="1809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5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4876800"/>
          </a:xfrm>
          <a:noFill/>
          <a:ln/>
        </p:spPr>
        <p:txBody>
          <a:bodyPr/>
          <a:lstStyle/>
          <a:p>
            <a:r>
              <a:rPr lang="en-GB"/>
              <a:t>Employ multiple, structured interviews </a:t>
            </a:r>
            <a:endParaRPr lang="en-US"/>
          </a:p>
          <a:p>
            <a:pPr lvl="1"/>
            <a:r>
              <a:rPr lang="en-US"/>
              <a:t>Use structured interviews built around job requirements </a:t>
            </a:r>
          </a:p>
          <a:p>
            <a:pPr lvl="1"/>
            <a:r>
              <a:rPr lang="en-US"/>
              <a:t>Use more than one interviewer </a:t>
            </a:r>
            <a:r>
              <a:rPr lang="en-GB"/>
              <a:t>to reduce “similar to me” biases </a:t>
            </a:r>
          </a:p>
          <a:p>
            <a:r>
              <a:rPr lang="en-US"/>
              <a:t>Give applicants a realistic preview of the job </a:t>
            </a:r>
          </a:p>
          <a:p>
            <a:pPr lvl="1"/>
            <a:r>
              <a:rPr lang="en-US"/>
              <a:t>Chance for candidates to “try on the job”</a:t>
            </a:r>
          </a:p>
          <a:p>
            <a:pPr lvl="1"/>
            <a:r>
              <a:rPr lang="en-US"/>
              <a:t>Assess how candidates respond to job realities </a:t>
            </a:r>
          </a:p>
          <a:p>
            <a:pPr lvl="1"/>
            <a:r>
              <a:rPr lang="en-US"/>
              <a:t>Allow candidates to self select themselves out of the job</a:t>
            </a:r>
          </a:p>
          <a:p>
            <a:pPr lvl="1"/>
            <a:r>
              <a:rPr lang="en-US"/>
              <a:t>Manage new employees’ expectation of job </a:t>
            </a:r>
          </a:p>
        </p:txBody>
      </p:sp>
      <p:sp>
        <p:nvSpPr>
          <p:cNvPr id="6297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Select and Hire the Right People:</a:t>
            </a:r>
            <a:br>
              <a:rPr lang="en-US"/>
            </a:br>
            <a:r>
              <a:rPr lang="en-US"/>
              <a:t>(3) Identifying Best Candidates</a:t>
            </a:r>
          </a:p>
        </p:txBody>
      </p:sp>
      <p:pic>
        <p:nvPicPr>
          <p:cNvPr id="629766" name="Picture 6" descr="BD0698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800600"/>
            <a:ext cx="3657600" cy="1758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36700"/>
            <a:ext cx="8991600" cy="5016500"/>
          </a:xfrm>
          <a:noFill/>
        </p:spPr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  <a:tabLst>
                <a:tab pos="620713" algn="l"/>
              </a:tabLst>
            </a:pPr>
            <a:r>
              <a:rPr lang="en-US"/>
              <a:t>Service employees need to learn:</a:t>
            </a:r>
          </a:p>
          <a:p>
            <a:pPr>
              <a:lnSpc>
                <a:spcPct val="85000"/>
              </a:lnSpc>
              <a:spcBef>
                <a:spcPct val="50000"/>
              </a:spcBef>
              <a:spcAft>
                <a:spcPct val="20000"/>
              </a:spcAft>
              <a:tabLst>
                <a:tab pos="620713" algn="l"/>
              </a:tabLst>
            </a:pPr>
            <a:r>
              <a:rPr lang="en-US"/>
              <a:t>Organizational culture, purpose, and strategy </a:t>
            </a:r>
          </a:p>
          <a:p>
            <a:pPr lvl="1">
              <a:lnSpc>
                <a:spcPct val="85000"/>
              </a:lnSpc>
              <a:tabLst>
                <a:tab pos="620713" algn="l"/>
              </a:tabLst>
            </a:pPr>
            <a:r>
              <a:rPr lang="en-US"/>
              <a:t>Promote core values, get emotional commitment to strategy </a:t>
            </a:r>
          </a:p>
          <a:p>
            <a:pPr lvl="1">
              <a:lnSpc>
                <a:spcPct val="85000"/>
              </a:lnSpc>
              <a:tabLst>
                <a:tab pos="620713" algn="l"/>
              </a:tabLst>
            </a:pPr>
            <a:r>
              <a:rPr lang="en-US"/>
              <a:t>Get managers to teach “why,” “what,” and “how” of job</a:t>
            </a:r>
          </a:p>
          <a:p>
            <a:pPr>
              <a:lnSpc>
                <a:spcPct val="85000"/>
              </a:lnSpc>
              <a:spcAft>
                <a:spcPct val="20000"/>
              </a:spcAft>
              <a:tabLst>
                <a:tab pos="620713" algn="l"/>
              </a:tabLst>
            </a:pPr>
            <a:r>
              <a:rPr lang="en-US"/>
              <a:t>Interpersonal and technical skills </a:t>
            </a:r>
          </a:p>
          <a:p>
            <a:pPr lvl="1">
              <a:lnSpc>
                <a:spcPct val="85000"/>
              </a:lnSpc>
              <a:tabLst>
                <a:tab pos="620713" algn="l"/>
              </a:tabLst>
            </a:pPr>
            <a:r>
              <a:rPr lang="en-US"/>
              <a:t>Both are necessary but neither alone is sufficient for optimal job performance </a:t>
            </a:r>
          </a:p>
          <a:p>
            <a:pPr>
              <a:lnSpc>
                <a:spcPct val="85000"/>
              </a:lnSpc>
              <a:spcAft>
                <a:spcPct val="20000"/>
              </a:spcAft>
              <a:tabLst>
                <a:tab pos="620713" algn="l"/>
              </a:tabLst>
            </a:pPr>
            <a:r>
              <a:rPr lang="en-US"/>
              <a:t>Product/service knowledge </a:t>
            </a:r>
          </a:p>
          <a:p>
            <a:pPr lvl="1">
              <a:lnSpc>
                <a:spcPct val="85000"/>
              </a:lnSpc>
              <a:tabLst>
                <a:tab pos="620713" algn="l"/>
              </a:tabLst>
            </a:pPr>
            <a:r>
              <a:rPr lang="en-US"/>
              <a:t>Staff’s product knowledge is a key aspect of service quality </a:t>
            </a:r>
          </a:p>
          <a:p>
            <a:pPr lvl="1">
              <a:lnSpc>
                <a:spcPct val="85000"/>
              </a:lnSpc>
              <a:tabLst>
                <a:tab pos="620713" algn="l"/>
              </a:tabLst>
            </a:pPr>
            <a:r>
              <a:rPr lang="en-US"/>
              <a:t>Staff must explain product features and position products correctly </a:t>
            </a:r>
            <a:endParaRPr lang="en-US" sz="1800"/>
          </a:p>
        </p:txBody>
      </p:sp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2. Train Service Employees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9530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ct val="6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200"/>
              <a:t>Empowerment is most appropriate when:</a:t>
            </a:r>
          </a:p>
          <a:p>
            <a:pPr lvl="1">
              <a:lnSpc>
                <a:spcPct val="85000"/>
              </a:lnSpc>
              <a:spcBef>
                <a:spcPct val="60000"/>
              </a:spcBef>
              <a:spcAft>
                <a:spcPct val="20000"/>
              </a:spcAft>
            </a:pPr>
            <a:r>
              <a:rPr lang="en-US"/>
              <a:t>Firm’s business strategy is based on competitive differentiation and on personalized, customized service</a:t>
            </a:r>
          </a:p>
          <a:p>
            <a:pPr lvl="1">
              <a:lnSpc>
                <a:spcPct val="85000"/>
              </a:lnSpc>
              <a:spcBef>
                <a:spcPct val="60000"/>
              </a:spcBef>
              <a:spcAft>
                <a:spcPct val="20000"/>
              </a:spcAft>
            </a:pPr>
            <a:r>
              <a:rPr lang="en-US"/>
              <a:t>Emphasis on extended relationships versus short-term transactions</a:t>
            </a:r>
          </a:p>
          <a:p>
            <a:pPr lvl="1">
              <a:lnSpc>
                <a:spcPct val="85000"/>
              </a:lnSpc>
              <a:spcBef>
                <a:spcPct val="60000"/>
              </a:spcBef>
              <a:spcAft>
                <a:spcPct val="20000"/>
              </a:spcAft>
            </a:pPr>
            <a:r>
              <a:rPr lang="en-US"/>
              <a:t>Use of complex and nonroutine technologies</a:t>
            </a:r>
          </a:p>
          <a:p>
            <a:pPr lvl="1">
              <a:lnSpc>
                <a:spcPct val="85000"/>
              </a:lnSpc>
              <a:spcBef>
                <a:spcPct val="60000"/>
              </a:spcBef>
              <a:spcAft>
                <a:spcPct val="20000"/>
              </a:spcAft>
            </a:pPr>
            <a:r>
              <a:rPr lang="en-US"/>
              <a:t>Business environment is unpredictable, consisting of surprises </a:t>
            </a:r>
          </a:p>
          <a:p>
            <a:pPr lvl="1">
              <a:lnSpc>
                <a:spcPct val="85000"/>
              </a:lnSpc>
              <a:spcBef>
                <a:spcPct val="60000"/>
              </a:spcBef>
              <a:spcAft>
                <a:spcPct val="20000"/>
              </a:spcAft>
            </a:pPr>
            <a:r>
              <a:rPr lang="en-US"/>
              <a:t>Managers are comfortable letting employees work independently for benefit of firm and customers</a:t>
            </a:r>
          </a:p>
          <a:p>
            <a:pPr lvl="1">
              <a:lnSpc>
                <a:spcPct val="85000"/>
              </a:lnSpc>
              <a:spcBef>
                <a:spcPct val="60000"/>
              </a:spcBef>
              <a:spcAft>
                <a:spcPct val="20000"/>
              </a:spcAft>
            </a:pPr>
            <a:r>
              <a:rPr lang="en-US"/>
              <a:t>Employees seek to deepen skills, like working with others, and are good at group processes</a:t>
            </a:r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6838"/>
            <a:ext cx="8375848" cy="1063625"/>
          </a:xfrm>
        </p:spPr>
        <p:txBody>
          <a:bodyPr>
            <a:normAutofit fontScale="90000"/>
          </a:bodyPr>
          <a:lstStyle/>
          <a:p>
            <a:r>
              <a:rPr lang="en-US" dirty="0"/>
              <a:t>Is Empowerment Always Appropriate?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382000" cy="5029200"/>
          </a:xfrm>
          <a:noFill/>
        </p:spPr>
        <p:txBody>
          <a:bodyPr>
            <a:normAutofit/>
          </a:bodyPr>
          <a:lstStyle/>
          <a:p>
            <a:r>
              <a:rPr lang="en-US"/>
              <a:t>Frontline is an important driver of customer loyalty</a:t>
            </a:r>
          </a:p>
          <a:p>
            <a:pPr lvl="1"/>
            <a:r>
              <a:rPr lang="en-US"/>
              <a:t>Anticipating customer needs</a:t>
            </a:r>
          </a:p>
          <a:p>
            <a:pPr lvl="1"/>
            <a:r>
              <a:rPr lang="en-US"/>
              <a:t>Customizing service delivery</a:t>
            </a:r>
          </a:p>
          <a:p>
            <a:pPr lvl="1"/>
            <a:r>
              <a:rPr lang="en-US"/>
              <a:t>Building personalized relationships</a:t>
            </a:r>
          </a:p>
          <a:p>
            <a:r>
              <a:rPr lang="en-US"/>
              <a:t>Customer’s perspective: Encounter with service staff is most important aspect of a service</a:t>
            </a:r>
          </a:p>
          <a:p>
            <a:r>
              <a:rPr lang="en-US"/>
              <a:t>Firm’s perspective: Frontline is an important source of differentiation and competitive advantage. It is… </a:t>
            </a:r>
          </a:p>
          <a:p>
            <a:pPr lvl="1"/>
            <a:r>
              <a:rPr lang="en-US"/>
              <a:t>A core part of the product </a:t>
            </a:r>
          </a:p>
          <a:p>
            <a:pPr lvl="1"/>
            <a:r>
              <a:rPr lang="en-US"/>
              <a:t>the service firm </a:t>
            </a:r>
          </a:p>
          <a:p>
            <a:pPr lvl="1"/>
            <a:r>
              <a:rPr lang="en-US"/>
              <a:t>The brand </a:t>
            </a:r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Service Personnel: Source of Customer Loyalty and Competitive Advantage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839200" cy="4572000"/>
          </a:xfrm>
        </p:spPr>
        <p:txBody>
          <a:bodyPr>
            <a:normAutofit lnSpcReduction="10000"/>
          </a:bodyPr>
          <a:lstStyle/>
          <a:p>
            <a:pPr marL="419100" indent="-419100">
              <a:lnSpc>
                <a:spcPct val="55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/>
              <a:t>Control concentrates four key features at top organization,</a:t>
            </a:r>
          </a:p>
          <a:p>
            <a:pPr marL="419100" indent="-419100">
              <a:lnSpc>
                <a:spcPct val="55000"/>
              </a:lnSpc>
              <a:spcBef>
                <a:spcPct val="5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/>
              <a:t>involvement pushes them down</a:t>
            </a:r>
          </a:p>
          <a:p>
            <a:pPr marL="949325" lvl="1" indent="-549275">
              <a:spcBef>
                <a:spcPct val="50000"/>
              </a:spcBef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en-US"/>
              <a:t>Power to influence work procedures and organizational direction (e.g., quality circles, self-managing teams) </a:t>
            </a:r>
          </a:p>
          <a:p>
            <a:pPr marL="949325" lvl="1" indent="-549275">
              <a:spcBef>
                <a:spcPct val="50000"/>
              </a:spcBef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en-US"/>
              <a:t>Information about operating results and measures of competitive performance</a:t>
            </a:r>
          </a:p>
          <a:p>
            <a:pPr marL="949325" lvl="1" indent="-549275">
              <a:spcBef>
                <a:spcPct val="50000"/>
              </a:spcBef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en-US"/>
              <a:t>Rewards based on organizational performance (e.g., bonuses, profit sharing, stock ownership)</a:t>
            </a:r>
          </a:p>
          <a:p>
            <a:pPr marL="949325" lvl="1" indent="-549275">
              <a:spcBef>
                <a:spcPct val="50000"/>
              </a:spcBef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en-US"/>
              <a:t>Knowledge/skills that enable employees to understand and contribute to organizational performance </a:t>
            </a:r>
          </a:p>
        </p:txBody>
      </p:sp>
      <p:sp>
        <p:nvSpPr>
          <p:cNvPr id="6604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Control versus Involvement Model of 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>
          <a:xfrm>
            <a:off x="3581400" y="1295400"/>
            <a:ext cx="5562600" cy="4724400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Suggestion involvement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GB"/>
              <a:t>Employee make recommendation through formalized programs</a:t>
            </a:r>
            <a:r>
              <a:rPr lang="en-US"/>
              <a:t>	</a:t>
            </a: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Job involvement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Jobs redesigned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Employees retrained, supervisors reoriented to facilitate performance</a:t>
            </a:r>
          </a:p>
          <a:p>
            <a:pPr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High involvement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Information is shared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Employees skilled in teamwork, problem solving etc.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Participate in management decisions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spcAft>
                <a:spcPct val="15000"/>
              </a:spcAft>
            </a:pPr>
            <a:r>
              <a:rPr lang="en-US"/>
              <a:t>Profit sharing and stock ownership</a:t>
            </a:r>
            <a:r>
              <a:rPr lang="en-US">
                <a:solidFill>
                  <a:srgbClr val="006666"/>
                </a:solidFill>
              </a:rPr>
              <a:t> </a:t>
            </a:r>
            <a:endParaRPr lang="en-US"/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Levels of Employee Involvement</a:t>
            </a:r>
          </a:p>
        </p:txBody>
      </p:sp>
      <p:graphicFrame>
        <p:nvGraphicFramePr>
          <p:cNvPr id="633862" name="Object 6"/>
          <p:cNvGraphicFramePr>
            <a:graphicFrameLocks noChangeAspect="1"/>
          </p:cNvGraphicFramePr>
          <p:nvPr/>
        </p:nvGraphicFramePr>
        <p:xfrm>
          <a:off x="228600" y="2971800"/>
          <a:ext cx="312420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4" imgW="8634600" imgH="5506200" progId="CorelDRAW.Graphic.9">
                  <p:embed/>
                </p:oleObj>
              </mc:Choice>
              <mc:Fallback>
                <p:oleObj name="CorelDRAW" r:id="rId4" imgW="8634600" imgH="5506200" progId="CorelDRAW.Graphic.9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312420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458200" cy="4953000"/>
          </a:xfrm>
        </p:spPr>
        <p:txBody>
          <a:bodyPr/>
          <a:lstStyle/>
          <a:p>
            <a:r>
              <a:rPr lang="en-US"/>
              <a:t>The Power of Teamwork in Services</a:t>
            </a:r>
          </a:p>
          <a:p>
            <a:pPr lvl="1"/>
            <a:r>
              <a:rPr lang="en-US"/>
              <a:t>Facilitate communication among team members and knowledge sharing</a:t>
            </a:r>
          </a:p>
          <a:p>
            <a:pPr lvl="1"/>
            <a:r>
              <a:rPr lang="en-US"/>
              <a:t>Higher performance targets</a:t>
            </a:r>
          </a:p>
          <a:p>
            <a:pPr lvl="1"/>
            <a:r>
              <a:rPr lang="en-US"/>
              <a:t>Pressure to perform is high</a:t>
            </a:r>
          </a:p>
          <a:p>
            <a:r>
              <a:rPr lang="en-US"/>
              <a:t>Creating Successful Service Delivery Teams</a:t>
            </a:r>
          </a:p>
          <a:p>
            <a:pPr lvl="1"/>
            <a:r>
              <a:rPr lang="en-US"/>
              <a:t>Emphasis on cooperation, listening, coaching and encouraging one another</a:t>
            </a:r>
          </a:p>
          <a:p>
            <a:pPr lvl="1"/>
            <a:r>
              <a:rPr lang="en-US"/>
              <a:t>Understand how to air differences, tell hard truths, ask tough questions</a:t>
            </a:r>
          </a:p>
          <a:p>
            <a:pPr lvl="1"/>
            <a:r>
              <a:rPr lang="en-US"/>
              <a:t>Management needs to set up a structure to steer teams toward  success</a:t>
            </a:r>
          </a:p>
        </p:txBody>
      </p:sp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Build High-Performance Service Delivery Teams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839200" cy="5105400"/>
          </a:xfrm>
          <a:noFill/>
          <a:ln/>
        </p:spPr>
        <p:txBody>
          <a:bodyPr/>
          <a:lstStyle/>
          <a:p>
            <a:pPr marL="404813" indent="-404813" algn="ctr" eaLnBrk="0" hangingPunct="0">
              <a:spcBef>
                <a:spcPct val="35000"/>
              </a:spcBef>
              <a:buClr>
                <a:schemeClr val="tx1"/>
              </a:buClr>
              <a:buFont typeface="Webdings" pitchFamily="18" charset="2"/>
              <a:buNone/>
              <a:tabLst>
                <a:tab pos="5546725" algn="l"/>
              </a:tabLst>
            </a:pPr>
            <a:r>
              <a:rPr lang="en-US"/>
              <a:t>Use full range of available rewards effectively, including:</a:t>
            </a:r>
          </a:p>
          <a:p>
            <a:pPr marL="404813" indent="-404813">
              <a:tabLst>
                <a:tab pos="5546725" algn="l"/>
              </a:tabLst>
            </a:pPr>
            <a:r>
              <a:rPr lang="en-US"/>
              <a:t>Job content (Job Design)</a:t>
            </a:r>
          </a:p>
          <a:p>
            <a:pPr marL="914400" lvl="1" indent="-288925">
              <a:tabLst>
                <a:tab pos="5546725" algn="l"/>
              </a:tabLst>
            </a:pPr>
            <a:r>
              <a:rPr lang="en-US"/>
              <a:t>People are motivated and satisfied knowing they are doing a good job</a:t>
            </a:r>
          </a:p>
          <a:p>
            <a:pPr marL="404813" indent="-404813">
              <a:tabLst>
                <a:tab pos="5546725" algn="l"/>
              </a:tabLst>
            </a:pPr>
            <a:r>
              <a:rPr lang="en-US"/>
              <a:t>Feedback and recognition</a:t>
            </a:r>
          </a:p>
          <a:p>
            <a:pPr marL="914400" lvl="1" indent="-288925">
              <a:tabLst>
                <a:tab pos="5546725" algn="l"/>
              </a:tabLst>
            </a:pPr>
            <a:r>
              <a:rPr lang="en-US"/>
              <a:t>People derive a sense of identity and belonging to an organization from feedback and recognition</a:t>
            </a:r>
          </a:p>
          <a:p>
            <a:pPr marL="404813" indent="-404813">
              <a:tabLst>
                <a:tab pos="5546725" algn="l"/>
              </a:tabLst>
            </a:pPr>
            <a:r>
              <a:rPr lang="en-US"/>
              <a:t>Goal accomplishment</a:t>
            </a:r>
          </a:p>
          <a:p>
            <a:pPr marL="914400" lvl="1" indent="-288925">
              <a:tabLst>
                <a:tab pos="5546725" algn="l"/>
              </a:tabLst>
            </a:pPr>
            <a:r>
              <a:rPr lang="en-US"/>
              <a:t>Specific, difficult but attainable and accepted goals are strong motivators  </a:t>
            </a:r>
            <a:r>
              <a:rPr lang="en-US" sz="1000" i="1">
                <a:solidFill>
                  <a:srgbClr val="6B6B6B"/>
                </a:solidFill>
              </a:rPr>
              <a:t>	</a:t>
            </a:r>
          </a:p>
        </p:txBody>
      </p:sp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3. Motivate and Energize the Frontline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ChangeArrowheads="1"/>
          </p:cNvSpPr>
          <p:nvPr/>
        </p:nvSpPr>
        <p:spPr bwMode="auto">
          <a:xfrm>
            <a:off x="685800" y="2514600"/>
            <a:ext cx="7772400" cy="1984375"/>
          </a:xfrm>
          <a:prstGeom prst="rect">
            <a:avLst/>
          </a:prstGeom>
          <a:gradFill rotWithShape="1">
            <a:gsLst>
              <a:gs pos="0">
                <a:srgbClr val="F8F8F8">
                  <a:alpha val="80000"/>
                </a:srgbClr>
              </a:gs>
              <a:gs pos="100000">
                <a:srgbClr val="F8F8F8">
                  <a:gamma/>
                  <a:shade val="98431"/>
                  <a:invGamma/>
                  <a:alpha val="16000"/>
                </a:srgbClr>
              </a:gs>
            </a:gsLst>
            <a:lin ang="5400000" scaled="1"/>
          </a:gradFill>
          <a:ln w="952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110000"/>
              </a:lnSpc>
            </a:pP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5. Service Leadership and Culture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Service culture can be defined as:</a:t>
            </a:r>
          </a:p>
          <a:p>
            <a:pPr lvl="1"/>
            <a:r>
              <a:rPr lang="en-US" dirty="0"/>
              <a:t>Shared perceptions of what is important</a:t>
            </a:r>
          </a:p>
          <a:p>
            <a:pPr lvl="1"/>
            <a:r>
              <a:rPr lang="en-US" dirty="0"/>
              <a:t>Shared values and beliefs of why they are important</a:t>
            </a:r>
          </a:p>
          <a:p>
            <a:pPr lvl="1"/>
            <a:r>
              <a:rPr lang="en-US" dirty="0"/>
              <a:t>Shared </a:t>
            </a:r>
            <a:r>
              <a:rPr lang="en-US" dirty="0" smtClean="0"/>
              <a:t>Accountability</a:t>
            </a:r>
          </a:p>
          <a:p>
            <a:pPr marL="393192" lvl="1" indent="0">
              <a:buNone/>
            </a:pPr>
            <a:r>
              <a:rPr lang="en-US" dirty="0" smtClean="0"/>
              <a:t>	Cannot </a:t>
            </a:r>
            <a:r>
              <a:rPr lang="en-US" dirty="0"/>
              <a:t>be developed </a:t>
            </a:r>
            <a:r>
              <a:rPr lang="en-US" dirty="0" smtClean="0"/>
              <a:t>overnight.</a:t>
            </a:r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No </a:t>
            </a:r>
            <a:r>
              <a:rPr lang="en-US" dirty="0"/>
              <a:t>magic or easy way to sustain a service culture.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Charismatic/transformational </a:t>
            </a:r>
            <a:r>
              <a:rPr lang="en-US" dirty="0"/>
              <a:t>leadership:</a:t>
            </a:r>
          </a:p>
          <a:p>
            <a:pPr lvl="1"/>
            <a:r>
              <a:rPr lang="en-US" dirty="0"/>
              <a:t>Change frontline’s values, goals to be consistent with firm</a:t>
            </a:r>
          </a:p>
          <a:p>
            <a:pPr lvl="1"/>
            <a:r>
              <a:rPr lang="en-US" dirty="0"/>
              <a:t>Motivate staff to perform their best</a:t>
            </a:r>
          </a:p>
          <a:p>
            <a:pPr>
              <a:spcBef>
                <a:spcPct val="50000"/>
              </a:spcBef>
            </a:pPr>
            <a:r>
              <a:rPr lang="en-US" dirty="0"/>
              <a:t>Internal Marketing:</a:t>
            </a:r>
          </a:p>
          <a:p>
            <a:pPr lvl="1"/>
            <a:r>
              <a:rPr lang="en-US" dirty="0"/>
              <a:t>Play a vital role in maintaining and nurturing a corporate culture</a:t>
            </a:r>
          </a:p>
          <a:p>
            <a:pPr lvl="1"/>
            <a:r>
              <a:rPr lang="en-US" dirty="0"/>
              <a:t>Help ensure service delivery, working relationships, employee trust, respect, and loyalty</a:t>
            </a:r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Leadership and Culture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5418138" y="1704975"/>
            <a:ext cx="1936750" cy="304800"/>
          </a:xfrm>
          <a:prstGeom prst="rect">
            <a:avLst/>
          </a:prstGeom>
          <a:solidFill>
            <a:srgbClr val="FFFF99">
              <a:alpha val="84000"/>
            </a:srgbClr>
          </a:solidFill>
          <a:ln w="158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Customer Base</a:t>
            </a:r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4808538" y="2336800"/>
            <a:ext cx="3124200" cy="2644775"/>
          </a:xfrm>
          <a:prstGeom prst="triangle">
            <a:avLst>
              <a:gd name="adj" fmla="val 50000"/>
            </a:avLst>
          </a:prstGeom>
          <a:solidFill>
            <a:srgbClr val="FFFF99">
              <a:alpha val="84000"/>
            </a:srgbClr>
          </a:solidFill>
          <a:ln w="158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5310188" y="3921125"/>
            <a:ext cx="2247900" cy="7556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Middle Mgmt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And Top Mgmt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Support Frontline</a:t>
            </a:r>
            <a:r>
              <a:rPr lang="en-US" sz="2000">
                <a:solidFill>
                  <a:srgbClr val="003399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543800" cy="1206500"/>
          </a:xfrm>
        </p:spPr>
        <p:txBody>
          <a:bodyPr>
            <a:normAutofit fontScale="90000"/>
          </a:bodyPr>
          <a:lstStyle/>
          <a:p>
            <a:pPr>
              <a:lnSpc>
                <a:spcPct val="105000"/>
              </a:lnSpc>
            </a:pPr>
            <a:r>
              <a:rPr lang="en-US"/>
              <a:t/>
            </a:r>
            <a:br>
              <a:rPr lang="en-US"/>
            </a:br>
            <a:r>
              <a:rPr lang="en-US"/>
              <a:t>The Inverted Organizational Pyramid </a:t>
            </a:r>
            <a:br>
              <a:rPr lang="en-US"/>
            </a:br>
            <a:r>
              <a:rPr lang="en-US" sz="2000" b="0"/>
              <a:t>Fig 11.11 </a:t>
            </a:r>
            <a:br>
              <a:rPr lang="en-US" sz="2000" b="0"/>
            </a:br>
            <a:endParaRPr lang="en-US" sz="2000" b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074738" y="1628775"/>
            <a:ext cx="3276600" cy="3352800"/>
          </a:xfrm>
          <a:prstGeom prst="triangle">
            <a:avLst>
              <a:gd name="adj" fmla="val 50000"/>
            </a:avLst>
          </a:prstGeom>
          <a:solidFill>
            <a:srgbClr val="3366FF">
              <a:alpha val="20000"/>
            </a:srgbClr>
          </a:solidFill>
          <a:ln w="222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41513" y="4395788"/>
            <a:ext cx="1524000" cy="3016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Frontline Staff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09800" y="2362200"/>
            <a:ext cx="919163" cy="3778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Top Mgmt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985963" y="3444875"/>
            <a:ext cx="1441450" cy="37782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Middle Mgmt 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12738" y="6172200"/>
            <a:ext cx="708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</a:rPr>
              <a:t>Legend:     = Service encounters, or “Moments of Truth”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50938" y="5180013"/>
            <a:ext cx="314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</a:rPr>
              <a:t>Traditional Organizational Pyramid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618038" y="5192713"/>
            <a:ext cx="368776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</a:rPr>
              <a:t>Inverted Pyramid with a Customer and Frontline Focus 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150938" y="62007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6384925" y="2052638"/>
            <a:ext cx="0" cy="250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5886450" y="2906713"/>
            <a:ext cx="422275" cy="9826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V="1">
            <a:off x="6423025" y="2938463"/>
            <a:ext cx="0" cy="9810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H="1" flipV="1">
            <a:off x="6538913" y="2876550"/>
            <a:ext cx="346075" cy="10429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5392738" y="2438400"/>
            <a:ext cx="1998662" cy="376238"/>
          </a:xfrm>
          <a:prstGeom prst="rect">
            <a:avLst/>
          </a:prstGeom>
          <a:solidFill>
            <a:schemeClr val="bg1"/>
          </a:solidFill>
          <a:ln w="158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5392738" y="2438400"/>
            <a:ext cx="1998662" cy="376238"/>
          </a:xfrm>
          <a:prstGeom prst="rect">
            <a:avLst/>
          </a:prstGeom>
          <a:solidFill>
            <a:srgbClr val="FFFF99">
              <a:alpha val="84000"/>
            </a:srgbClr>
          </a:solidFill>
          <a:ln w="158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Frontline Staff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915400" cy="60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71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295400"/>
            <a:ext cx="8686800" cy="4548188"/>
          </a:xfrm>
        </p:spPr>
        <p:txBody>
          <a:bodyPr>
            <a:normAutofit/>
          </a:bodyPr>
          <a:lstStyle/>
          <a:p>
            <a:r>
              <a:rPr lang="en-US"/>
              <a:t>Many routine transactions are now conducted without   involving frontline staff, e.g., </a:t>
            </a:r>
          </a:p>
          <a:p>
            <a:pPr lvl="1"/>
            <a:r>
              <a:rPr lang="en-US"/>
              <a:t>ATMs (Automated Teller Machines)</a:t>
            </a:r>
          </a:p>
          <a:p>
            <a:pPr lvl="1"/>
            <a:r>
              <a:rPr lang="en-US"/>
              <a:t>IVR (Interactive Voice Response) systems</a:t>
            </a:r>
          </a:p>
          <a:p>
            <a:pPr lvl="1"/>
            <a:r>
              <a:rPr lang="en-US"/>
              <a:t>Websites for reservations/ordering, payment, etc.</a:t>
            </a:r>
          </a:p>
          <a:p>
            <a:r>
              <a:rPr lang="en-US"/>
              <a:t>Though technology and self-service interface is becoming a key engine for service delivery, frontline employees remain crucially important</a:t>
            </a:r>
          </a:p>
          <a:p>
            <a:r>
              <a:rPr lang="en-US"/>
              <a:t>“Moments of truth” drive customer’s perception of the     service firm</a:t>
            </a:r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Frontline in Low-Contact Services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ChangeArrowheads="1"/>
          </p:cNvSpPr>
          <p:nvPr/>
        </p:nvSpPr>
        <p:spPr bwMode="auto">
          <a:xfrm>
            <a:off x="685800" y="2514600"/>
            <a:ext cx="7772400" cy="1984375"/>
          </a:xfrm>
          <a:prstGeom prst="rect">
            <a:avLst/>
          </a:prstGeom>
          <a:gradFill rotWithShape="1">
            <a:gsLst>
              <a:gs pos="0">
                <a:srgbClr val="F8F8F8">
                  <a:alpha val="80000"/>
                </a:srgbClr>
              </a:gs>
              <a:gs pos="100000">
                <a:srgbClr val="F8F8F8">
                  <a:gamma/>
                  <a:shade val="98431"/>
                  <a:invGamma/>
                  <a:alpha val="16000"/>
                </a:srgbClr>
              </a:gs>
            </a:gsLst>
            <a:lin ang="5400000" scaled="1"/>
          </a:gradFill>
          <a:ln w="9525" algn="ctr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1" hangingPunct="1">
              <a:lnSpc>
                <a:spcPct val="110000"/>
              </a:lnSpc>
            </a:pP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2. Frontline Work Is </a:t>
            </a:r>
            <a:b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</a:br>
            <a:r>
              <a:rPr lang="en-US" sz="3600" b="1">
                <a:solidFill>
                  <a:srgbClr val="000099"/>
                </a:solidFill>
                <a:latin typeface="Trebuchet MS" pitchFamily="34" charset="0"/>
                <a:cs typeface="Arial" charset="0"/>
              </a:rPr>
              <a:t>Difficult and Stressful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534400" cy="43434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Boundary spanners link inside of organization to outside </a:t>
            </a:r>
            <a:r>
              <a:rPr lang="en-US" dirty="0" smtClean="0"/>
              <a:t>world</a:t>
            </a:r>
            <a:endParaRPr lang="en-US" dirty="0"/>
          </a:p>
          <a:p>
            <a:r>
              <a:rPr lang="en-US" dirty="0"/>
              <a:t>Multiplicity of roles often results in service staff having to pursue both operational and marketing goals </a:t>
            </a:r>
          </a:p>
          <a:p>
            <a:r>
              <a:rPr lang="en-US" dirty="0"/>
              <a:t>Consider management expectations of service staff:</a:t>
            </a:r>
          </a:p>
          <a:p>
            <a:pPr lvl="1"/>
            <a:r>
              <a:rPr lang="en-US" dirty="0"/>
              <a:t>Delight </a:t>
            </a:r>
            <a:r>
              <a:rPr lang="en-US" dirty="0" smtClean="0"/>
              <a:t>customers </a:t>
            </a:r>
            <a:endParaRPr lang="en-US" dirty="0"/>
          </a:p>
          <a:p>
            <a:pPr lvl="1"/>
            <a:r>
              <a:rPr lang="en-US" dirty="0"/>
              <a:t>Be fast and efficient in executing operational tasks </a:t>
            </a:r>
          </a:p>
          <a:p>
            <a:pPr lvl="1"/>
            <a:r>
              <a:rPr lang="en-US" dirty="0"/>
              <a:t>Do selling, cross selling, and up-selling </a:t>
            </a:r>
          </a:p>
          <a:p>
            <a:pPr lvl="1"/>
            <a:r>
              <a:rPr lang="en-US" dirty="0"/>
              <a:t>Enforce pricing schedules and rate integrity</a:t>
            </a:r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Spanning Roles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85860"/>
            <a:ext cx="4043362" cy="4525963"/>
          </a:xfrm>
        </p:spPr>
        <p:txBody>
          <a:bodyPr/>
          <a:lstStyle/>
          <a:p>
            <a:r>
              <a:rPr lang="en-US" dirty="0" smtClean="0"/>
              <a:t>Creating service quality</a:t>
            </a:r>
          </a:p>
          <a:p>
            <a:endParaRPr lang="en-US" dirty="0" smtClean="0"/>
          </a:p>
          <a:p>
            <a:r>
              <a:rPr lang="en-US" dirty="0" smtClean="0"/>
              <a:t>Improving productivity</a:t>
            </a:r>
          </a:p>
          <a:p>
            <a:endParaRPr lang="en-US" dirty="0" smtClean="0"/>
          </a:p>
          <a:p>
            <a:r>
              <a:rPr lang="en-US" dirty="0" smtClean="0"/>
              <a:t>Making sales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Spanning Roles</a:t>
            </a:r>
          </a:p>
        </p:txBody>
      </p:sp>
      <p:pic>
        <p:nvPicPr>
          <p:cNvPr id="5" name="Picture 4" descr="key_employeeTyp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963" y="1828800"/>
            <a:ext cx="499903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4582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Three main causes of role stress:</a:t>
            </a:r>
          </a:p>
          <a:p>
            <a:pPr>
              <a:lnSpc>
                <a:spcPct val="80000"/>
              </a:lnSpc>
            </a:pPr>
            <a:r>
              <a:rPr lang="en-US" dirty="0"/>
              <a:t>Person versus Role: Conflicts between what jobs require and employee’s own personality and beliefs 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ea typeface="SimSun" pitchFamily="2" charset="-122"/>
              </a:rPr>
              <a:t>Organizations must instill </a:t>
            </a:r>
            <a:r>
              <a:rPr lang="en-US" altLang="zh-CN" dirty="0">
                <a:latin typeface="Arial"/>
                <a:ea typeface="SimSun" pitchFamily="2" charset="-122"/>
              </a:rPr>
              <a:t>“</a:t>
            </a:r>
            <a:r>
              <a:rPr lang="en-US" altLang="zh-CN" dirty="0">
                <a:ea typeface="SimSun" pitchFamily="2" charset="-122"/>
              </a:rPr>
              <a:t>professionalism</a:t>
            </a:r>
            <a:r>
              <a:rPr lang="en-US" altLang="zh-CN" dirty="0">
                <a:latin typeface="Arial"/>
                <a:ea typeface="SimSun" pitchFamily="2" charset="-122"/>
              </a:rPr>
              <a:t>”</a:t>
            </a:r>
            <a:r>
              <a:rPr lang="en-US" altLang="zh-CN" dirty="0">
                <a:ea typeface="SimSun" pitchFamily="2" charset="-122"/>
              </a:rPr>
              <a:t> in frontline </a:t>
            </a:r>
            <a:r>
              <a:rPr lang="en-US" altLang="zh-CN" dirty="0" smtClean="0">
                <a:ea typeface="SimSun" pitchFamily="2" charset="-122"/>
              </a:rPr>
              <a:t>staff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Organization versus Client: Dilemma whether to follow company rules or to satisfy customer demands </a:t>
            </a:r>
          </a:p>
          <a:p>
            <a:pPr lvl="1">
              <a:lnSpc>
                <a:spcPct val="80000"/>
              </a:lnSpc>
            </a:pPr>
            <a:r>
              <a:rPr lang="en-US" altLang="zh-CN" dirty="0">
                <a:ea typeface="SimSun" pitchFamily="2" charset="-122"/>
              </a:rPr>
              <a:t>This conflict is especially acute in organizations that are not customer oriented </a:t>
            </a:r>
            <a:r>
              <a:rPr lang="en-US" altLang="zh-CN" dirty="0">
                <a:ea typeface="SimSun" pitchFamily="2" charset="-122"/>
                <a:sym typeface="Wingdings" pitchFamily="2" charset="2"/>
              </a:rPr>
              <a:t> Role </a:t>
            </a:r>
            <a:r>
              <a:rPr lang="en-US" altLang="zh-CN" dirty="0" smtClean="0">
                <a:ea typeface="SimSun" pitchFamily="2" charset="-122"/>
                <a:sym typeface="Wingdings" pitchFamily="2" charset="2"/>
              </a:rPr>
              <a:t>Conflict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Client versus Client: Conflicts between customers that demand service staff intervention </a:t>
            </a:r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Role Stress in Frontline Employees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98588"/>
            <a:ext cx="8991600" cy="5002212"/>
          </a:xfrm>
          <a:noFill/>
        </p:spPr>
        <p:txBody>
          <a:bodyPr/>
          <a:lstStyle/>
          <a:p>
            <a:r>
              <a:rPr lang="en-US"/>
              <a:t>“The act of expressing socially desired emotions during service transactions” (Hochschild, </a:t>
            </a:r>
            <a:r>
              <a:rPr lang="en-US" i="1"/>
              <a:t>The Managed Heart</a:t>
            </a:r>
            <a:r>
              <a:rPr lang="en-US"/>
              <a:t>)</a:t>
            </a:r>
          </a:p>
          <a:p>
            <a:r>
              <a:rPr lang="en-US"/>
              <a:t>Performing emotional labor in response to society’s or management’s display rules can be stressful</a:t>
            </a:r>
          </a:p>
          <a:p>
            <a:pPr>
              <a:spcBef>
                <a:spcPct val="50000"/>
              </a:spcBef>
            </a:pPr>
            <a:r>
              <a:rPr lang="en-US"/>
              <a:t>Good HR practices emphasize selective recruitment, training, counseling, and strategies to alleviate stress</a:t>
            </a:r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Emotional Labor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1936</Words>
  <Application>Microsoft Office PowerPoint</Application>
  <PresentationFormat>On-screen Show (4:3)</PresentationFormat>
  <Paragraphs>404</Paragraphs>
  <Slides>37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5" baseType="lpstr">
      <vt:lpstr>SimSun</vt:lpstr>
      <vt:lpstr>Arial</vt:lpstr>
      <vt:lpstr>AvantGarde Bk BT</vt:lpstr>
      <vt:lpstr>Book Antiqua</vt:lpstr>
      <vt:lpstr>Calibri</vt:lpstr>
      <vt:lpstr>Cambria</vt:lpstr>
      <vt:lpstr>Garamond</vt:lpstr>
      <vt:lpstr>Microsoft Sans Serif</vt:lpstr>
      <vt:lpstr>PMingLiU</vt:lpstr>
      <vt:lpstr>Times New Roman</vt:lpstr>
      <vt:lpstr>Trebuchet MS</vt:lpstr>
      <vt:lpstr>Verdana</vt:lpstr>
      <vt:lpstr>Webdings</vt:lpstr>
      <vt:lpstr>Wingdings</vt:lpstr>
      <vt:lpstr>Wingdings 2</vt:lpstr>
      <vt:lpstr>Wingdings 3</vt:lpstr>
      <vt:lpstr>Concourse</vt:lpstr>
      <vt:lpstr>CorelDRAW</vt:lpstr>
      <vt:lpstr>PowerPoint Presentation</vt:lpstr>
      <vt:lpstr>PowerPoint Presentation</vt:lpstr>
      <vt:lpstr>Service Personnel: Source of Customer Loyalty and Competitive Advantage</vt:lpstr>
      <vt:lpstr>Frontline in Low-Contact Services</vt:lpstr>
      <vt:lpstr>PowerPoint Presentation</vt:lpstr>
      <vt:lpstr>Boundary Spanning Roles</vt:lpstr>
      <vt:lpstr>Boundary Spanning Roles</vt:lpstr>
      <vt:lpstr>Role Stress in Frontline Employees</vt:lpstr>
      <vt:lpstr>Emotional Labor</vt:lpstr>
      <vt:lpstr>PowerPoint Presentation</vt:lpstr>
      <vt:lpstr>Cycle of Failure (1)   (Fig 11.4)</vt:lpstr>
      <vt:lpstr>Cycle of Failure (2)  (Fig 11.5)</vt:lpstr>
      <vt:lpstr>Cycle of Failure (3)  (Fig 11.5)</vt:lpstr>
      <vt:lpstr>Cycle Of Mediocrity (1) (Fig 11.5)</vt:lpstr>
      <vt:lpstr>Cycle Of Mediocrity (2) (Fig 11.5)</vt:lpstr>
      <vt:lpstr>Cycle of Mediocrity (3)  (Fig 11.5)</vt:lpstr>
      <vt:lpstr>Cycle of Success (1) (Fig 11.6)</vt:lpstr>
      <vt:lpstr>Cycle of Success (2)  (Fig 11.6) </vt:lpstr>
      <vt:lpstr>Cycle of Success (3)  (Fig 11.6) </vt:lpstr>
      <vt:lpstr>PowerPoint Presentation</vt:lpstr>
      <vt:lpstr>How to Manage People for  Service Advantage?</vt:lpstr>
      <vt:lpstr>The Wheel of Successful HR in  Service Firms (Fig 11.7)</vt:lpstr>
      <vt:lpstr>1. Hire the Right People</vt:lpstr>
      <vt:lpstr>Recruitment</vt:lpstr>
      <vt:lpstr>Select and Hire the Right People:  (1) Be the Preferred Employer</vt:lpstr>
      <vt:lpstr>Select and Hire the Right People: (2) How to Identify Best Candidates </vt:lpstr>
      <vt:lpstr>Select and Hire the Right People: (3) Identifying Best Candidates</vt:lpstr>
      <vt:lpstr>2. Train Service Employees</vt:lpstr>
      <vt:lpstr>Is Empowerment Always Appropriate?</vt:lpstr>
      <vt:lpstr>Control versus Involvement Model of Management</vt:lpstr>
      <vt:lpstr>Levels of Employee Involvement</vt:lpstr>
      <vt:lpstr>Build High-Performance Service Delivery Teams</vt:lpstr>
      <vt:lpstr>3. Motivate and Energize the Frontline</vt:lpstr>
      <vt:lpstr>PowerPoint Presentation</vt:lpstr>
      <vt:lpstr>Service Leadership and Culture</vt:lpstr>
      <vt:lpstr> The Inverted Organizational Pyramid  Fig 11.11 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Ishrat</cp:lastModifiedBy>
  <cp:revision>2</cp:revision>
  <dcterms:created xsi:type="dcterms:W3CDTF">2017-03-05T10:06:29Z</dcterms:created>
  <dcterms:modified xsi:type="dcterms:W3CDTF">2017-06-20T05:15:42Z</dcterms:modified>
</cp:coreProperties>
</file>