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58" r:id="rId3"/>
    <p:sldId id="259" r:id="rId4"/>
    <p:sldId id="265" r:id="rId5"/>
    <p:sldId id="271" r:id="rId6"/>
    <p:sldId id="272" r:id="rId7"/>
    <p:sldId id="275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317" r:id="rId19"/>
    <p:sldId id="318" r:id="rId20"/>
    <p:sldId id="363" r:id="rId21"/>
    <p:sldId id="355" r:id="rId22"/>
    <p:sldId id="357" r:id="rId23"/>
    <p:sldId id="356" r:id="rId24"/>
    <p:sldId id="287" r:id="rId25"/>
    <p:sldId id="288" r:id="rId26"/>
    <p:sldId id="354" r:id="rId27"/>
    <p:sldId id="358" r:id="rId28"/>
    <p:sldId id="359" r:id="rId29"/>
    <p:sldId id="360" r:id="rId30"/>
    <p:sldId id="361" r:id="rId31"/>
    <p:sldId id="362" r:id="rId32"/>
    <p:sldId id="289" r:id="rId33"/>
    <p:sldId id="291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292" r:id="rId44"/>
    <p:sldId id="293" r:id="rId45"/>
    <p:sldId id="294" r:id="rId46"/>
    <p:sldId id="296" r:id="rId47"/>
    <p:sldId id="297" r:id="rId48"/>
    <p:sldId id="298" r:id="rId49"/>
    <p:sldId id="300" r:id="rId50"/>
    <p:sldId id="301" r:id="rId51"/>
    <p:sldId id="302" r:id="rId52"/>
    <p:sldId id="304" r:id="rId53"/>
    <p:sldId id="305" r:id="rId54"/>
    <p:sldId id="306" r:id="rId55"/>
    <p:sldId id="307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1583" autoAdjust="0"/>
  </p:normalViewPr>
  <p:slideViewPr>
    <p:cSldViewPr>
      <p:cViewPr varScale="1">
        <p:scale>
          <a:sx n="86" d="100"/>
          <a:sy n="86" d="100"/>
        </p:scale>
        <p:origin x="127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2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4D5A8-6319-4D87-9D95-364AA26541AD}" type="doc">
      <dgm:prSet loTypeId="urn:microsoft.com/office/officeart/2005/8/layout/cycle2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GB"/>
        </a:p>
      </dgm:t>
    </dgm:pt>
    <dgm:pt modelId="{0BD279BD-81DD-4ABB-8B16-F31E41F750FD}">
      <dgm:prSet phldrT="[Text]" custT="1"/>
      <dgm:spPr/>
      <dgm:t>
        <a:bodyPr/>
        <a:lstStyle/>
        <a:p>
          <a:r>
            <a:rPr lang="en-GB" sz="1800" dirty="0" smtClean="0"/>
            <a:t>User Friendly</a:t>
          </a:r>
          <a:endParaRPr lang="en-GB" sz="1800" dirty="0"/>
        </a:p>
      </dgm:t>
    </dgm:pt>
    <dgm:pt modelId="{310A6F7D-D368-41A4-ABA7-79D2ECC07691}" type="parTrans" cxnId="{F42251AD-070B-42D9-A580-8108DA66024C}">
      <dgm:prSet/>
      <dgm:spPr/>
      <dgm:t>
        <a:bodyPr/>
        <a:lstStyle/>
        <a:p>
          <a:endParaRPr lang="en-GB" sz="3200"/>
        </a:p>
      </dgm:t>
    </dgm:pt>
    <dgm:pt modelId="{35023946-09E6-497C-8ED9-83345FD640B4}" type="sibTrans" cxnId="{F42251AD-070B-42D9-A580-8108DA66024C}">
      <dgm:prSet custT="1"/>
      <dgm:spPr/>
      <dgm:t>
        <a:bodyPr/>
        <a:lstStyle/>
        <a:p>
          <a:endParaRPr lang="en-GB" sz="1200"/>
        </a:p>
      </dgm:t>
    </dgm:pt>
    <dgm:pt modelId="{CAE1D691-D9B7-4916-9556-C7D8FDC1788D}">
      <dgm:prSet phldrT="[Text]" custT="1"/>
      <dgm:spPr/>
      <dgm:t>
        <a:bodyPr/>
        <a:lstStyle/>
        <a:p>
          <a:r>
            <a:rPr lang="en-GB" sz="1800" dirty="0" smtClean="0"/>
            <a:t>Innovative</a:t>
          </a:r>
          <a:endParaRPr lang="en-GB" sz="1800" dirty="0"/>
        </a:p>
      </dgm:t>
    </dgm:pt>
    <dgm:pt modelId="{E9D5CFB6-A875-4174-A922-0EA873720FA4}" type="parTrans" cxnId="{E9EA7668-3C0E-46B5-9124-7BF191B19CE2}">
      <dgm:prSet/>
      <dgm:spPr/>
      <dgm:t>
        <a:bodyPr/>
        <a:lstStyle/>
        <a:p>
          <a:endParaRPr lang="en-GB" sz="3200"/>
        </a:p>
      </dgm:t>
    </dgm:pt>
    <dgm:pt modelId="{9AEB5A86-04E7-4E2A-B1F2-E58747E4598B}" type="sibTrans" cxnId="{E9EA7668-3C0E-46B5-9124-7BF191B19CE2}">
      <dgm:prSet custT="1"/>
      <dgm:spPr/>
      <dgm:t>
        <a:bodyPr/>
        <a:lstStyle/>
        <a:p>
          <a:endParaRPr lang="en-GB" sz="1200"/>
        </a:p>
      </dgm:t>
    </dgm:pt>
    <dgm:pt modelId="{1D293A49-1B78-4D9F-B086-BD19457BD0F4}">
      <dgm:prSet phldrT="[Text]" custT="1"/>
      <dgm:spPr/>
      <dgm:t>
        <a:bodyPr/>
        <a:lstStyle/>
        <a:p>
          <a:r>
            <a:rPr lang="en-GB" sz="1800" dirty="0" smtClean="0"/>
            <a:t>Cool</a:t>
          </a:r>
          <a:endParaRPr lang="en-GB" sz="1800" dirty="0"/>
        </a:p>
      </dgm:t>
    </dgm:pt>
    <dgm:pt modelId="{EDC10570-9171-46F8-AC3C-2E2D37A2936C}" type="parTrans" cxnId="{D4047C7B-6392-4814-8D4C-9425665D0A95}">
      <dgm:prSet/>
      <dgm:spPr/>
      <dgm:t>
        <a:bodyPr/>
        <a:lstStyle/>
        <a:p>
          <a:endParaRPr lang="en-GB" sz="3200"/>
        </a:p>
      </dgm:t>
    </dgm:pt>
    <dgm:pt modelId="{057B1E00-E6F8-4086-8B2A-5D1F70D1A697}" type="sibTrans" cxnId="{D4047C7B-6392-4814-8D4C-9425665D0A95}">
      <dgm:prSet custT="1"/>
      <dgm:spPr/>
      <dgm:t>
        <a:bodyPr/>
        <a:lstStyle/>
        <a:p>
          <a:endParaRPr lang="en-GB" sz="1200"/>
        </a:p>
      </dgm:t>
    </dgm:pt>
    <dgm:pt modelId="{A4D6E9F2-B453-43D0-B576-3FDC5435008C}">
      <dgm:prSet phldrT="[Text]" custT="1"/>
      <dgm:spPr/>
      <dgm:t>
        <a:bodyPr/>
        <a:lstStyle/>
        <a:p>
          <a:r>
            <a:rPr lang="en-GB" sz="1800" dirty="0" smtClean="0"/>
            <a:t>High perform-</a:t>
          </a:r>
          <a:r>
            <a:rPr lang="en-GB" sz="1800" dirty="0" err="1" smtClean="0"/>
            <a:t>ance</a:t>
          </a:r>
          <a:endParaRPr lang="en-GB" sz="1800" dirty="0"/>
        </a:p>
      </dgm:t>
    </dgm:pt>
    <dgm:pt modelId="{A6CB8DA5-8D71-410C-B8AB-F5407FF68591}" type="parTrans" cxnId="{55FE07DA-1D2E-49AD-8B55-27AF82857810}">
      <dgm:prSet/>
      <dgm:spPr/>
      <dgm:t>
        <a:bodyPr/>
        <a:lstStyle/>
        <a:p>
          <a:endParaRPr lang="en-GB" sz="3200"/>
        </a:p>
      </dgm:t>
    </dgm:pt>
    <dgm:pt modelId="{C597D793-C512-4009-985A-DFA6D2FFDDFE}" type="sibTrans" cxnId="{55FE07DA-1D2E-49AD-8B55-27AF82857810}">
      <dgm:prSet custT="1"/>
      <dgm:spPr/>
      <dgm:t>
        <a:bodyPr/>
        <a:lstStyle/>
        <a:p>
          <a:endParaRPr lang="en-GB" sz="1200"/>
        </a:p>
      </dgm:t>
    </dgm:pt>
    <dgm:pt modelId="{30913077-2E51-4C16-95A1-DF1E7082FD74}">
      <dgm:prSet phldrT="[Text]" custT="1"/>
      <dgm:spPr/>
      <dgm:t>
        <a:bodyPr/>
        <a:lstStyle/>
        <a:p>
          <a:r>
            <a:rPr lang="en-GB" sz="1800" dirty="0" smtClean="0"/>
            <a:t>Reliable/-durable</a:t>
          </a:r>
          <a:endParaRPr lang="en-GB" sz="1800" dirty="0"/>
        </a:p>
      </dgm:t>
    </dgm:pt>
    <dgm:pt modelId="{5C9F1EA8-FE0A-438B-9ECD-8E6746E71B77}" type="parTrans" cxnId="{F8D90F7E-65A9-4030-9A85-81DA27AC7652}">
      <dgm:prSet/>
      <dgm:spPr/>
      <dgm:t>
        <a:bodyPr/>
        <a:lstStyle/>
        <a:p>
          <a:endParaRPr lang="en-GB" sz="3200"/>
        </a:p>
      </dgm:t>
    </dgm:pt>
    <dgm:pt modelId="{1145F77E-34B8-4016-B148-7E53A480978A}" type="sibTrans" cxnId="{F8D90F7E-65A9-4030-9A85-81DA27AC7652}">
      <dgm:prSet custT="1"/>
      <dgm:spPr/>
      <dgm:t>
        <a:bodyPr/>
        <a:lstStyle/>
        <a:p>
          <a:endParaRPr lang="en-GB" sz="1200"/>
        </a:p>
      </dgm:t>
    </dgm:pt>
    <dgm:pt modelId="{38E35079-A892-4BDE-AFE8-C9888B5B9AEE}" type="pres">
      <dgm:prSet presAssocID="{9014D5A8-6319-4D87-9D95-364AA26541A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5A79B44-7CD1-43D3-A984-E79B2FD557E1}" type="pres">
      <dgm:prSet presAssocID="{0BD279BD-81DD-4ABB-8B16-F31E41F750F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F77893-56DC-4E94-8F3D-18939F3D85F7}" type="pres">
      <dgm:prSet presAssocID="{35023946-09E6-497C-8ED9-83345FD640B4}" presName="sibTrans" presStyleLbl="sibTrans2D1" presStyleIdx="0" presStyleCnt="5"/>
      <dgm:spPr/>
      <dgm:t>
        <a:bodyPr/>
        <a:lstStyle/>
        <a:p>
          <a:endParaRPr lang="en-GB"/>
        </a:p>
      </dgm:t>
    </dgm:pt>
    <dgm:pt modelId="{94E208E3-1FA0-4139-AD90-DFF583371552}" type="pres">
      <dgm:prSet presAssocID="{35023946-09E6-497C-8ED9-83345FD640B4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771CEF9C-FA7E-459D-97BF-0717BF6B21C0}" type="pres">
      <dgm:prSet presAssocID="{CAE1D691-D9B7-4916-9556-C7D8FDC1788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2BF8F3-27E2-4B2B-845E-031C1F2C97FB}" type="pres">
      <dgm:prSet presAssocID="{9AEB5A86-04E7-4E2A-B1F2-E58747E4598B}" presName="sibTrans" presStyleLbl="sibTrans2D1" presStyleIdx="1" presStyleCnt="5"/>
      <dgm:spPr/>
      <dgm:t>
        <a:bodyPr/>
        <a:lstStyle/>
        <a:p>
          <a:endParaRPr lang="en-GB"/>
        </a:p>
      </dgm:t>
    </dgm:pt>
    <dgm:pt modelId="{322D5005-DD1F-4D26-9604-3E1DF6BB6B6F}" type="pres">
      <dgm:prSet presAssocID="{9AEB5A86-04E7-4E2A-B1F2-E58747E4598B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B71A2D1F-3832-47E1-9082-3EF7BA3195D2}" type="pres">
      <dgm:prSet presAssocID="{1D293A49-1B78-4D9F-B086-BD19457BD0F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7F12E8-53AF-4B63-B487-464AFA7387F6}" type="pres">
      <dgm:prSet presAssocID="{057B1E00-E6F8-4086-8B2A-5D1F70D1A697}" presName="sibTrans" presStyleLbl="sibTrans2D1" presStyleIdx="2" presStyleCnt="5"/>
      <dgm:spPr/>
      <dgm:t>
        <a:bodyPr/>
        <a:lstStyle/>
        <a:p>
          <a:endParaRPr lang="en-GB"/>
        </a:p>
      </dgm:t>
    </dgm:pt>
    <dgm:pt modelId="{BCA75947-3E83-406F-BFF1-4B0B731E8BCB}" type="pres">
      <dgm:prSet presAssocID="{057B1E00-E6F8-4086-8B2A-5D1F70D1A697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4067FB0B-B33E-40C4-BB9E-A7C33B3AB4F9}" type="pres">
      <dgm:prSet presAssocID="{A4D6E9F2-B453-43D0-B576-3FDC5435008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4BB6BF-5659-41EA-B5D9-78FB84A33171}" type="pres">
      <dgm:prSet presAssocID="{C597D793-C512-4009-985A-DFA6D2FFDDFE}" presName="sibTrans" presStyleLbl="sibTrans2D1" presStyleIdx="3" presStyleCnt="5"/>
      <dgm:spPr/>
      <dgm:t>
        <a:bodyPr/>
        <a:lstStyle/>
        <a:p>
          <a:endParaRPr lang="en-GB"/>
        </a:p>
      </dgm:t>
    </dgm:pt>
    <dgm:pt modelId="{C0C2C249-4941-4F60-894A-645F13CA12C7}" type="pres">
      <dgm:prSet presAssocID="{C597D793-C512-4009-985A-DFA6D2FFDDFE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A90B2126-E48A-44EC-BEB5-F98DE48C5DC8}" type="pres">
      <dgm:prSet presAssocID="{30913077-2E51-4C16-95A1-DF1E7082FD7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7D4397-50D7-4F5A-A541-A16AD652BF0A}" type="pres">
      <dgm:prSet presAssocID="{1145F77E-34B8-4016-B148-7E53A480978A}" presName="sibTrans" presStyleLbl="sibTrans2D1" presStyleIdx="4" presStyleCnt="5"/>
      <dgm:spPr/>
      <dgm:t>
        <a:bodyPr/>
        <a:lstStyle/>
        <a:p>
          <a:endParaRPr lang="en-GB"/>
        </a:p>
      </dgm:t>
    </dgm:pt>
    <dgm:pt modelId="{54E16870-8038-45E8-953D-62729BDE91B8}" type="pres">
      <dgm:prSet presAssocID="{1145F77E-34B8-4016-B148-7E53A480978A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D4047C7B-6392-4814-8D4C-9425665D0A95}" srcId="{9014D5A8-6319-4D87-9D95-364AA26541AD}" destId="{1D293A49-1B78-4D9F-B086-BD19457BD0F4}" srcOrd="2" destOrd="0" parTransId="{EDC10570-9171-46F8-AC3C-2E2D37A2936C}" sibTransId="{057B1E00-E6F8-4086-8B2A-5D1F70D1A697}"/>
    <dgm:cxn modelId="{F42251AD-070B-42D9-A580-8108DA66024C}" srcId="{9014D5A8-6319-4D87-9D95-364AA26541AD}" destId="{0BD279BD-81DD-4ABB-8B16-F31E41F750FD}" srcOrd="0" destOrd="0" parTransId="{310A6F7D-D368-41A4-ABA7-79D2ECC07691}" sibTransId="{35023946-09E6-497C-8ED9-83345FD640B4}"/>
    <dgm:cxn modelId="{6D661FBF-C4B5-4293-9F5E-0C5F82D7AC7C}" type="presOf" srcId="{9014D5A8-6319-4D87-9D95-364AA26541AD}" destId="{38E35079-A892-4BDE-AFE8-C9888B5B9AEE}" srcOrd="0" destOrd="0" presId="urn:microsoft.com/office/officeart/2005/8/layout/cycle2"/>
    <dgm:cxn modelId="{D1BC7B3B-EB93-49E1-8B4D-53C7757C9EF4}" type="presOf" srcId="{C597D793-C512-4009-985A-DFA6D2FFDDFE}" destId="{364BB6BF-5659-41EA-B5D9-78FB84A33171}" srcOrd="0" destOrd="0" presId="urn:microsoft.com/office/officeart/2005/8/layout/cycle2"/>
    <dgm:cxn modelId="{046A0714-46BA-45A0-A49E-4036CB7D3495}" type="presOf" srcId="{30913077-2E51-4C16-95A1-DF1E7082FD74}" destId="{A90B2126-E48A-44EC-BEB5-F98DE48C5DC8}" srcOrd="0" destOrd="0" presId="urn:microsoft.com/office/officeart/2005/8/layout/cycle2"/>
    <dgm:cxn modelId="{A2DB274F-209C-41D4-9863-36DEB410760C}" type="presOf" srcId="{35023946-09E6-497C-8ED9-83345FD640B4}" destId="{71F77893-56DC-4E94-8F3D-18939F3D85F7}" srcOrd="0" destOrd="0" presId="urn:microsoft.com/office/officeart/2005/8/layout/cycle2"/>
    <dgm:cxn modelId="{F8D90F7E-65A9-4030-9A85-81DA27AC7652}" srcId="{9014D5A8-6319-4D87-9D95-364AA26541AD}" destId="{30913077-2E51-4C16-95A1-DF1E7082FD74}" srcOrd="4" destOrd="0" parTransId="{5C9F1EA8-FE0A-438B-9ECD-8E6746E71B77}" sibTransId="{1145F77E-34B8-4016-B148-7E53A480978A}"/>
    <dgm:cxn modelId="{1B19E4F2-818A-47D0-82D7-4501E5ECBD37}" type="presOf" srcId="{A4D6E9F2-B453-43D0-B576-3FDC5435008C}" destId="{4067FB0B-B33E-40C4-BB9E-A7C33B3AB4F9}" srcOrd="0" destOrd="0" presId="urn:microsoft.com/office/officeart/2005/8/layout/cycle2"/>
    <dgm:cxn modelId="{620A22E1-C94E-42C2-B33E-3A6E98A7BB14}" type="presOf" srcId="{057B1E00-E6F8-4086-8B2A-5D1F70D1A697}" destId="{817F12E8-53AF-4B63-B487-464AFA7387F6}" srcOrd="0" destOrd="0" presId="urn:microsoft.com/office/officeart/2005/8/layout/cycle2"/>
    <dgm:cxn modelId="{E9EA7668-3C0E-46B5-9124-7BF191B19CE2}" srcId="{9014D5A8-6319-4D87-9D95-364AA26541AD}" destId="{CAE1D691-D9B7-4916-9556-C7D8FDC1788D}" srcOrd="1" destOrd="0" parTransId="{E9D5CFB6-A875-4174-A922-0EA873720FA4}" sibTransId="{9AEB5A86-04E7-4E2A-B1F2-E58747E4598B}"/>
    <dgm:cxn modelId="{5B84DCB8-DD77-4FDC-B71A-245B8A654013}" type="presOf" srcId="{057B1E00-E6F8-4086-8B2A-5D1F70D1A697}" destId="{BCA75947-3E83-406F-BFF1-4B0B731E8BCB}" srcOrd="1" destOrd="0" presId="urn:microsoft.com/office/officeart/2005/8/layout/cycle2"/>
    <dgm:cxn modelId="{090C9C62-955F-434E-8520-A8E9DF1C7683}" type="presOf" srcId="{C597D793-C512-4009-985A-DFA6D2FFDDFE}" destId="{C0C2C249-4941-4F60-894A-645F13CA12C7}" srcOrd="1" destOrd="0" presId="urn:microsoft.com/office/officeart/2005/8/layout/cycle2"/>
    <dgm:cxn modelId="{55FE07DA-1D2E-49AD-8B55-27AF82857810}" srcId="{9014D5A8-6319-4D87-9D95-364AA26541AD}" destId="{A4D6E9F2-B453-43D0-B576-3FDC5435008C}" srcOrd="3" destOrd="0" parTransId="{A6CB8DA5-8D71-410C-B8AB-F5407FF68591}" sibTransId="{C597D793-C512-4009-985A-DFA6D2FFDDFE}"/>
    <dgm:cxn modelId="{523BF1C4-AC4A-4BFE-B9D2-F281FB1C636E}" type="presOf" srcId="{1145F77E-34B8-4016-B148-7E53A480978A}" destId="{54E16870-8038-45E8-953D-62729BDE91B8}" srcOrd="1" destOrd="0" presId="urn:microsoft.com/office/officeart/2005/8/layout/cycle2"/>
    <dgm:cxn modelId="{44937965-7E72-4FB4-BC76-EF6CC7C79473}" type="presOf" srcId="{1145F77E-34B8-4016-B148-7E53A480978A}" destId="{1B7D4397-50D7-4F5A-A541-A16AD652BF0A}" srcOrd="0" destOrd="0" presId="urn:microsoft.com/office/officeart/2005/8/layout/cycle2"/>
    <dgm:cxn modelId="{FB9D7AC4-3C50-4012-90C7-09BAF518A694}" type="presOf" srcId="{35023946-09E6-497C-8ED9-83345FD640B4}" destId="{94E208E3-1FA0-4139-AD90-DFF583371552}" srcOrd="1" destOrd="0" presId="urn:microsoft.com/office/officeart/2005/8/layout/cycle2"/>
    <dgm:cxn modelId="{6617A38B-152E-4B8F-8E33-29DEF935B170}" type="presOf" srcId="{1D293A49-1B78-4D9F-B086-BD19457BD0F4}" destId="{B71A2D1F-3832-47E1-9082-3EF7BA3195D2}" srcOrd="0" destOrd="0" presId="urn:microsoft.com/office/officeart/2005/8/layout/cycle2"/>
    <dgm:cxn modelId="{CA49E48E-B5B0-4746-BEEA-BCFE34B365EB}" type="presOf" srcId="{0BD279BD-81DD-4ABB-8B16-F31E41F750FD}" destId="{15A79B44-7CD1-43D3-A984-E79B2FD557E1}" srcOrd="0" destOrd="0" presId="urn:microsoft.com/office/officeart/2005/8/layout/cycle2"/>
    <dgm:cxn modelId="{4BCED7CA-3518-4A07-A3FF-3C508E51507E}" type="presOf" srcId="{9AEB5A86-04E7-4E2A-B1F2-E58747E4598B}" destId="{322D5005-DD1F-4D26-9604-3E1DF6BB6B6F}" srcOrd="1" destOrd="0" presId="urn:microsoft.com/office/officeart/2005/8/layout/cycle2"/>
    <dgm:cxn modelId="{B9B76480-3D81-422E-B492-FA569D3A93CC}" type="presOf" srcId="{9AEB5A86-04E7-4E2A-B1F2-E58747E4598B}" destId="{5B2BF8F3-27E2-4B2B-845E-031C1F2C97FB}" srcOrd="0" destOrd="0" presId="urn:microsoft.com/office/officeart/2005/8/layout/cycle2"/>
    <dgm:cxn modelId="{79837FDF-8DB5-4DAE-887C-1C642E3263BA}" type="presOf" srcId="{CAE1D691-D9B7-4916-9556-C7D8FDC1788D}" destId="{771CEF9C-FA7E-459D-97BF-0717BF6B21C0}" srcOrd="0" destOrd="0" presId="urn:microsoft.com/office/officeart/2005/8/layout/cycle2"/>
    <dgm:cxn modelId="{C04F49C4-5F7A-449D-82AE-7305204503B9}" type="presParOf" srcId="{38E35079-A892-4BDE-AFE8-C9888B5B9AEE}" destId="{15A79B44-7CD1-43D3-A984-E79B2FD557E1}" srcOrd="0" destOrd="0" presId="urn:microsoft.com/office/officeart/2005/8/layout/cycle2"/>
    <dgm:cxn modelId="{AECD7F83-6C98-40E7-9968-633726587F32}" type="presParOf" srcId="{38E35079-A892-4BDE-AFE8-C9888B5B9AEE}" destId="{71F77893-56DC-4E94-8F3D-18939F3D85F7}" srcOrd="1" destOrd="0" presId="urn:microsoft.com/office/officeart/2005/8/layout/cycle2"/>
    <dgm:cxn modelId="{45D3BFC5-A65B-41C5-B9F2-AD181E6DE83D}" type="presParOf" srcId="{71F77893-56DC-4E94-8F3D-18939F3D85F7}" destId="{94E208E3-1FA0-4139-AD90-DFF583371552}" srcOrd="0" destOrd="0" presId="urn:microsoft.com/office/officeart/2005/8/layout/cycle2"/>
    <dgm:cxn modelId="{B3D55DCD-4328-4251-8380-6EB045A35B72}" type="presParOf" srcId="{38E35079-A892-4BDE-AFE8-C9888B5B9AEE}" destId="{771CEF9C-FA7E-459D-97BF-0717BF6B21C0}" srcOrd="2" destOrd="0" presId="urn:microsoft.com/office/officeart/2005/8/layout/cycle2"/>
    <dgm:cxn modelId="{8A0AAFC0-12DB-4199-BB1D-023823140B3C}" type="presParOf" srcId="{38E35079-A892-4BDE-AFE8-C9888B5B9AEE}" destId="{5B2BF8F3-27E2-4B2B-845E-031C1F2C97FB}" srcOrd="3" destOrd="0" presId="urn:microsoft.com/office/officeart/2005/8/layout/cycle2"/>
    <dgm:cxn modelId="{2590BA43-D7B8-4CE4-AAAF-22EC87CB3235}" type="presParOf" srcId="{5B2BF8F3-27E2-4B2B-845E-031C1F2C97FB}" destId="{322D5005-DD1F-4D26-9604-3E1DF6BB6B6F}" srcOrd="0" destOrd="0" presId="urn:microsoft.com/office/officeart/2005/8/layout/cycle2"/>
    <dgm:cxn modelId="{44440280-CD63-48A7-93ED-283B6E816BFE}" type="presParOf" srcId="{38E35079-A892-4BDE-AFE8-C9888B5B9AEE}" destId="{B71A2D1F-3832-47E1-9082-3EF7BA3195D2}" srcOrd="4" destOrd="0" presId="urn:microsoft.com/office/officeart/2005/8/layout/cycle2"/>
    <dgm:cxn modelId="{0271A7EB-8A65-49B0-BE87-251F2CDC0BDA}" type="presParOf" srcId="{38E35079-A892-4BDE-AFE8-C9888B5B9AEE}" destId="{817F12E8-53AF-4B63-B487-464AFA7387F6}" srcOrd="5" destOrd="0" presId="urn:microsoft.com/office/officeart/2005/8/layout/cycle2"/>
    <dgm:cxn modelId="{D96283D5-786A-4AFE-A8C8-630DD617ABCF}" type="presParOf" srcId="{817F12E8-53AF-4B63-B487-464AFA7387F6}" destId="{BCA75947-3E83-406F-BFF1-4B0B731E8BCB}" srcOrd="0" destOrd="0" presId="urn:microsoft.com/office/officeart/2005/8/layout/cycle2"/>
    <dgm:cxn modelId="{22379799-1658-4196-A2CC-B72A683B073E}" type="presParOf" srcId="{38E35079-A892-4BDE-AFE8-C9888B5B9AEE}" destId="{4067FB0B-B33E-40C4-BB9E-A7C33B3AB4F9}" srcOrd="6" destOrd="0" presId="urn:microsoft.com/office/officeart/2005/8/layout/cycle2"/>
    <dgm:cxn modelId="{7D32B21A-CDEB-4213-9A79-2254A1B37B19}" type="presParOf" srcId="{38E35079-A892-4BDE-AFE8-C9888B5B9AEE}" destId="{364BB6BF-5659-41EA-B5D9-78FB84A33171}" srcOrd="7" destOrd="0" presId="urn:microsoft.com/office/officeart/2005/8/layout/cycle2"/>
    <dgm:cxn modelId="{2291228E-A514-471A-BB0C-E88A9EE71893}" type="presParOf" srcId="{364BB6BF-5659-41EA-B5D9-78FB84A33171}" destId="{C0C2C249-4941-4F60-894A-645F13CA12C7}" srcOrd="0" destOrd="0" presId="urn:microsoft.com/office/officeart/2005/8/layout/cycle2"/>
    <dgm:cxn modelId="{F1361426-72C7-4F3F-8CC1-EA9399209154}" type="presParOf" srcId="{38E35079-A892-4BDE-AFE8-C9888B5B9AEE}" destId="{A90B2126-E48A-44EC-BEB5-F98DE48C5DC8}" srcOrd="8" destOrd="0" presId="urn:microsoft.com/office/officeart/2005/8/layout/cycle2"/>
    <dgm:cxn modelId="{F8BDDDF2-B091-4107-A2CB-95C5B39146A7}" type="presParOf" srcId="{38E35079-A892-4BDE-AFE8-C9888B5B9AEE}" destId="{1B7D4397-50D7-4F5A-A541-A16AD652BF0A}" srcOrd="9" destOrd="0" presId="urn:microsoft.com/office/officeart/2005/8/layout/cycle2"/>
    <dgm:cxn modelId="{B38A5A05-8E66-4697-87EE-BF0CD5420B62}" type="presParOf" srcId="{1B7D4397-50D7-4F5A-A541-A16AD652BF0A}" destId="{54E16870-8038-45E8-953D-62729BDE91B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C59C53-67BA-48E1-8590-9E409DA4C924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C51C2D-FCB8-4544-882B-E5B115DA1030}">
      <dgm:prSet phldrT="[Text]"/>
      <dgm:spPr/>
      <dgm:t>
        <a:bodyPr/>
        <a:lstStyle/>
        <a:p>
          <a:r>
            <a:rPr lang="en-US" dirty="0" smtClean="0"/>
            <a:t>Cadbury</a:t>
          </a:r>
          <a:endParaRPr lang="en-US" dirty="0"/>
        </a:p>
      </dgm:t>
    </dgm:pt>
    <dgm:pt modelId="{E7698C83-60C4-4C37-BEA0-D2D33C239B57}" type="parTrans" cxnId="{C7465F4C-D841-4132-A400-52B805536978}">
      <dgm:prSet/>
      <dgm:spPr/>
      <dgm:t>
        <a:bodyPr/>
        <a:lstStyle/>
        <a:p>
          <a:endParaRPr lang="en-US"/>
        </a:p>
      </dgm:t>
    </dgm:pt>
    <dgm:pt modelId="{218A8009-F79C-4B32-9A1A-3CB9E727C382}" type="sibTrans" cxnId="{C7465F4C-D841-4132-A400-52B805536978}">
      <dgm:prSet/>
      <dgm:spPr/>
      <dgm:t>
        <a:bodyPr/>
        <a:lstStyle/>
        <a:p>
          <a:endParaRPr lang="en-US"/>
        </a:p>
      </dgm:t>
    </dgm:pt>
    <dgm:pt modelId="{42CCF3BE-E770-4442-B801-101566C75174}">
      <dgm:prSet phldrT="[Text]"/>
      <dgm:spPr/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62710782-53D3-4892-883E-E4061AC87AC9}" type="parTrans" cxnId="{B878D28A-E584-404E-A2AF-E0662C32C72A}">
      <dgm:prSet/>
      <dgm:spPr/>
      <dgm:t>
        <a:bodyPr/>
        <a:lstStyle/>
        <a:p>
          <a:endParaRPr lang="en-US"/>
        </a:p>
      </dgm:t>
    </dgm:pt>
    <dgm:pt modelId="{56376727-5524-4CEC-95B3-1DB522101ACC}" type="sibTrans" cxnId="{B878D28A-E584-404E-A2AF-E0662C32C72A}">
      <dgm:prSet/>
      <dgm:spPr/>
      <dgm:t>
        <a:bodyPr/>
        <a:lstStyle/>
        <a:p>
          <a:endParaRPr lang="en-US"/>
        </a:p>
      </dgm:t>
    </dgm:pt>
    <dgm:pt modelId="{8C7614EE-A1DE-47B0-B7DA-8DB1BCEFC072}">
      <dgm:prSet phldrT="[Text]"/>
      <dgm:spPr/>
      <dgm:t>
        <a:bodyPr/>
        <a:lstStyle/>
        <a:p>
          <a:r>
            <a:rPr lang="en-US" dirty="0" smtClean="0"/>
            <a:t>tasty</a:t>
          </a:r>
          <a:endParaRPr lang="en-US" dirty="0"/>
        </a:p>
      </dgm:t>
    </dgm:pt>
    <dgm:pt modelId="{57298189-2755-4B4E-9580-6E706A02228D}" type="parTrans" cxnId="{8DB38744-6FCE-4C86-A936-0AE8481C336D}">
      <dgm:prSet/>
      <dgm:spPr/>
      <dgm:t>
        <a:bodyPr/>
        <a:lstStyle/>
        <a:p>
          <a:endParaRPr lang="en-US"/>
        </a:p>
      </dgm:t>
    </dgm:pt>
    <dgm:pt modelId="{4CDDFF2F-04A9-4CC8-9B25-E0611B1560C5}" type="sibTrans" cxnId="{8DB38744-6FCE-4C86-A936-0AE8481C336D}">
      <dgm:prSet/>
      <dgm:spPr/>
      <dgm:t>
        <a:bodyPr/>
        <a:lstStyle/>
        <a:p>
          <a:endParaRPr lang="en-US"/>
        </a:p>
      </dgm:t>
    </dgm:pt>
    <dgm:pt modelId="{F40242E6-57F2-4DB9-9FF8-B43222B5E79E}">
      <dgm:prSet phldrT="[Text]"/>
      <dgm:spPr/>
      <dgm:t>
        <a:bodyPr/>
        <a:lstStyle/>
        <a:p>
          <a:r>
            <a:rPr lang="en-US" dirty="0" smtClean="0"/>
            <a:t>family</a:t>
          </a:r>
          <a:endParaRPr lang="en-US" dirty="0"/>
        </a:p>
      </dgm:t>
    </dgm:pt>
    <dgm:pt modelId="{CD92070C-0F14-4FD9-9539-54788220F8A6}" type="parTrans" cxnId="{3B73772E-6FC3-4432-8451-584A2B814639}">
      <dgm:prSet/>
      <dgm:spPr/>
      <dgm:t>
        <a:bodyPr/>
        <a:lstStyle/>
        <a:p>
          <a:endParaRPr lang="en-US"/>
        </a:p>
      </dgm:t>
    </dgm:pt>
    <dgm:pt modelId="{97E75DE6-20DD-455F-88FE-5201D3C4AC90}" type="sibTrans" cxnId="{3B73772E-6FC3-4432-8451-584A2B814639}">
      <dgm:prSet/>
      <dgm:spPr/>
      <dgm:t>
        <a:bodyPr/>
        <a:lstStyle/>
        <a:p>
          <a:endParaRPr lang="en-US"/>
        </a:p>
      </dgm:t>
    </dgm:pt>
    <dgm:pt modelId="{A7FA3EE5-C6F9-4706-84E5-5F6EE8F787FE}">
      <dgm:prSet phldrT="[Text]"/>
      <dgm:spPr/>
      <dgm:t>
        <a:bodyPr/>
        <a:lstStyle/>
        <a:p>
          <a:r>
            <a:rPr lang="en-US" dirty="0" smtClean="0"/>
            <a:t>Gift</a:t>
          </a:r>
          <a:endParaRPr lang="en-US" dirty="0"/>
        </a:p>
      </dgm:t>
    </dgm:pt>
    <dgm:pt modelId="{DAF1ADF4-E634-4AB8-87ED-C7D8335FEB1C}" type="parTrans" cxnId="{D1596A68-8EEE-49DC-A64A-269101EA2BEC}">
      <dgm:prSet/>
      <dgm:spPr/>
      <dgm:t>
        <a:bodyPr/>
        <a:lstStyle/>
        <a:p>
          <a:endParaRPr lang="en-US"/>
        </a:p>
      </dgm:t>
    </dgm:pt>
    <dgm:pt modelId="{9035453E-3222-48A7-8A7C-83BE9968E423}" type="sibTrans" cxnId="{D1596A68-8EEE-49DC-A64A-269101EA2BEC}">
      <dgm:prSet/>
      <dgm:spPr/>
      <dgm:t>
        <a:bodyPr/>
        <a:lstStyle/>
        <a:p>
          <a:endParaRPr lang="en-US"/>
        </a:p>
      </dgm:t>
    </dgm:pt>
    <dgm:pt modelId="{A5B8D658-45F3-4826-844A-15C2864E057B}">
      <dgm:prSet phldrT="[Text]"/>
      <dgm:spPr/>
      <dgm:t>
        <a:bodyPr/>
        <a:lstStyle/>
        <a:p>
          <a:r>
            <a:rPr lang="en-US" dirty="0" smtClean="0"/>
            <a:t>Chocolate</a:t>
          </a:r>
          <a:endParaRPr lang="en-US" dirty="0"/>
        </a:p>
      </dgm:t>
    </dgm:pt>
    <dgm:pt modelId="{D47E82AC-0BAD-48EE-B6A8-B7628296E174}" type="parTrans" cxnId="{5C1AB7D3-A133-4487-9B55-C672D2BE2F96}">
      <dgm:prSet/>
      <dgm:spPr/>
      <dgm:t>
        <a:bodyPr/>
        <a:lstStyle/>
        <a:p>
          <a:endParaRPr lang="en-US"/>
        </a:p>
      </dgm:t>
    </dgm:pt>
    <dgm:pt modelId="{CFF03847-5CA8-40C4-BA35-D7CA3B5B1BA2}" type="sibTrans" cxnId="{5C1AB7D3-A133-4487-9B55-C672D2BE2F96}">
      <dgm:prSet/>
      <dgm:spPr/>
      <dgm:t>
        <a:bodyPr/>
        <a:lstStyle/>
        <a:p>
          <a:endParaRPr lang="en-US"/>
        </a:p>
      </dgm:t>
    </dgm:pt>
    <dgm:pt modelId="{4B7D687B-147F-49E0-B1DA-BAF7AF1D0FB3}" type="pres">
      <dgm:prSet presAssocID="{DBC59C53-67BA-48E1-8590-9E409DA4C9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B695F-0733-4148-9501-E533CCAAFEB9}" type="pres">
      <dgm:prSet presAssocID="{13C51C2D-FCB8-4544-882B-E5B115DA1030}" presName="centerShape" presStyleLbl="node0" presStyleIdx="0" presStyleCnt="1"/>
      <dgm:spPr/>
      <dgm:t>
        <a:bodyPr/>
        <a:lstStyle/>
        <a:p>
          <a:endParaRPr lang="en-US"/>
        </a:p>
      </dgm:t>
    </dgm:pt>
    <dgm:pt modelId="{0244891A-CC1D-49CE-8B4E-8280F83880C1}" type="pres">
      <dgm:prSet presAssocID="{42CCF3BE-E770-4442-B801-101566C7517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20825-EF82-4409-B8F9-17680183132E}" type="pres">
      <dgm:prSet presAssocID="{42CCF3BE-E770-4442-B801-101566C75174}" presName="dummy" presStyleCnt="0"/>
      <dgm:spPr/>
    </dgm:pt>
    <dgm:pt modelId="{11042E5C-E29A-40BF-B822-1424164EA507}" type="pres">
      <dgm:prSet presAssocID="{56376727-5524-4CEC-95B3-1DB522101AC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71738FA-9CB2-4D61-BD9A-0AED801C0DC0}" type="pres">
      <dgm:prSet presAssocID="{8C7614EE-A1DE-47B0-B7DA-8DB1BCEFC0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BDBA4-D88E-460F-8C07-0F75C70F68C3}" type="pres">
      <dgm:prSet presAssocID="{8C7614EE-A1DE-47B0-B7DA-8DB1BCEFC072}" presName="dummy" presStyleCnt="0"/>
      <dgm:spPr/>
    </dgm:pt>
    <dgm:pt modelId="{E3BB1A56-99E0-4BE9-9FE3-25A0DE373946}" type="pres">
      <dgm:prSet presAssocID="{4CDDFF2F-04A9-4CC8-9B25-E0611B1560C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935055B-3B02-47FA-9FAA-03B8A9DAE03B}" type="pres">
      <dgm:prSet presAssocID="{F40242E6-57F2-4DB9-9FF8-B43222B5E79E}" presName="node" presStyleLbl="node1" presStyleIdx="2" presStyleCnt="5" custRadScaleRad="110989" custRadScaleInc="-29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4853A-03E2-4201-A3DB-4791CC4F1031}" type="pres">
      <dgm:prSet presAssocID="{F40242E6-57F2-4DB9-9FF8-B43222B5E79E}" presName="dummy" presStyleCnt="0"/>
      <dgm:spPr/>
    </dgm:pt>
    <dgm:pt modelId="{8855E974-728C-41F8-A262-AF899E1F12E0}" type="pres">
      <dgm:prSet presAssocID="{97E75DE6-20DD-455F-88FE-5201D3C4AC9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33BB0C8-0C31-4276-A6A0-CA00BD8F5B8D}" type="pres">
      <dgm:prSet presAssocID="{A7FA3EE5-C6F9-4706-84E5-5F6EE8F787F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EE70C-CB94-4E6B-9F7B-46B6BB91E5DD}" type="pres">
      <dgm:prSet presAssocID="{A7FA3EE5-C6F9-4706-84E5-5F6EE8F787FE}" presName="dummy" presStyleCnt="0"/>
      <dgm:spPr/>
    </dgm:pt>
    <dgm:pt modelId="{C3ABFC5A-7241-4189-AAEF-6E94B53D865D}" type="pres">
      <dgm:prSet presAssocID="{9035453E-3222-48A7-8A7C-83BE9968E42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615BF00-05B2-4EA8-B8B6-7AB91FE690FB}" type="pres">
      <dgm:prSet presAssocID="{A5B8D658-45F3-4826-844A-15C2864E057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AE64F-42CA-4EB6-B3EF-01392485F791}" type="pres">
      <dgm:prSet presAssocID="{A5B8D658-45F3-4826-844A-15C2864E057B}" presName="dummy" presStyleCnt="0"/>
      <dgm:spPr/>
    </dgm:pt>
    <dgm:pt modelId="{B73A2A99-364A-406A-90A2-14DCD2F0AF4D}" type="pres">
      <dgm:prSet presAssocID="{CFF03847-5CA8-40C4-BA35-D7CA3B5B1BA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0FFF035-9503-4B23-9D6D-86B05F531BA5}" type="presOf" srcId="{42CCF3BE-E770-4442-B801-101566C75174}" destId="{0244891A-CC1D-49CE-8B4E-8280F83880C1}" srcOrd="0" destOrd="0" presId="urn:microsoft.com/office/officeart/2005/8/layout/radial6"/>
    <dgm:cxn modelId="{798CB077-6A71-4894-A593-862ECA6ACE8C}" type="presOf" srcId="{4CDDFF2F-04A9-4CC8-9B25-E0611B1560C5}" destId="{E3BB1A56-99E0-4BE9-9FE3-25A0DE373946}" srcOrd="0" destOrd="0" presId="urn:microsoft.com/office/officeart/2005/8/layout/radial6"/>
    <dgm:cxn modelId="{04B658B2-8A95-46E8-99EF-B8CD1ED56226}" type="presOf" srcId="{97E75DE6-20DD-455F-88FE-5201D3C4AC90}" destId="{8855E974-728C-41F8-A262-AF899E1F12E0}" srcOrd="0" destOrd="0" presId="urn:microsoft.com/office/officeart/2005/8/layout/radial6"/>
    <dgm:cxn modelId="{3B73772E-6FC3-4432-8451-584A2B814639}" srcId="{13C51C2D-FCB8-4544-882B-E5B115DA1030}" destId="{F40242E6-57F2-4DB9-9FF8-B43222B5E79E}" srcOrd="2" destOrd="0" parTransId="{CD92070C-0F14-4FD9-9539-54788220F8A6}" sibTransId="{97E75DE6-20DD-455F-88FE-5201D3C4AC90}"/>
    <dgm:cxn modelId="{1FDE3048-6922-4A20-98CB-B2DCAD97B34D}" type="presOf" srcId="{9035453E-3222-48A7-8A7C-83BE9968E423}" destId="{C3ABFC5A-7241-4189-AAEF-6E94B53D865D}" srcOrd="0" destOrd="0" presId="urn:microsoft.com/office/officeart/2005/8/layout/radial6"/>
    <dgm:cxn modelId="{B878D28A-E584-404E-A2AF-E0662C32C72A}" srcId="{13C51C2D-FCB8-4544-882B-E5B115DA1030}" destId="{42CCF3BE-E770-4442-B801-101566C75174}" srcOrd="0" destOrd="0" parTransId="{62710782-53D3-4892-883E-E4061AC87AC9}" sibTransId="{56376727-5524-4CEC-95B3-1DB522101ACC}"/>
    <dgm:cxn modelId="{6A2ED5CC-D3CE-40EE-A8C3-4899E9DB1FB3}" type="presOf" srcId="{CFF03847-5CA8-40C4-BA35-D7CA3B5B1BA2}" destId="{B73A2A99-364A-406A-90A2-14DCD2F0AF4D}" srcOrd="0" destOrd="0" presId="urn:microsoft.com/office/officeart/2005/8/layout/radial6"/>
    <dgm:cxn modelId="{1830FA05-F399-482E-9853-BA9EDFAAA4A0}" type="presOf" srcId="{A5B8D658-45F3-4826-844A-15C2864E057B}" destId="{D615BF00-05B2-4EA8-B8B6-7AB91FE690FB}" srcOrd="0" destOrd="0" presId="urn:microsoft.com/office/officeart/2005/8/layout/radial6"/>
    <dgm:cxn modelId="{95E9B658-86C1-43AE-8A79-76385C329A89}" type="presOf" srcId="{DBC59C53-67BA-48E1-8590-9E409DA4C924}" destId="{4B7D687B-147F-49E0-B1DA-BAF7AF1D0FB3}" srcOrd="0" destOrd="0" presId="urn:microsoft.com/office/officeart/2005/8/layout/radial6"/>
    <dgm:cxn modelId="{57A707EF-9A09-4A78-AF99-C2EB8F3D0B42}" type="presOf" srcId="{F40242E6-57F2-4DB9-9FF8-B43222B5E79E}" destId="{0935055B-3B02-47FA-9FAA-03B8A9DAE03B}" srcOrd="0" destOrd="0" presId="urn:microsoft.com/office/officeart/2005/8/layout/radial6"/>
    <dgm:cxn modelId="{71BAF74F-014D-43A0-97E3-CD3AC01B7FF6}" type="presOf" srcId="{A7FA3EE5-C6F9-4706-84E5-5F6EE8F787FE}" destId="{533BB0C8-0C31-4276-A6A0-CA00BD8F5B8D}" srcOrd="0" destOrd="0" presId="urn:microsoft.com/office/officeart/2005/8/layout/radial6"/>
    <dgm:cxn modelId="{978F576B-7798-4A77-A1E7-8C126929A35C}" type="presOf" srcId="{8C7614EE-A1DE-47B0-B7DA-8DB1BCEFC072}" destId="{371738FA-9CB2-4D61-BD9A-0AED801C0DC0}" srcOrd="0" destOrd="0" presId="urn:microsoft.com/office/officeart/2005/8/layout/radial6"/>
    <dgm:cxn modelId="{5C1AB7D3-A133-4487-9B55-C672D2BE2F96}" srcId="{13C51C2D-FCB8-4544-882B-E5B115DA1030}" destId="{A5B8D658-45F3-4826-844A-15C2864E057B}" srcOrd="4" destOrd="0" parTransId="{D47E82AC-0BAD-48EE-B6A8-B7628296E174}" sibTransId="{CFF03847-5CA8-40C4-BA35-D7CA3B5B1BA2}"/>
    <dgm:cxn modelId="{3C85A8E4-D80C-4AB9-B7A2-0F83D249C7A8}" type="presOf" srcId="{56376727-5524-4CEC-95B3-1DB522101ACC}" destId="{11042E5C-E29A-40BF-B822-1424164EA507}" srcOrd="0" destOrd="0" presId="urn:microsoft.com/office/officeart/2005/8/layout/radial6"/>
    <dgm:cxn modelId="{8DB38744-6FCE-4C86-A936-0AE8481C336D}" srcId="{13C51C2D-FCB8-4544-882B-E5B115DA1030}" destId="{8C7614EE-A1DE-47B0-B7DA-8DB1BCEFC072}" srcOrd="1" destOrd="0" parTransId="{57298189-2755-4B4E-9580-6E706A02228D}" sibTransId="{4CDDFF2F-04A9-4CC8-9B25-E0611B1560C5}"/>
    <dgm:cxn modelId="{C7465F4C-D841-4132-A400-52B805536978}" srcId="{DBC59C53-67BA-48E1-8590-9E409DA4C924}" destId="{13C51C2D-FCB8-4544-882B-E5B115DA1030}" srcOrd="0" destOrd="0" parTransId="{E7698C83-60C4-4C37-BEA0-D2D33C239B57}" sibTransId="{218A8009-F79C-4B32-9A1A-3CB9E727C382}"/>
    <dgm:cxn modelId="{D1596A68-8EEE-49DC-A64A-269101EA2BEC}" srcId="{13C51C2D-FCB8-4544-882B-E5B115DA1030}" destId="{A7FA3EE5-C6F9-4706-84E5-5F6EE8F787FE}" srcOrd="3" destOrd="0" parTransId="{DAF1ADF4-E634-4AB8-87ED-C7D8335FEB1C}" sibTransId="{9035453E-3222-48A7-8A7C-83BE9968E423}"/>
    <dgm:cxn modelId="{942F83E0-95E2-4732-A392-95F379BF356A}" type="presOf" srcId="{13C51C2D-FCB8-4544-882B-E5B115DA1030}" destId="{464B695F-0733-4148-9501-E533CCAAFEB9}" srcOrd="0" destOrd="0" presId="urn:microsoft.com/office/officeart/2005/8/layout/radial6"/>
    <dgm:cxn modelId="{2108F25E-9A40-46B1-B0DE-312807B77DDA}" type="presParOf" srcId="{4B7D687B-147F-49E0-B1DA-BAF7AF1D0FB3}" destId="{464B695F-0733-4148-9501-E533CCAAFEB9}" srcOrd="0" destOrd="0" presId="urn:microsoft.com/office/officeart/2005/8/layout/radial6"/>
    <dgm:cxn modelId="{CE2B048C-C42E-409A-B57F-BCF3F1CD2CA2}" type="presParOf" srcId="{4B7D687B-147F-49E0-B1DA-BAF7AF1D0FB3}" destId="{0244891A-CC1D-49CE-8B4E-8280F83880C1}" srcOrd="1" destOrd="0" presId="urn:microsoft.com/office/officeart/2005/8/layout/radial6"/>
    <dgm:cxn modelId="{30A422FB-0E6C-410F-B0B3-CC423FA082E8}" type="presParOf" srcId="{4B7D687B-147F-49E0-B1DA-BAF7AF1D0FB3}" destId="{11520825-EF82-4409-B8F9-17680183132E}" srcOrd="2" destOrd="0" presId="urn:microsoft.com/office/officeart/2005/8/layout/radial6"/>
    <dgm:cxn modelId="{5941789A-1F83-4D85-BF46-F650616BDA2B}" type="presParOf" srcId="{4B7D687B-147F-49E0-B1DA-BAF7AF1D0FB3}" destId="{11042E5C-E29A-40BF-B822-1424164EA507}" srcOrd="3" destOrd="0" presId="urn:microsoft.com/office/officeart/2005/8/layout/radial6"/>
    <dgm:cxn modelId="{11AC794B-E7FD-4A79-8F1C-A4B2112DF80C}" type="presParOf" srcId="{4B7D687B-147F-49E0-B1DA-BAF7AF1D0FB3}" destId="{371738FA-9CB2-4D61-BD9A-0AED801C0DC0}" srcOrd="4" destOrd="0" presId="urn:microsoft.com/office/officeart/2005/8/layout/radial6"/>
    <dgm:cxn modelId="{3515F699-F71C-424B-96BC-F15BD9FB1895}" type="presParOf" srcId="{4B7D687B-147F-49E0-B1DA-BAF7AF1D0FB3}" destId="{961BDBA4-D88E-460F-8C07-0F75C70F68C3}" srcOrd="5" destOrd="0" presId="urn:microsoft.com/office/officeart/2005/8/layout/radial6"/>
    <dgm:cxn modelId="{9F308F13-89D1-42ED-BB35-98E2418B3204}" type="presParOf" srcId="{4B7D687B-147F-49E0-B1DA-BAF7AF1D0FB3}" destId="{E3BB1A56-99E0-4BE9-9FE3-25A0DE373946}" srcOrd="6" destOrd="0" presId="urn:microsoft.com/office/officeart/2005/8/layout/radial6"/>
    <dgm:cxn modelId="{DF64ED56-CA18-49B6-8C33-D028FDCE9452}" type="presParOf" srcId="{4B7D687B-147F-49E0-B1DA-BAF7AF1D0FB3}" destId="{0935055B-3B02-47FA-9FAA-03B8A9DAE03B}" srcOrd="7" destOrd="0" presId="urn:microsoft.com/office/officeart/2005/8/layout/radial6"/>
    <dgm:cxn modelId="{631649C8-B772-4487-8263-E87021BDEC7A}" type="presParOf" srcId="{4B7D687B-147F-49E0-B1DA-BAF7AF1D0FB3}" destId="{84C4853A-03E2-4201-A3DB-4791CC4F1031}" srcOrd="8" destOrd="0" presId="urn:microsoft.com/office/officeart/2005/8/layout/radial6"/>
    <dgm:cxn modelId="{52564F85-3773-4AEA-9F45-7895524EEC26}" type="presParOf" srcId="{4B7D687B-147F-49E0-B1DA-BAF7AF1D0FB3}" destId="{8855E974-728C-41F8-A262-AF899E1F12E0}" srcOrd="9" destOrd="0" presId="urn:microsoft.com/office/officeart/2005/8/layout/radial6"/>
    <dgm:cxn modelId="{337D5565-E05F-485F-8E90-3C29A297305F}" type="presParOf" srcId="{4B7D687B-147F-49E0-B1DA-BAF7AF1D0FB3}" destId="{533BB0C8-0C31-4276-A6A0-CA00BD8F5B8D}" srcOrd="10" destOrd="0" presId="urn:microsoft.com/office/officeart/2005/8/layout/radial6"/>
    <dgm:cxn modelId="{31C11790-29C3-4B0A-8ABC-1223E1AFAF9D}" type="presParOf" srcId="{4B7D687B-147F-49E0-B1DA-BAF7AF1D0FB3}" destId="{869EE70C-CB94-4E6B-9F7B-46B6BB91E5DD}" srcOrd="11" destOrd="0" presId="urn:microsoft.com/office/officeart/2005/8/layout/radial6"/>
    <dgm:cxn modelId="{A17CD3CC-3A50-47FF-BF2E-9A7D2C0B60E4}" type="presParOf" srcId="{4B7D687B-147F-49E0-B1DA-BAF7AF1D0FB3}" destId="{C3ABFC5A-7241-4189-AAEF-6E94B53D865D}" srcOrd="12" destOrd="0" presId="urn:microsoft.com/office/officeart/2005/8/layout/radial6"/>
    <dgm:cxn modelId="{C46F9F48-6DE4-4559-A660-816738BD6264}" type="presParOf" srcId="{4B7D687B-147F-49E0-B1DA-BAF7AF1D0FB3}" destId="{D615BF00-05B2-4EA8-B8B6-7AB91FE690FB}" srcOrd="13" destOrd="0" presId="urn:microsoft.com/office/officeart/2005/8/layout/radial6"/>
    <dgm:cxn modelId="{5980A7D3-7F3C-459F-8690-64D30E9EE02E}" type="presParOf" srcId="{4B7D687B-147F-49E0-B1DA-BAF7AF1D0FB3}" destId="{A7DAE64F-42CA-4EB6-B3EF-01392485F791}" srcOrd="14" destOrd="0" presId="urn:microsoft.com/office/officeart/2005/8/layout/radial6"/>
    <dgm:cxn modelId="{FCD0E43A-410B-43F0-B043-8E0AAC77E987}" type="presParOf" srcId="{4B7D687B-147F-49E0-B1DA-BAF7AF1D0FB3}" destId="{B73A2A99-364A-406A-90A2-14DCD2F0AF4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79B44-7CD1-43D3-A984-E79B2FD557E1}">
      <dsp:nvSpPr>
        <dsp:cNvPr id="0" name=""/>
        <dsp:cNvSpPr/>
      </dsp:nvSpPr>
      <dsp:spPr>
        <a:xfrm>
          <a:off x="2593655" y="2194"/>
          <a:ext cx="1442088" cy="14420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User Friendly</a:t>
          </a:r>
          <a:endParaRPr lang="en-GB" sz="1800" kern="1200" dirty="0"/>
        </a:p>
      </dsp:txBody>
      <dsp:txXfrm>
        <a:off x="2804844" y="213383"/>
        <a:ext cx="1019710" cy="1019710"/>
      </dsp:txXfrm>
    </dsp:sp>
    <dsp:sp modelId="{71F77893-56DC-4E94-8F3D-18939F3D85F7}">
      <dsp:nvSpPr>
        <dsp:cNvPr id="0" name=""/>
        <dsp:cNvSpPr/>
      </dsp:nvSpPr>
      <dsp:spPr>
        <a:xfrm rot="2160000">
          <a:off x="3989879" y="1109258"/>
          <a:ext cx="382154" cy="486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4000827" y="1172905"/>
        <a:ext cx="267508" cy="292022"/>
      </dsp:txXfrm>
    </dsp:sp>
    <dsp:sp modelId="{771CEF9C-FA7E-459D-97BF-0717BF6B21C0}">
      <dsp:nvSpPr>
        <dsp:cNvPr id="0" name=""/>
        <dsp:cNvSpPr/>
      </dsp:nvSpPr>
      <dsp:spPr>
        <a:xfrm>
          <a:off x="4343668" y="1273653"/>
          <a:ext cx="1442088" cy="14420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Innovative</a:t>
          </a:r>
          <a:endParaRPr lang="en-GB" sz="1800" kern="1200" dirty="0"/>
        </a:p>
      </dsp:txBody>
      <dsp:txXfrm>
        <a:off x="4554857" y="1484842"/>
        <a:ext cx="1019710" cy="1019710"/>
      </dsp:txXfrm>
    </dsp:sp>
    <dsp:sp modelId="{5B2BF8F3-27E2-4B2B-845E-031C1F2C97FB}">
      <dsp:nvSpPr>
        <dsp:cNvPr id="0" name=""/>
        <dsp:cNvSpPr/>
      </dsp:nvSpPr>
      <dsp:spPr>
        <a:xfrm rot="6480000">
          <a:off x="4542755" y="2769690"/>
          <a:ext cx="382154" cy="486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4617792" y="2812514"/>
        <a:ext cx="267508" cy="292022"/>
      </dsp:txXfrm>
    </dsp:sp>
    <dsp:sp modelId="{B71A2D1F-3832-47E1-9082-3EF7BA3195D2}">
      <dsp:nvSpPr>
        <dsp:cNvPr id="0" name=""/>
        <dsp:cNvSpPr/>
      </dsp:nvSpPr>
      <dsp:spPr>
        <a:xfrm>
          <a:off x="3675223" y="3330916"/>
          <a:ext cx="1442088" cy="14420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Cool</a:t>
          </a:r>
          <a:endParaRPr lang="en-GB" sz="1800" kern="1200" dirty="0"/>
        </a:p>
      </dsp:txBody>
      <dsp:txXfrm>
        <a:off x="3886412" y="3542105"/>
        <a:ext cx="1019710" cy="1019710"/>
      </dsp:txXfrm>
    </dsp:sp>
    <dsp:sp modelId="{817F12E8-53AF-4B63-B487-464AFA7387F6}">
      <dsp:nvSpPr>
        <dsp:cNvPr id="0" name=""/>
        <dsp:cNvSpPr/>
      </dsp:nvSpPr>
      <dsp:spPr>
        <a:xfrm rot="10800000">
          <a:off x="3134438" y="3808608"/>
          <a:ext cx="382154" cy="486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3249084" y="3905949"/>
        <a:ext cx="267508" cy="292022"/>
      </dsp:txXfrm>
    </dsp:sp>
    <dsp:sp modelId="{4067FB0B-B33E-40C4-BB9E-A7C33B3AB4F9}">
      <dsp:nvSpPr>
        <dsp:cNvPr id="0" name=""/>
        <dsp:cNvSpPr/>
      </dsp:nvSpPr>
      <dsp:spPr>
        <a:xfrm>
          <a:off x="1512088" y="3330916"/>
          <a:ext cx="1442088" cy="14420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High perform-</a:t>
          </a:r>
          <a:r>
            <a:rPr lang="en-GB" sz="1800" kern="1200" dirty="0" err="1" smtClean="0"/>
            <a:t>ance</a:t>
          </a:r>
          <a:endParaRPr lang="en-GB" sz="1800" kern="1200" dirty="0"/>
        </a:p>
      </dsp:txBody>
      <dsp:txXfrm>
        <a:off x="1723277" y="3542105"/>
        <a:ext cx="1019710" cy="1019710"/>
      </dsp:txXfrm>
    </dsp:sp>
    <dsp:sp modelId="{364BB6BF-5659-41EA-B5D9-78FB84A33171}">
      <dsp:nvSpPr>
        <dsp:cNvPr id="0" name=""/>
        <dsp:cNvSpPr/>
      </dsp:nvSpPr>
      <dsp:spPr>
        <a:xfrm rot="15120000">
          <a:off x="1711174" y="2790263"/>
          <a:ext cx="382154" cy="486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1786211" y="2942121"/>
        <a:ext cx="267508" cy="292022"/>
      </dsp:txXfrm>
    </dsp:sp>
    <dsp:sp modelId="{A90B2126-E48A-44EC-BEB5-F98DE48C5DC8}">
      <dsp:nvSpPr>
        <dsp:cNvPr id="0" name=""/>
        <dsp:cNvSpPr/>
      </dsp:nvSpPr>
      <dsp:spPr>
        <a:xfrm>
          <a:off x="843642" y="1273653"/>
          <a:ext cx="1442088" cy="14420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Reliable/-durable</a:t>
          </a:r>
          <a:endParaRPr lang="en-GB" sz="1800" kern="1200" dirty="0"/>
        </a:p>
      </dsp:txBody>
      <dsp:txXfrm>
        <a:off x="1054831" y="1484842"/>
        <a:ext cx="1019710" cy="1019710"/>
      </dsp:txXfrm>
    </dsp:sp>
    <dsp:sp modelId="{1B7D4397-50D7-4F5A-A541-A16AD652BF0A}">
      <dsp:nvSpPr>
        <dsp:cNvPr id="0" name=""/>
        <dsp:cNvSpPr/>
      </dsp:nvSpPr>
      <dsp:spPr>
        <a:xfrm rot="19440000">
          <a:off x="2239866" y="1121973"/>
          <a:ext cx="382154" cy="486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2250814" y="1253008"/>
        <a:ext cx="267508" cy="292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A2A99-364A-406A-90A2-14DCD2F0AF4D}">
      <dsp:nvSpPr>
        <dsp:cNvPr id="0" name=""/>
        <dsp:cNvSpPr/>
      </dsp:nvSpPr>
      <dsp:spPr>
        <a:xfrm>
          <a:off x="2376907" y="657952"/>
          <a:ext cx="4390184" cy="4390184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BFC5A-7241-4189-AAEF-6E94B53D865D}">
      <dsp:nvSpPr>
        <dsp:cNvPr id="0" name=""/>
        <dsp:cNvSpPr/>
      </dsp:nvSpPr>
      <dsp:spPr>
        <a:xfrm>
          <a:off x="2376907" y="657952"/>
          <a:ext cx="4390184" cy="4390184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accent2">
            <a:hueOff val="-15122390"/>
            <a:satOff val="6577"/>
            <a:lumOff val="19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5E974-728C-41F8-A262-AF899E1F12E0}">
      <dsp:nvSpPr>
        <dsp:cNvPr id="0" name=""/>
        <dsp:cNvSpPr/>
      </dsp:nvSpPr>
      <dsp:spPr>
        <a:xfrm>
          <a:off x="2561458" y="808376"/>
          <a:ext cx="4390184" cy="4390184"/>
        </a:xfrm>
        <a:prstGeom prst="blockArc">
          <a:avLst>
            <a:gd name="adj1" fmla="val 2873404"/>
            <a:gd name="adj2" fmla="val 7941932"/>
            <a:gd name="adj3" fmla="val 4644"/>
          </a:avLst>
        </a:prstGeom>
        <a:solidFill>
          <a:schemeClr val="accent2">
            <a:hueOff val="-10081593"/>
            <a:satOff val="4384"/>
            <a:lumOff val="1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B1A56-99E0-4BE9-9FE3-25A0DE373946}">
      <dsp:nvSpPr>
        <dsp:cNvPr id="0" name=""/>
        <dsp:cNvSpPr/>
      </dsp:nvSpPr>
      <dsp:spPr>
        <a:xfrm>
          <a:off x="2470223" y="895864"/>
          <a:ext cx="4390184" cy="4390184"/>
        </a:xfrm>
        <a:prstGeom prst="blockArc">
          <a:avLst>
            <a:gd name="adj1" fmla="val 20110012"/>
            <a:gd name="adj2" fmla="val 2670707"/>
            <a:gd name="adj3" fmla="val 4644"/>
          </a:avLst>
        </a:prstGeom>
        <a:solidFill>
          <a:schemeClr val="accent2">
            <a:hueOff val="-5040797"/>
            <a:satOff val="2192"/>
            <a:lumOff val="6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42E5C-E29A-40BF-B822-1424164EA507}">
      <dsp:nvSpPr>
        <dsp:cNvPr id="0" name=""/>
        <dsp:cNvSpPr/>
      </dsp:nvSpPr>
      <dsp:spPr>
        <a:xfrm>
          <a:off x="2376907" y="657952"/>
          <a:ext cx="4390184" cy="4390184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B695F-0733-4148-9501-E533CCAAFEB9}">
      <dsp:nvSpPr>
        <dsp:cNvPr id="0" name=""/>
        <dsp:cNvSpPr/>
      </dsp:nvSpPr>
      <dsp:spPr>
        <a:xfrm>
          <a:off x="3560712" y="1841757"/>
          <a:ext cx="2022574" cy="2022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Cadbury</a:t>
          </a:r>
          <a:endParaRPr lang="en-US" sz="2900" kern="1200" dirty="0"/>
        </a:p>
      </dsp:txBody>
      <dsp:txXfrm>
        <a:off x="3856911" y="2137956"/>
        <a:ext cx="1430176" cy="1430176"/>
      </dsp:txXfrm>
    </dsp:sp>
    <dsp:sp modelId="{0244891A-CC1D-49CE-8B4E-8280F83880C1}">
      <dsp:nvSpPr>
        <dsp:cNvPr id="0" name=""/>
        <dsp:cNvSpPr/>
      </dsp:nvSpPr>
      <dsp:spPr>
        <a:xfrm>
          <a:off x="3864099" y="1020"/>
          <a:ext cx="1415801" cy="14158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quality</a:t>
          </a:r>
          <a:endParaRPr lang="en-US" sz="1700" kern="1200" dirty="0"/>
        </a:p>
      </dsp:txBody>
      <dsp:txXfrm>
        <a:off x="4071438" y="208359"/>
        <a:ext cx="1001123" cy="1001123"/>
      </dsp:txXfrm>
    </dsp:sp>
    <dsp:sp modelId="{371738FA-9CB2-4D61-BD9A-0AED801C0DC0}">
      <dsp:nvSpPr>
        <dsp:cNvPr id="0" name=""/>
        <dsp:cNvSpPr/>
      </dsp:nvSpPr>
      <dsp:spPr>
        <a:xfrm>
          <a:off x="5903281" y="1482573"/>
          <a:ext cx="1415801" cy="1415801"/>
        </a:xfrm>
        <a:prstGeom prst="ellipse">
          <a:avLst/>
        </a:prstGeom>
        <a:solidFill>
          <a:schemeClr val="accent2">
            <a:hueOff val="-5040797"/>
            <a:satOff val="2192"/>
            <a:lumOff val="6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tasty</a:t>
          </a:r>
          <a:endParaRPr lang="en-US" sz="1700" kern="1200" dirty="0"/>
        </a:p>
      </dsp:txBody>
      <dsp:txXfrm>
        <a:off x="6110620" y="1689912"/>
        <a:ext cx="1001123" cy="1001123"/>
      </dsp:txXfrm>
    </dsp:sp>
    <dsp:sp modelId="{0935055B-3B02-47FA-9FAA-03B8A9DAE03B}">
      <dsp:nvSpPr>
        <dsp:cNvPr id="0" name=""/>
        <dsp:cNvSpPr/>
      </dsp:nvSpPr>
      <dsp:spPr>
        <a:xfrm>
          <a:off x="5486402" y="3886206"/>
          <a:ext cx="1415801" cy="1415801"/>
        </a:xfrm>
        <a:prstGeom prst="ellipse">
          <a:avLst/>
        </a:prstGeom>
        <a:solidFill>
          <a:schemeClr val="accent2">
            <a:hueOff val="-10081593"/>
            <a:satOff val="4384"/>
            <a:lumOff val="1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family</a:t>
          </a:r>
          <a:endParaRPr lang="en-US" sz="1700" kern="1200" dirty="0"/>
        </a:p>
      </dsp:txBody>
      <dsp:txXfrm>
        <a:off x="5693741" y="4093545"/>
        <a:ext cx="1001123" cy="1001123"/>
      </dsp:txXfrm>
    </dsp:sp>
    <dsp:sp modelId="{533BB0C8-0C31-4276-A6A0-CA00BD8F5B8D}">
      <dsp:nvSpPr>
        <dsp:cNvPr id="0" name=""/>
        <dsp:cNvSpPr/>
      </dsp:nvSpPr>
      <dsp:spPr>
        <a:xfrm>
          <a:off x="2603815" y="3879776"/>
          <a:ext cx="1415801" cy="1415801"/>
        </a:xfrm>
        <a:prstGeom prst="ellipse">
          <a:avLst/>
        </a:prstGeom>
        <a:solidFill>
          <a:schemeClr val="accent2">
            <a:hueOff val="-15122390"/>
            <a:satOff val="6577"/>
            <a:lumOff val="19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Gift</a:t>
          </a:r>
          <a:endParaRPr lang="en-US" sz="1700" kern="1200" dirty="0"/>
        </a:p>
      </dsp:txBody>
      <dsp:txXfrm>
        <a:off x="2811154" y="4087115"/>
        <a:ext cx="1001123" cy="1001123"/>
      </dsp:txXfrm>
    </dsp:sp>
    <dsp:sp modelId="{D615BF00-05B2-4EA8-B8B6-7AB91FE690FB}">
      <dsp:nvSpPr>
        <dsp:cNvPr id="0" name=""/>
        <dsp:cNvSpPr/>
      </dsp:nvSpPr>
      <dsp:spPr>
        <a:xfrm>
          <a:off x="1824916" y="1482573"/>
          <a:ext cx="1415801" cy="1415801"/>
        </a:xfrm>
        <a:prstGeom prst="ellipse">
          <a:avLst/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Chocolate</a:t>
          </a:r>
          <a:endParaRPr lang="en-US" sz="1700" kern="1200" dirty="0"/>
        </a:p>
      </dsp:txBody>
      <dsp:txXfrm>
        <a:off x="2032255" y="1689912"/>
        <a:ext cx="1001123" cy="1001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1A8E1-4FC1-4D43-846F-B6965C123F66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6FA09-405D-42B7-BAD0-C959CE9CC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247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686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590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Logos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070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794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87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454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572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122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637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97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36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447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Through</a:t>
            </a:r>
            <a:r>
              <a:rPr lang="de-DE" baseline="0" dirty="0" smtClean="0"/>
              <a:t> repeatitive communication „pure“ is a strong association for fruitika. </a:t>
            </a:r>
          </a:p>
          <a:p>
            <a:r>
              <a:rPr lang="de-DE" baseline="0" dirty="0" smtClean="0"/>
              <a:t>Through experience, comfortable is a strong association for hush puppies.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727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901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862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127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7541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8660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81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7060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71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Lets discuss the different levels of a product with</a:t>
            </a:r>
            <a:r>
              <a:rPr lang="de-DE" baseline="0" dirty="0" smtClean="0"/>
              <a:t> the example of hotel service. </a:t>
            </a:r>
          </a:p>
          <a:p>
            <a:r>
              <a:rPr lang="de-DE" baseline="0" dirty="0" smtClean="0"/>
              <a:t>Core benefit: accomodation.</a:t>
            </a:r>
          </a:p>
          <a:p>
            <a:r>
              <a:rPr lang="de-DE" baseline="0" dirty="0" smtClean="0"/>
              <a:t>Basic level: bed, bathroom, towels, desk, closet.</a:t>
            </a:r>
          </a:p>
          <a:p>
            <a:r>
              <a:rPr lang="de-DE" baseline="0" dirty="0" smtClean="0"/>
              <a:t>Expected level: clean bed sheets, clean washroom, AC.</a:t>
            </a:r>
          </a:p>
          <a:p>
            <a:r>
              <a:rPr lang="de-DE" baseline="0" dirty="0" smtClean="0"/>
              <a:t>Augmented level: breakfast.</a:t>
            </a:r>
          </a:p>
          <a:p>
            <a:r>
              <a:rPr lang="de-DE" baseline="0" dirty="0" smtClean="0"/>
              <a:t>Potential level: pool, gym, better customer service, laundry services.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0708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7700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Consumers</a:t>
            </a:r>
            <a:r>
              <a:rPr lang="de-DE" baseline="0" dirty="0" smtClean="0"/>
              <a:t> trust brands which they have had a positive experience before. Hence, the next time they want to address their need, they will want to purchase the same brand. Hence, search cost is reduced (internal and external). </a:t>
            </a:r>
            <a:endParaRPr lang="de-DE" dirty="0" smtClean="0"/>
          </a:p>
          <a:p>
            <a:r>
              <a:rPr lang="de-DE" dirty="0" smtClean="0"/>
              <a:t>Brands help consumers project an image in</a:t>
            </a:r>
            <a:r>
              <a:rPr lang="de-DE" baseline="0" dirty="0" smtClean="0"/>
              <a:t> the society.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8456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2860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5917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1783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9897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0479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5285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3358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434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Interest signifies the fact that the product addresses their needs. </a:t>
            </a:r>
          </a:p>
          <a:p>
            <a:endParaRPr lang="de-DE" dirty="0" smtClean="0"/>
          </a:p>
          <a:p>
            <a:r>
              <a:rPr lang="de-DE" dirty="0" smtClean="0"/>
              <a:t>If there are a total of 100 consumers</a:t>
            </a:r>
            <a:r>
              <a:rPr lang="de-DE" baseline="0" dirty="0" smtClean="0"/>
              <a:t> in a market. 30 consumers are buying your product, 40 are buying the competitors product and the other 30 are not buying the product. Then they fall under which market?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9769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8669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6845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Brand</a:t>
            </a:r>
            <a:r>
              <a:rPr lang="de-DE" baseline="0" dirty="0" smtClean="0"/>
              <a:t> architecture teaches us how we can organize all the brands of a company.</a:t>
            </a:r>
          </a:p>
          <a:p>
            <a:r>
              <a:rPr lang="de-DE" baseline="0" dirty="0" smtClean="0"/>
              <a:t>Brand architecture teaches us the role of each brand in order to increase the overall business performance of the company.</a:t>
            </a:r>
          </a:p>
          <a:p>
            <a:r>
              <a:rPr lang="de-DE" baseline="0" dirty="0" smtClean="0"/>
              <a:t>Brand architecture teaches us about the relationship of each brand with another.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8532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3037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It</a:t>
            </a:r>
            <a:r>
              <a:rPr lang="de-DE" baseline="0" dirty="0" smtClean="0"/>
              <a:t> is when a company is utilizing a range of individual brands to operate in different markets/industries.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6995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6642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8633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9322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Endoresed means supported. </a:t>
            </a:r>
          </a:p>
          <a:p>
            <a:endParaRPr lang="de-DE" dirty="0" smtClean="0"/>
          </a:p>
          <a:p>
            <a:r>
              <a:rPr lang="de-DE" dirty="0" smtClean="0"/>
              <a:t>Endorser</a:t>
            </a:r>
            <a:r>
              <a:rPr lang="de-DE" baseline="0" dirty="0" smtClean="0"/>
              <a:t> brand (brand that is providing the support)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6819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Strong</a:t>
            </a:r>
            <a:r>
              <a:rPr lang="de-DE" baseline="0" dirty="0" smtClean="0"/>
              <a:t> endorsement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429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4045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The linked name uses a few letters from the parents brand</a:t>
            </a:r>
            <a:r>
              <a:rPr lang="de-DE" baseline="0" dirty="0" smtClean="0"/>
              <a:t> and immediately consumers know that it is a product of nestle. </a:t>
            </a:r>
          </a:p>
          <a:p>
            <a:r>
              <a:rPr lang="de-DE" baseline="0" dirty="0" smtClean="0"/>
              <a:t>Hence, by using a linked brand name, we are creating a new brand name by taking the support of the parent brand.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3282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Token</a:t>
            </a:r>
            <a:r>
              <a:rPr lang="de-DE" baseline="0" dirty="0" smtClean="0"/>
              <a:t> Endoresment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2430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When another brand is connected with the master brand.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61060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Nestle</a:t>
            </a:r>
            <a:r>
              <a:rPr lang="de-DE" baseline="0" dirty="0" smtClean="0"/>
              <a:t> Sub-brands all of which are co-drivers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3207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4640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Master brand driver</a:t>
            </a:r>
            <a:r>
              <a:rPr lang="de-DE" baseline="0" dirty="0" smtClean="0"/>
              <a:t> 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5210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 different markets,</a:t>
            </a:r>
            <a:r>
              <a:rPr lang="de-DE" baseline="0" dirty="0" smtClean="0"/>
              <a:t> while selling different products/services identity of the brand is same.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3259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Branded</a:t>
            </a:r>
            <a:r>
              <a:rPr lang="de-DE" baseline="0" dirty="0" smtClean="0"/>
              <a:t> house: same identity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8383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Branded</a:t>
            </a:r>
            <a:r>
              <a:rPr lang="de-DE" baseline="0" dirty="0" smtClean="0"/>
              <a:t> house:different identity </a:t>
            </a:r>
          </a:p>
          <a:p>
            <a:endParaRPr lang="de-DE" baseline="0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4465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Branded</a:t>
            </a:r>
            <a:r>
              <a:rPr lang="de-DE" baseline="0" dirty="0" smtClean="0"/>
              <a:t> house:different identity </a:t>
            </a:r>
          </a:p>
          <a:p>
            <a:endParaRPr lang="de-DE" baseline="0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9815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Hence,</a:t>
            </a:r>
            <a:r>
              <a:rPr lang="de-DE" baseline="0" dirty="0" smtClean="0"/>
              <a:t> a strong brand with a strong brand equity can make a company have a cometitive advantage and generate greater revenues and profits.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879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706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447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62E3C-CA08-4C58-87F1-950E3689A137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12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1250" y="533400"/>
            <a:ext cx="9130260" cy="2133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/>
            </a:r>
            <a:br>
              <a:rPr lang="en-US" sz="4800" b="1" dirty="0" smtClean="0">
                <a:solidFill>
                  <a:schemeClr val="tx2"/>
                </a:solidFill>
              </a:rPr>
            </a:br>
            <a:r>
              <a:rPr lang="en-US" sz="4800" b="1" dirty="0" smtClean="0">
                <a:solidFill>
                  <a:schemeClr val="tx2"/>
                </a:solidFill>
              </a:rPr>
              <a:t>Product and Branding Strategy</a:t>
            </a:r>
            <a:endParaRPr lang="en-US" sz="6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de-DE" i="1" dirty="0" smtClean="0">
              <a:latin typeface="+mj-lt"/>
            </a:endParaRPr>
          </a:p>
          <a:p>
            <a:pPr algn="ctr">
              <a:buNone/>
            </a:pPr>
            <a:endParaRPr lang="de-DE" i="1" dirty="0" smtClean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122" name="Picture 2" descr="C:\Users\HP\Downloads\200911231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71600"/>
            <a:ext cx="5656521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de-DE" i="1" dirty="0" smtClean="0">
              <a:latin typeface="+mj-lt"/>
            </a:endParaRPr>
          </a:p>
          <a:p>
            <a:pPr algn="ctr">
              <a:buNone/>
            </a:pPr>
            <a:endParaRPr lang="de-DE" i="1" dirty="0" smtClean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46" name="Picture 2" descr="C:\Users\HP\Downloads\symbol_logos2_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7" y="2057400"/>
            <a:ext cx="9125643" cy="3000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de-DE" i="1" dirty="0" smtClean="0">
              <a:latin typeface="+mj-lt"/>
            </a:endParaRPr>
          </a:p>
          <a:p>
            <a:pPr algn="ctr">
              <a:buNone/>
            </a:pPr>
            <a:endParaRPr lang="de-DE" i="1" dirty="0" smtClean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170" name="Picture 2" descr="C:\Users\HP\Downloads\BrandLog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25" y="252413"/>
            <a:ext cx="7116763" cy="635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de-DE" i="1" dirty="0" smtClean="0">
              <a:latin typeface="+mj-lt"/>
            </a:endParaRPr>
          </a:p>
          <a:p>
            <a:pPr algn="ctr">
              <a:buNone/>
            </a:pPr>
            <a:endParaRPr lang="de-DE" i="1" dirty="0" smtClean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098" name="Picture 2" descr="C:\Users\HP\Downloads\253_Amul_bu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95250"/>
            <a:ext cx="6305550" cy="630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de-DE" i="1" dirty="0" smtClean="0">
              <a:latin typeface="+mj-lt"/>
            </a:endParaRPr>
          </a:p>
          <a:p>
            <a:pPr algn="ctr">
              <a:buNone/>
            </a:pPr>
            <a:endParaRPr lang="de-DE" i="1" dirty="0" smtClean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194" name="Picture 2" descr="C:\Users\HP\Downloads\masc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074" name="Picture 2" descr="C:\Users\HP\Desktop\pring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"/>
            <a:ext cx="5867399" cy="6037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50" name="Picture 2" descr="C:\Users\HP\Desktop\Heinz_Plant bott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33400"/>
            <a:ext cx="6837504" cy="547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sz="3600" i="1" dirty="0" smtClean="0"/>
              <a:t>All in or nothing</a:t>
            </a:r>
          </a:p>
          <a:p>
            <a:r>
              <a:rPr lang="en-US" sz="3600" i="1" dirty="0" smtClean="0"/>
              <a:t>Be 100% sure</a:t>
            </a:r>
          </a:p>
          <a:p>
            <a:r>
              <a:rPr lang="en-US" sz="3600" i="1" dirty="0" smtClean="0"/>
              <a:t>Think different</a:t>
            </a:r>
          </a:p>
          <a:p>
            <a:r>
              <a:rPr lang="en-US" sz="3600" i="1" dirty="0" smtClean="0"/>
              <a:t>Broadcast yourself </a:t>
            </a:r>
          </a:p>
          <a:p>
            <a:r>
              <a:rPr lang="en-US" sz="3600" i="1" dirty="0" smtClean="0"/>
              <a:t>Life’s Good </a:t>
            </a:r>
          </a:p>
          <a:p>
            <a:r>
              <a:rPr lang="en-US" sz="3600" i="1" dirty="0" smtClean="0"/>
              <a:t>Eat Fresh</a:t>
            </a:r>
          </a:p>
          <a:p>
            <a:r>
              <a:rPr lang="en-US" sz="3600" i="1" dirty="0" smtClean="0"/>
              <a:t>The best a man can get</a:t>
            </a:r>
          </a:p>
          <a:p>
            <a:r>
              <a:rPr lang="en-US" sz="3600" i="1" dirty="0" smtClean="0"/>
              <a:t>Das Auto </a:t>
            </a:r>
          </a:p>
          <a:p>
            <a:endParaRPr lang="de-DE" sz="2000" dirty="0" smtClean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Slogans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pPr algn="just"/>
            <a:r>
              <a:rPr lang="en-US" altLang="en-US" i="1" dirty="0" err="1" smtClean="0">
                <a:solidFill>
                  <a:srgbClr val="FF0000"/>
                </a:solidFill>
              </a:rPr>
              <a:t>Aaker</a:t>
            </a:r>
            <a:r>
              <a:rPr lang="en-US" altLang="en-US" i="1" dirty="0" smtClean="0">
                <a:solidFill>
                  <a:srgbClr val="FF0000"/>
                </a:solidFill>
              </a:rPr>
              <a:t> (1991)</a:t>
            </a:r>
            <a:r>
              <a:rPr lang="en-US" altLang="en-US" i="1" dirty="0" smtClean="0"/>
              <a:t> described brand equity as </a:t>
            </a:r>
            <a:r>
              <a:rPr lang="en-US" altLang="en-US" i="1" u="sng" dirty="0" smtClean="0">
                <a:solidFill>
                  <a:srgbClr val="FF0000"/>
                </a:solidFill>
              </a:rPr>
              <a:t>the set of assets</a:t>
            </a:r>
            <a:r>
              <a:rPr lang="en-US" altLang="en-US" i="1" dirty="0" smtClean="0"/>
              <a:t> connected to the name and symbols of the brand </a:t>
            </a:r>
            <a:r>
              <a:rPr lang="en-US" altLang="en-US" i="1" u="sng" dirty="0" smtClean="0">
                <a:solidFill>
                  <a:srgbClr val="FF0000"/>
                </a:solidFill>
              </a:rPr>
              <a:t>that adds to the value of a product or service</a:t>
            </a:r>
            <a:r>
              <a:rPr lang="en-US" altLang="en-US" i="1" dirty="0" smtClean="0"/>
              <a:t> to a company and its customers.  </a:t>
            </a:r>
          </a:p>
          <a:p>
            <a:pPr algn="just"/>
            <a:r>
              <a:rPr lang="en-US" altLang="en-US" i="1" dirty="0" smtClean="0"/>
              <a:t>Brand equity is a set of assets. Management of brand equity involves investment to create and </a:t>
            </a:r>
            <a:r>
              <a:rPr lang="en-US" altLang="en-US" i="1" u="sng" dirty="0" smtClean="0">
                <a:solidFill>
                  <a:srgbClr val="FF0000"/>
                </a:solidFill>
              </a:rPr>
              <a:t>enhance these assets. </a:t>
            </a:r>
          </a:p>
          <a:p>
            <a:pPr algn="just"/>
            <a:endParaRPr lang="en-US" altLang="en-US" i="1" dirty="0" smtClean="0"/>
          </a:p>
          <a:p>
            <a:endParaRPr lang="de-DE" dirty="0" smtClean="0">
              <a:latin typeface="+mj-lt"/>
            </a:endParaRPr>
          </a:p>
          <a:p>
            <a:endParaRPr lang="en-US" sz="2000" i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Brand equity assets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Left Brace 11"/>
          <p:cNvSpPr/>
          <p:nvPr/>
        </p:nvSpPr>
        <p:spPr>
          <a:xfrm>
            <a:off x="2667000" y="304800"/>
            <a:ext cx="1219200" cy="6553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3276600"/>
            <a:ext cx="144780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Brand </a:t>
            </a:r>
          </a:p>
          <a:p>
            <a:pPr algn="ctr"/>
            <a:r>
              <a:rPr lang="en-US" b="1" dirty="0" smtClean="0"/>
              <a:t>Equity</a:t>
            </a:r>
          </a:p>
          <a:p>
            <a:pPr algn="ctr"/>
            <a:r>
              <a:rPr lang="en-US" b="1" dirty="0" smtClean="0"/>
              <a:t>Assets</a:t>
            </a:r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4191000" y="4343400"/>
            <a:ext cx="1981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Brand Loyalty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191000" y="2895600"/>
            <a:ext cx="1981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Perceived Quality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114800" y="1447800"/>
            <a:ext cx="1981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Brand Associations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4038600" y="76200"/>
            <a:ext cx="1981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Brand Awareness</a:t>
            </a:r>
          </a:p>
        </p:txBody>
      </p:sp>
      <p:sp>
        <p:nvSpPr>
          <p:cNvPr id="26" name="Oval 25"/>
          <p:cNvSpPr/>
          <p:nvPr/>
        </p:nvSpPr>
        <p:spPr>
          <a:xfrm>
            <a:off x="4267200" y="5715000"/>
            <a:ext cx="1981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Intellectual rights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599" y="1981200"/>
            <a:ext cx="4501907" cy="4114800"/>
          </a:xfrm>
          <a:noFill/>
          <a:ln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The different levels of a product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Brand equity assets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pPr algn="just"/>
            <a:r>
              <a:rPr lang="en-US" altLang="en-US" i="1" dirty="0" smtClean="0">
                <a:solidFill>
                  <a:srgbClr val="FF0000"/>
                </a:solidFill>
              </a:rPr>
              <a:t>Brand Awareness: </a:t>
            </a:r>
            <a:r>
              <a:rPr lang="en-US" altLang="en-US" i="1" dirty="0" smtClean="0"/>
              <a:t>comprises of brand recognition and brand recall. </a:t>
            </a:r>
          </a:p>
          <a:p>
            <a:pPr algn="just"/>
            <a:r>
              <a:rPr lang="en-US" altLang="en-US" i="1" dirty="0" smtClean="0"/>
              <a:t>Awareness refers to the strength of a brand’s presence in the consumer’s mind</a:t>
            </a:r>
          </a:p>
          <a:p>
            <a:pPr algn="just"/>
            <a:r>
              <a:rPr lang="en-US" altLang="en-US" i="1" dirty="0" smtClean="0"/>
              <a:t>Consumers instinctively prefer a brand that they have previously seen to one that is new to them. </a:t>
            </a:r>
            <a:r>
              <a:rPr lang="en-US" altLang="en-US" i="1" dirty="0" smtClean="0">
                <a:solidFill>
                  <a:srgbClr val="FF0000"/>
                </a:solidFill>
              </a:rPr>
              <a:t>Familiar brand has an edge!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1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pPr algn="just"/>
            <a:r>
              <a:rPr lang="en-US" altLang="en-US" i="1" dirty="0" smtClean="0">
                <a:solidFill>
                  <a:srgbClr val="FF0000"/>
                </a:solidFill>
              </a:rPr>
              <a:t>Brand Associations: </a:t>
            </a:r>
            <a:r>
              <a:rPr lang="en-US" altLang="en-US" i="1" dirty="0" smtClean="0"/>
              <a:t>are the various information, knowledge and qualities that consumers have in their mindset about a brand. </a:t>
            </a:r>
          </a:p>
          <a:p>
            <a:pPr algn="just"/>
            <a:r>
              <a:rPr lang="en-US" altLang="en-US" i="1" dirty="0" smtClean="0"/>
              <a:t>Brand association is anything linked in memory to a brand. </a:t>
            </a:r>
          </a:p>
          <a:p>
            <a:pPr algn="just"/>
            <a:r>
              <a:rPr lang="en-US" altLang="en-US" i="1" dirty="0" smtClean="0"/>
              <a:t>Association not only exists but has level of strengths. </a:t>
            </a:r>
          </a:p>
          <a:p>
            <a:pPr lvl="1" algn="just"/>
            <a:r>
              <a:rPr lang="en-US" altLang="en-US" i="1" dirty="0" smtClean="0"/>
              <a:t>A link to a brand will be stronger when it is based on many experiences or exposures to communications. </a:t>
            </a:r>
          </a:p>
          <a:p>
            <a:pPr algn="just"/>
            <a:endParaRPr lang="en-US" altLang="en-US" i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Brand equity assets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altLang="en-US" sz="11200" i="1" dirty="0" smtClean="0"/>
              <a:t>Product attributes</a:t>
            </a:r>
          </a:p>
          <a:p>
            <a:pPr algn="just"/>
            <a:r>
              <a:rPr lang="en-US" altLang="en-US" sz="11200" i="1" dirty="0" smtClean="0"/>
              <a:t>Intangible benefits</a:t>
            </a:r>
          </a:p>
          <a:p>
            <a:pPr algn="just"/>
            <a:r>
              <a:rPr lang="en-US" altLang="en-US" sz="11200" i="1" dirty="0" smtClean="0"/>
              <a:t>Customer benefits</a:t>
            </a:r>
          </a:p>
          <a:p>
            <a:pPr algn="just"/>
            <a:r>
              <a:rPr lang="en-US" altLang="en-US" sz="11200" i="1" dirty="0" smtClean="0"/>
              <a:t>Relative price</a:t>
            </a:r>
          </a:p>
          <a:p>
            <a:pPr algn="just"/>
            <a:r>
              <a:rPr lang="en-US" altLang="en-US" sz="11200" i="1" dirty="0" smtClean="0"/>
              <a:t>Use / application</a:t>
            </a:r>
          </a:p>
          <a:p>
            <a:pPr algn="just"/>
            <a:r>
              <a:rPr lang="en-US" altLang="en-US" sz="11200" i="1" dirty="0" smtClean="0"/>
              <a:t>User / Customer</a:t>
            </a:r>
          </a:p>
          <a:p>
            <a:pPr algn="just"/>
            <a:r>
              <a:rPr lang="en-US" altLang="en-US" sz="11200" i="1" dirty="0" smtClean="0"/>
              <a:t>Celebrity / person</a:t>
            </a:r>
          </a:p>
          <a:p>
            <a:pPr algn="just"/>
            <a:r>
              <a:rPr lang="en-US" altLang="en-US" sz="11200" i="1" dirty="0" smtClean="0"/>
              <a:t>Lifestyle / personality</a:t>
            </a:r>
          </a:p>
          <a:p>
            <a:pPr algn="just"/>
            <a:r>
              <a:rPr lang="en-US" altLang="en-US" sz="11200" i="1" dirty="0" smtClean="0"/>
              <a:t>Product category</a:t>
            </a:r>
          </a:p>
          <a:p>
            <a:pPr algn="just"/>
            <a:r>
              <a:rPr lang="en-US" altLang="en-US" sz="11200" i="1" dirty="0" smtClean="0"/>
              <a:t>Country of origin</a:t>
            </a:r>
          </a:p>
          <a:p>
            <a:pPr algn="just"/>
            <a:r>
              <a:rPr lang="en-US" altLang="en-US" sz="11200" i="1" dirty="0" smtClean="0"/>
              <a:t>Perceived quality  </a:t>
            </a:r>
          </a:p>
          <a:p>
            <a:pPr algn="just"/>
            <a:endParaRPr lang="en-US" altLang="en-US" i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Types of Brand Associations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7" name="Picture 2" descr="C:\Users\Varqa\Desktop\MKT465\maennchen_fragezeichen_ro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381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71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/>
              <a:t> 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Brand Associations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524000" y="1397000"/>
          <a:ext cx="66294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varqa\Desktop\Trash\app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3124200"/>
            <a:ext cx="1452563" cy="1452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65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endParaRPr lang="en-US" sz="2800" i="1" dirty="0" smtClean="0">
              <a:solidFill>
                <a:srgbClr val="FF0000"/>
              </a:solidFill>
            </a:endParaRPr>
          </a:p>
          <a:p>
            <a:endParaRPr lang="de-DE" sz="2000" dirty="0" smtClean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Building brand associations</a:t>
            </a:r>
            <a:endParaRPr lang="en-US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13716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HP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3048000"/>
            <a:ext cx="253365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endParaRPr lang="en-US" sz="2800" i="1" dirty="0" smtClean="0">
              <a:solidFill>
                <a:srgbClr val="FF0000"/>
              </a:solidFill>
            </a:endParaRPr>
          </a:p>
          <a:p>
            <a:endParaRPr lang="de-DE" sz="2000" dirty="0" smtClean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Building brand associations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HP\Downloads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199" y="1405510"/>
            <a:ext cx="6260035" cy="5452490"/>
          </a:xfrm>
          <a:prstGeom prst="rect">
            <a:avLst/>
          </a:prstGeom>
          <a:noFill/>
        </p:spPr>
      </p:pic>
      <p:pic>
        <p:nvPicPr>
          <p:cNvPr id="3075" name="Picture 3" descr="C:\Users\HP\Desktop\disneylogoprintingray.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905000"/>
            <a:ext cx="1981200" cy="1066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Building brand associations</a:t>
            </a:r>
            <a:endParaRPr lang="en-US" dirty="0"/>
          </a:p>
        </p:txBody>
      </p:sp>
      <p:pic>
        <p:nvPicPr>
          <p:cNvPr id="1026" name="Picture 2" descr="Image result for brand associ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608220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r>
              <a:rPr lang="en-US" i="1" dirty="0" smtClean="0"/>
              <a:t>An association can provide an </a:t>
            </a:r>
            <a:r>
              <a:rPr lang="en-US" i="1" dirty="0" smtClean="0">
                <a:solidFill>
                  <a:srgbClr val="FF0000"/>
                </a:solidFill>
              </a:rPr>
              <a:t>important basis for differentiation</a:t>
            </a:r>
            <a:r>
              <a:rPr lang="en-US" i="1" dirty="0" smtClean="0"/>
              <a:t> because it can be a unique association. For example: Dove Soap has cream inside. </a:t>
            </a:r>
          </a:p>
          <a:p>
            <a:endParaRPr lang="en-US" sz="1000" i="1" dirty="0" smtClean="0"/>
          </a:p>
          <a:p>
            <a:r>
              <a:rPr lang="en-US" i="1" dirty="0" smtClean="0"/>
              <a:t>Many brand associations involve product attributes or customer benefits that provide a specific </a:t>
            </a:r>
            <a:r>
              <a:rPr lang="en-US" i="1" dirty="0" smtClean="0">
                <a:solidFill>
                  <a:srgbClr val="FF0000"/>
                </a:solidFill>
              </a:rPr>
              <a:t>reason to buy the brand. </a:t>
            </a:r>
          </a:p>
          <a:p>
            <a:pPr algn="just"/>
            <a:endParaRPr lang="en-US" altLang="en-US" i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Brand equity assets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pPr algn="just"/>
            <a:r>
              <a:rPr lang="en-US" altLang="en-US" i="1" dirty="0" smtClean="0">
                <a:solidFill>
                  <a:srgbClr val="FF0000"/>
                </a:solidFill>
              </a:rPr>
              <a:t>Perceived Quality: </a:t>
            </a:r>
            <a:r>
              <a:rPr lang="en-US" altLang="en-US" i="1" dirty="0" smtClean="0"/>
              <a:t>Perceived quality can be defined as the customer’s perception of the overall quality or superiority of a product or service with respect to its intended purpose, relative to alternatives.</a:t>
            </a:r>
          </a:p>
          <a:p>
            <a:pPr algn="just"/>
            <a:r>
              <a:rPr lang="en-US" altLang="en-US" i="1" dirty="0" smtClean="0"/>
              <a:t>Perceived quality is an intangible and </a:t>
            </a:r>
            <a:r>
              <a:rPr lang="en-US" altLang="en-US" i="1" dirty="0" smtClean="0">
                <a:solidFill>
                  <a:srgbClr val="FF0000"/>
                </a:solidFill>
              </a:rPr>
              <a:t>overall feeling about a brand</a:t>
            </a:r>
          </a:p>
          <a:p>
            <a:pPr algn="just"/>
            <a:endParaRPr lang="en-US" altLang="en-US" i="1" dirty="0" smtClean="0"/>
          </a:p>
          <a:p>
            <a:pPr algn="just"/>
            <a:endParaRPr lang="en-US" altLang="en-US" i="1" dirty="0" smtClean="0"/>
          </a:p>
          <a:p>
            <a:pPr algn="just"/>
            <a:endParaRPr lang="en-US" altLang="en-US" i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Brand equity assets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pPr algn="just"/>
            <a:r>
              <a:rPr lang="en-US" altLang="en-US" i="1" dirty="0" smtClean="0"/>
              <a:t>Perceived quality is a brand association which elevates the value of a brand:</a:t>
            </a:r>
          </a:p>
          <a:p>
            <a:pPr lvl="1" algn="just"/>
            <a:r>
              <a:rPr lang="en-US" altLang="en-US" i="1" dirty="0" smtClean="0"/>
              <a:t>Among all brand associations, only perceived quality has been shown to drive financial performance</a:t>
            </a:r>
          </a:p>
          <a:p>
            <a:pPr lvl="1" algn="just">
              <a:buNone/>
            </a:pPr>
            <a:endParaRPr lang="en-US" altLang="en-US" i="1" dirty="0" smtClean="0"/>
          </a:p>
          <a:p>
            <a:pPr lvl="1" algn="just"/>
            <a:r>
              <a:rPr lang="en-US" altLang="en-US" i="1" dirty="0" smtClean="0"/>
              <a:t>Perceived quality is often a major strategic thrust of a business</a:t>
            </a:r>
          </a:p>
          <a:p>
            <a:pPr lvl="1" algn="just"/>
            <a:endParaRPr lang="en-US" altLang="en-US" i="1" dirty="0" smtClean="0"/>
          </a:p>
          <a:p>
            <a:pPr lvl="1" algn="just"/>
            <a:r>
              <a:rPr lang="en-US" altLang="en-US" i="1" dirty="0" smtClean="0"/>
              <a:t>Perceived quality is linked to and often drives other aspects of how a brand is perceived</a:t>
            </a:r>
          </a:p>
          <a:p>
            <a:pPr lvl="1" algn="just"/>
            <a:endParaRPr lang="en-US" altLang="en-US" i="1" dirty="0" smtClean="0"/>
          </a:p>
          <a:p>
            <a:pPr algn="just"/>
            <a:endParaRPr lang="en-US" altLang="en-US" i="1" dirty="0" smtClean="0"/>
          </a:p>
          <a:p>
            <a:pPr algn="just"/>
            <a:endParaRPr lang="en-US" altLang="en-US" i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Brand equity assets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i="1" dirty="0" smtClean="0">
                <a:solidFill>
                  <a:srgbClr val="FF0000"/>
                </a:solidFill>
              </a:rPr>
              <a:t>Core benefit level</a:t>
            </a:r>
            <a:r>
              <a:rPr lang="en-US" i="1" dirty="0" smtClean="0"/>
              <a:t>: is the core customer value and the core customer need that is being provided/fulfilled by a product or service. </a:t>
            </a:r>
          </a:p>
          <a:p>
            <a:pPr algn="just"/>
            <a:r>
              <a:rPr lang="en-US" i="1" dirty="0" smtClean="0">
                <a:solidFill>
                  <a:srgbClr val="FF0000"/>
                </a:solidFill>
              </a:rPr>
              <a:t>Basic product level</a:t>
            </a:r>
            <a:r>
              <a:rPr lang="en-US" i="1" dirty="0" smtClean="0"/>
              <a:t>: are the basic different attributes of a product which delivers the core benefit to the customers. </a:t>
            </a:r>
          </a:p>
          <a:p>
            <a:pPr algn="just"/>
            <a:r>
              <a:rPr lang="en-US" i="1" dirty="0" smtClean="0">
                <a:solidFill>
                  <a:srgbClr val="FF0000"/>
                </a:solidFill>
              </a:rPr>
              <a:t>Expected product level</a:t>
            </a:r>
            <a:r>
              <a:rPr lang="en-US" i="1" dirty="0" smtClean="0"/>
              <a:t>: are the different attributes and performance marks a consumer expects from a product or service. </a:t>
            </a:r>
          </a:p>
          <a:p>
            <a:pPr algn="just"/>
            <a:r>
              <a:rPr lang="en-US" i="1" dirty="0" smtClean="0">
                <a:solidFill>
                  <a:srgbClr val="FF0000"/>
                </a:solidFill>
              </a:rPr>
              <a:t>Augmented product level</a:t>
            </a:r>
            <a:r>
              <a:rPr lang="en-US" i="1" dirty="0" smtClean="0"/>
              <a:t>: are the additional customer services and benefits that a company provides to its customers.</a:t>
            </a:r>
          </a:p>
          <a:p>
            <a:pPr algn="just"/>
            <a:r>
              <a:rPr lang="en-US" i="1" dirty="0" smtClean="0">
                <a:solidFill>
                  <a:srgbClr val="FF0000"/>
                </a:solidFill>
              </a:rPr>
              <a:t>Potential product level</a:t>
            </a:r>
            <a:r>
              <a:rPr lang="en-US" i="1" dirty="0" smtClean="0"/>
              <a:t>: are all the possible augmentations and transformations the product or offering might undergo in the future. </a:t>
            </a:r>
          </a:p>
          <a:p>
            <a:pPr algn="just"/>
            <a:endParaRPr lang="en-US" i="1" dirty="0" smtClean="0">
              <a:solidFill>
                <a:srgbClr val="FF0000"/>
              </a:solidFill>
            </a:endParaRPr>
          </a:p>
          <a:p>
            <a:pPr algn="just"/>
            <a:r>
              <a:rPr lang="en-US" i="1" dirty="0" smtClean="0">
                <a:solidFill>
                  <a:srgbClr val="FF0000"/>
                </a:solidFill>
              </a:rPr>
              <a:t>Discussion:</a:t>
            </a:r>
            <a:r>
              <a:rPr lang="en-US" i="1" dirty="0" smtClean="0"/>
              <a:t> do you think expected product level increases as competition increases? </a:t>
            </a:r>
          </a:p>
          <a:p>
            <a:pPr algn="just"/>
            <a:endParaRPr lang="en-US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The different levels of a product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pPr algn="just"/>
            <a:r>
              <a:rPr lang="en-US" altLang="en-US" i="1" dirty="0" smtClean="0"/>
              <a:t>In many contexts, perceived quality provides the pivotal reason to buy</a:t>
            </a:r>
          </a:p>
          <a:p>
            <a:pPr algn="just"/>
            <a:endParaRPr lang="en-US" altLang="en-US" i="1" dirty="0" smtClean="0"/>
          </a:p>
          <a:p>
            <a:pPr algn="just"/>
            <a:r>
              <a:rPr lang="en-US" altLang="en-US" i="1" dirty="0" smtClean="0"/>
              <a:t>Could differentiate and be a principal positioning characteristic of a brand</a:t>
            </a:r>
          </a:p>
          <a:p>
            <a:pPr algn="just"/>
            <a:endParaRPr lang="en-US" altLang="en-US" i="1" dirty="0" smtClean="0"/>
          </a:p>
          <a:p>
            <a:pPr algn="just"/>
            <a:r>
              <a:rPr lang="en-US" altLang="en-US" i="1" dirty="0" smtClean="0"/>
              <a:t>Provides the option of charging a premium price</a:t>
            </a:r>
          </a:p>
          <a:p>
            <a:pPr lvl="1" algn="just">
              <a:buNone/>
            </a:pPr>
            <a:endParaRPr lang="en-US" altLang="en-US" i="1" dirty="0" smtClean="0"/>
          </a:p>
          <a:p>
            <a:pPr algn="just"/>
            <a:endParaRPr lang="en-US" altLang="en-US" i="1" dirty="0" smtClean="0"/>
          </a:p>
          <a:p>
            <a:pPr algn="just"/>
            <a:endParaRPr lang="en-US" altLang="en-US" i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Brand equity assets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pPr algn="just"/>
            <a:r>
              <a:rPr lang="en-US" altLang="en-US" i="1" dirty="0" smtClean="0">
                <a:solidFill>
                  <a:srgbClr val="FF0000"/>
                </a:solidFill>
              </a:rPr>
              <a:t>Brand loyalty</a:t>
            </a:r>
            <a:r>
              <a:rPr lang="en-US" altLang="en-US" i="1" dirty="0" smtClean="0"/>
              <a:t>: comprises of attitudinal and behavioral loyalty. Loyal consumers will spread positive WOM and attract new customers. It is a </a:t>
            </a:r>
            <a:r>
              <a:rPr lang="en-US" altLang="en-US" i="1" dirty="0" smtClean="0">
                <a:solidFill>
                  <a:srgbClr val="FF0000"/>
                </a:solidFill>
              </a:rPr>
              <a:t>measure of attachment </a:t>
            </a:r>
            <a:r>
              <a:rPr lang="en-US" altLang="en-US" i="1" dirty="0" smtClean="0"/>
              <a:t>that a customer has towards a brand</a:t>
            </a:r>
          </a:p>
          <a:p>
            <a:pPr algn="just"/>
            <a:r>
              <a:rPr lang="en-US" altLang="en-US" i="1" dirty="0" smtClean="0">
                <a:solidFill>
                  <a:srgbClr val="FF0000"/>
                </a:solidFill>
              </a:rPr>
              <a:t>Intellectual rights: </a:t>
            </a:r>
            <a:r>
              <a:rPr lang="en-US" altLang="en-US" i="1" dirty="0" smtClean="0"/>
              <a:t>include trademarks and patents which support the brand to keep it authentic. </a:t>
            </a:r>
          </a:p>
          <a:p>
            <a:pPr algn="just"/>
            <a:endParaRPr lang="en-US" altLang="en-US" i="1" dirty="0" smtClean="0"/>
          </a:p>
          <a:p>
            <a:pPr algn="just"/>
            <a:endParaRPr lang="en-US" altLang="en-US" i="1" dirty="0" smtClean="0"/>
          </a:p>
          <a:p>
            <a:pPr algn="just"/>
            <a:endParaRPr lang="en-US" altLang="en-US" i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Brand equity assets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pPr algn="just"/>
            <a:r>
              <a:rPr lang="en-US" sz="3600" i="1" dirty="0" smtClean="0"/>
              <a:t>Brands help in product identification which reduces search cost</a:t>
            </a:r>
          </a:p>
          <a:p>
            <a:pPr algn="just"/>
            <a:r>
              <a:rPr lang="en-US" sz="3600" i="1" dirty="0" smtClean="0"/>
              <a:t>Signal of quality which reduces perceived risk. </a:t>
            </a:r>
          </a:p>
          <a:p>
            <a:pPr algn="just"/>
            <a:r>
              <a:rPr lang="en-US" sz="3600" i="1" dirty="0" smtClean="0"/>
              <a:t>Provides social status which reduces social and psychological risk. </a:t>
            </a:r>
          </a:p>
          <a:p>
            <a:endParaRPr lang="en-US" sz="2800" i="1" dirty="0" smtClean="0">
              <a:solidFill>
                <a:srgbClr val="FF0000"/>
              </a:solidFill>
            </a:endParaRPr>
          </a:p>
          <a:p>
            <a:endParaRPr lang="en-US" sz="2800" i="1" dirty="0" smtClean="0">
              <a:solidFill>
                <a:srgbClr val="FF0000"/>
              </a:solidFill>
            </a:endParaRPr>
          </a:p>
          <a:p>
            <a:endParaRPr lang="de-DE" sz="2000" dirty="0" smtClean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How brands help consumers 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9218" name="Picture 2" descr="C:\Users\HP\Downloads\dove-whitenening-deodrant-brand-extension-3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994" y="1066800"/>
            <a:ext cx="8260587" cy="4648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pPr algn="just"/>
            <a:r>
              <a:rPr lang="en-US" altLang="en-US" i="1" dirty="0" smtClean="0"/>
              <a:t>The Brand Wheel model helps a brand strategist to have a clear understanding about </a:t>
            </a:r>
            <a:r>
              <a:rPr lang="en-US" altLang="en-US" i="1" dirty="0" smtClean="0">
                <a:solidFill>
                  <a:srgbClr val="FF0000"/>
                </a:solidFill>
              </a:rPr>
              <a:t>“what is the brand”? </a:t>
            </a:r>
          </a:p>
          <a:p>
            <a:pPr algn="just"/>
            <a:endParaRPr lang="en-US" altLang="en-US" i="1" dirty="0" smtClean="0">
              <a:solidFill>
                <a:srgbClr val="FF0000"/>
              </a:solidFill>
            </a:endParaRPr>
          </a:p>
          <a:p>
            <a:pPr algn="just"/>
            <a:endParaRPr lang="en-US" altLang="en-US" i="1" dirty="0" smtClean="0"/>
          </a:p>
          <a:p>
            <a:pPr algn="just"/>
            <a:endParaRPr lang="en-US" altLang="en-US" i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Brand Wheel Model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HP\Downloads\preview-waltonfor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667000"/>
            <a:ext cx="2133600" cy="2133600"/>
          </a:xfrm>
          <a:prstGeom prst="rect">
            <a:avLst/>
          </a:prstGeom>
          <a:noFill/>
        </p:spPr>
      </p:pic>
      <p:pic>
        <p:nvPicPr>
          <p:cNvPr id="1028" name="Picture 4" descr="C:\Users\HP\Downloads\images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124200"/>
            <a:ext cx="2286000" cy="1485900"/>
          </a:xfrm>
          <a:prstGeom prst="rect">
            <a:avLst/>
          </a:prstGeom>
          <a:noFill/>
        </p:spPr>
      </p:pic>
      <p:pic>
        <p:nvPicPr>
          <p:cNvPr id="1029" name="Picture 5" descr="C:\Users\HP\Downloads\bran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895600"/>
            <a:ext cx="1905000" cy="1905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533400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300" i="1" dirty="0" smtClean="0"/>
              <a:t>In other words, what are the attributes? The benefits? the brand values and the personality of the brand? The core promise of the Brand?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Brand Wheel Model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7" name="Picture 4" descr="dartbo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63" y="1901825"/>
            <a:ext cx="5356225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pPr algn="just"/>
            <a:r>
              <a:rPr lang="en-US" altLang="en-US" i="1" dirty="0" smtClean="0">
                <a:solidFill>
                  <a:srgbClr val="FF0000"/>
                </a:solidFill>
              </a:rPr>
              <a:t>The features </a:t>
            </a:r>
            <a:r>
              <a:rPr lang="en-US" altLang="en-US" i="1" dirty="0" smtClean="0"/>
              <a:t>are the various attributes or ingredients of the main product/service. </a:t>
            </a:r>
          </a:p>
          <a:p>
            <a:pPr algn="just"/>
            <a:r>
              <a:rPr lang="en-US" altLang="en-US" i="1" dirty="0" smtClean="0">
                <a:solidFill>
                  <a:srgbClr val="FF0000"/>
                </a:solidFill>
              </a:rPr>
              <a:t>The benefits </a:t>
            </a:r>
            <a:r>
              <a:rPr lang="en-US" altLang="en-US" i="1" dirty="0" smtClean="0"/>
              <a:t>are the advantages provided by the features. </a:t>
            </a:r>
          </a:p>
          <a:p>
            <a:pPr algn="just"/>
            <a:r>
              <a:rPr lang="en-US" altLang="en-US" i="1" dirty="0" smtClean="0">
                <a:solidFill>
                  <a:srgbClr val="FF0000"/>
                </a:solidFill>
              </a:rPr>
              <a:t>Important note: </a:t>
            </a:r>
            <a:r>
              <a:rPr lang="en-US" altLang="en-US" i="1" dirty="0" smtClean="0"/>
              <a:t>features and benefits generate consumer preference but is not enough to build loyalty. </a:t>
            </a:r>
          </a:p>
          <a:p>
            <a:pPr algn="just"/>
            <a:endParaRPr lang="en-US" altLang="en-US" i="1" dirty="0" smtClean="0"/>
          </a:p>
          <a:p>
            <a:pPr algn="just"/>
            <a:endParaRPr lang="en-US" altLang="en-US" i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Brand Wheel Model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2050" name="Picture 2" descr="C:\Users\HP\Downloads\HTC-Sensation-XE-2-2-580x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588" y="1016000"/>
            <a:ext cx="5837237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pPr algn="just"/>
            <a:r>
              <a:rPr lang="en-US" altLang="en-US" i="1" dirty="0" smtClean="0">
                <a:solidFill>
                  <a:srgbClr val="FF0000"/>
                </a:solidFill>
              </a:rPr>
              <a:t>Values: </a:t>
            </a:r>
            <a:r>
              <a:rPr lang="en-US" altLang="en-US" i="1" dirty="0" smtClean="0"/>
              <a:t>signify the principles and standards of the company which owns the brand. </a:t>
            </a:r>
          </a:p>
          <a:p>
            <a:pPr algn="just"/>
            <a:r>
              <a:rPr lang="en-US" altLang="en-US" i="1" dirty="0" smtClean="0"/>
              <a:t>British council has the following values:</a:t>
            </a:r>
          </a:p>
          <a:p>
            <a:pPr lvl="1" algn="just"/>
            <a:r>
              <a:rPr lang="en-US" altLang="en-US" i="1" dirty="0" smtClean="0"/>
              <a:t>Valuing people</a:t>
            </a:r>
          </a:p>
          <a:p>
            <a:pPr lvl="1" algn="just"/>
            <a:r>
              <a:rPr lang="en-US" altLang="en-US" i="1" dirty="0" smtClean="0"/>
              <a:t>Integrity </a:t>
            </a:r>
          </a:p>
          <a:p>
            <a:pPr lvl="1" algn="just"/>
            <a:r>
              <a:rPr lang="en-US" altLang="en-US" i="1" dirty="0" smtClean="0"/>
              <a:t>Professionalism</a:t>
            </a:r>
          </a:p>
          <a:p>
            <a:pPr lvl="1" algn="just"/>
            <a:r>
              <a:rPr lang="en-US" altLang="en-US" i="1" dirty="0" smtClean="0"/>
              <a:t>Creativity</a:t>
            </a:r>
          </a:p>
          <a:p>
            <a:pPr lvl="1" algn="just"/>
            <a:r>
              <a:rPr lang="en-US" altLang="en-US" i="1" dirty="0" smtClean="0"/>
              <a:t>Mutuality  </a:t>
            </a:r>
          </a:p>
          <a:p>
            <a:pPr algn="just"/>
            <a:endParaRPr lang="en-US" altLang="en-US" i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Brand Wheel Model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HP\Downloads\log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398838"/>
            <a:ext cx="3708693" cy="2468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r>
              <a:rPr lang="en-US" altLang="en-US" i="1" dirty="0" smtClean="0">
                <a:solidFill>
                  <a:srgbClr val="FF0000"/>
                </a:solidFill>
              </a:rPr>
              <a:t>Personality: </a:t>
            </a:r>
            <a:r>
              <a:rPr lang="en-US" altLang="en-US" i="1" dirty="0" smtClean="0"/>
              <a:t>are the psychological characteristics of a brand. It’s how a brand can possess human characteristics. </a:t>
            </a:r>
          </a:p>
          <a:p>
            <a:pPr algn="just"/>
            <a:endParaRPr lang="en-US" altLang="en-US" i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Brand Wheel Model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HP\Downloads\CANDID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3271547"/>
            <a:ext cx="3022600" cy="2548254"/>
          </a:xfrm>
          <a:prstGeom prst="rect">
            <a:avLst/>
          </a:prstGeom>
          <a:noFill/>
        </p:spPr>
      </p:pic>
      <p:pic>
        <p:nvPicPr>
          <p:cNvPr id="4099" name="Picture 3" descr="C:\Users\HP\Downloads\chan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312187"/>
            <a:ext cx="2543175" cy="254317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3337296"/>
            <a:ext cx="3629025" cy="2482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lnSpcReduction="10000"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A potential market </a:t>
            </a:r>
            <a:r>
              <a:rPr lang="en-US" sz="2000" i="1" dirty="0" smtClean="0"/>
              <a:t>is the set of consumers with a sufficient level of </a:t>
            </a:r>
            <a:r>
              <a:rPr lang="en-US" sz="2000" i="1" dirty="0" smtClean="0">
                <a:solidFill>
                  <a:srgbClr val="FF0000"/>
                </a:solidFill>
              </a:rPr>
              <a:t>interest</a:t>
            </a:r>
            <a:r>
              <a:rPr lang="en-US" sz="2000" i="1" dirty="0" smtClean="0"/>
              <a:t> in a market offer. However, their interest is not enough to define a market unless they have sufficient </a:t>
            </a:r>
            <a:r>
              <a:rPr lang="en-US" sz="2000" i="1" dirty="0" smtClean="0">
                <a:solidFill>
                  <a:srgbClr val="FF0000"/>
                </a:solidFill>
              </a:rPr>
              <a:t>income</a:t>
            </a:r>
            <a:r>
              <a:rPr lang="en-US" sz="2000" i="1" dirty="0" smtClean="0"/>
              <a:t> or </a:t>
            </a:r>
            <a:r>
              <a:rPr lang="en-US" sz="2000" i="1" dirty="0" smtClean="0">
                <a:solidFill>
                  <a:srgbClr val="FF0000"/>
                </a:solidFill>
              </a:rPr>
              <a:t>access</a:t>
            </a:r>
            <a:r>
              <a:rPr lang="en-US" sz="2000" i="1" dirty="0" smtClean="0"/>
              <a:t> to the product. 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The available market</a:t>
            </a:r>
            <a:r>
              <a:rPr lang="en-US" sz="2000" i="1" dirty="0" smtClean="0"/>
              <a:t> is the set of consumers who have an interest, income, and access to the product. 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The target market</a:t>
            </a:r>
            <a:r>
              <a:rPr lang="en-US" sz="2000" i="1" dirty="0" smtClean="0"/>
              <a:t> is the set of consumers amongst the available market that a company wants to serve. 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The penetrated market (from a company’s perspective)</a:t>
            </a:r>
            <a:r>
              <a:rPr lang="en-US" sz="2000" i="1" dirty="0" smtClean="0"/>
              <a:t> is the set of consumers who are buying the company’s products or services.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The penetrated market (from the category perspective)</a:t>
            </a:r>
            <a:r>
              <a:rPr lang="en-US" sz="2000" i="1" dirty="0" smtClean="0"/>
              <a:t> is the set of consumers who are using the company’s and its competitor’s products. In other words, it is also the available market. </a:t>
            </a:r>
          </a:p>
          <a:p>
            <a:r>
              <a:rPr lang="en-US" sz="2000" i="1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The non-penetrated </a:t>
            </a:r>
            <a:r>
              <a:rPr lang="en-US" sz="2000" i="1" dirty="0" smtClean="0"/>
              <a:t>market from the category perspective is the potential market. 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The non-penetrated </a:t>
            </a:r>
            <a:r>
              <a:rPr lang="en-US" sz="2000" i="1" dirty="0" smtClean="0"/>
              <a:t>market from the company’s perspective are the set of consumers from the available market who are not buying the company’s products.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Different ways to break down a market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r>
              <a:rPr lang="en-US" altLang="en-US" i="1" dirty="0" smtClean="0">
                <a:solidFill>
                  <a:srgbClr val="FF0000"/>
                </a:solidFill>
              </a:rPr>
              <a:t>Important note: </a:t>
            </a:r>
            <a:r>
              <a:rPr lang="en-US" altLang="en-US" i="1" dirty="0" smtClean="0"/>
              <a:t>values and personality reflect the </a:t>
            </a:r>
            <a:r>
              <a:rPr lang="en-US" altLang="en-US" i="1" dirty="0" smtClean="0">
                <a:solidFill>
                  <a:srgbClr val="FF0000"/>
                </a:solidFill>
              </a:rPr>
              <a:t>character of the brand</a:t>
            </a:r>
            <a:r>
              <a:rPr lang="en-US" altLang="en-US" i="1" dirty="0" smtClean="0"/>
              <a:t> and hence offer the potential of loyalty. </a:t>
            </a:r>
          </a:p>
          <a:p>
            <a:r>
              <a:rPr lang="en-US" altLang="en-US" i="1" dirty="0" smtClean="0"/>
              <a:t>Hence, consumers will love the brand not only because of its performance, but because of its character. </a:t>
            </a:r>
          </a:p>
          <a:p>
            <a:pPr algn="just"/>
            <a:endParaRPr lang="en-US" altLang="en-US" i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Brand Wheel Model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r>
              <a:rPr lang="en-US" altLang="en-US" i="1" dirty="0" smtClean="0">
                <a:solidFill>
                  <a:srgbClr val="FF0000"/>
                </a:solidFill>
              </a:rPr>
              <a:t>Key reward:</a:t>
            </a:r>
            <a:r>
              <a:rPr lang="en-US" altLang="en-US" i="1" dirty="0" smtClean="0"/>
              <a:t> is the </a:t>
            </a:r>
            <a:r>
              <a:rPr lang="en-US" altLang="en-US" i="1" dirty="0" smtClean="0">
                <a:solidFill>
                  <a:srgbClr val="FF0000"/>
                </a:solidFill>
              </a:rPr>
              <a:t>central reason that people buy the brand </a:t>
            </a:r>
            <a:r>
              <a:rPr lang="en-US" altLang="en-US" i="1" dirty="0" smtClean="0"/>
              <a:t>based upon the four earlier levels of the brand wheel. </a:t>
            </a:r>
          </a:p>
          <a:p>
            <a:r>
              <a:rPr lang="en-US" altLang="en-US" i="1" dirty="0" smtClean="0"/>
              <a:t>Key reward can be found in any one or a combination of levels. For instance, it can be found in the benefit level, in the personality level, or the attribute level or any combination of them. </a:t>
            </a:r>
          </a:p>
          <a:p>
            <a:r>
              <a:rPr lang="en-US" altLang="en-US" i="1" dirty="0" smtClean="0"/>
              <a:t>Key reward can be generated from the cumulative effect of the previous 4 levels of the brand wheel.</a:t>
            </a:r>
          </a:p>
          <a:p>
            <a:endParaRPr lang="en-US" altLang="en-US" i="1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Brand Wheel Model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r>
              <a:rPr lang="en-US" altLang="en-US" i="1" dirty="0" smtClean="0"/>
              <a:t>For example </a:t>
            </a:r>
            <a:r>
              <a:rPr lang="en-US" altLang="en-US" i="1" dirty="0" smtClean="0">
                <a:solidFill>
                  <a:srgbClr val="FF0000"/>
                </a:solidFill>
              </a:rPr>
              <a:t>Channel</a:t>
            </a:r>
            <a:r>
              <a:rPr lang="en-US" altLang="en-US" i="1" dirty="0" smtClean="0"/>
              <a:t> provides its key reward from the personality level. </a:t>
            </a:r>
          </a:p>
          <a:p>
            <a:r>
              <a:rPr lang="en-US" altLang="en-US" i="1" dirty="0" smtClean="0">
                <a:solidFill>
                  <a:srgbClr val="FF0000"/>
                </a:solidFill>
              </a:rPr>
              <a:t>Magic</a:t>
            </a:r>
            <a:r>
              <a:rPr lang="en-US" altLang="en-US" i="1" dirty="0" smtClean="0"/>
              <a:t> provides its key reward from the benefit level.</a:t>
            </a:r>
          </a:p>
          <a:p>
            <a:r>
              <a:rPr lang="en-US" altLang="en-US" i="1" dirty="0" smtClean="0">
                <a:solidFill>
                  <a:srgbClr val="FF0000"/>
                </a:solidFill>
              </a:rPr>
              <a:t>Dove </a:t>
            </a:r>
            <a:r>
              <a:rPr lang="en-US" altLang="en-US" i="1" dirty="0" smtClean="0"/>
              <a:t>provides its key reward from the feature level.</a:t>
            </a:r>
          </a:p>
          <a:p>
            <a:r>
              <a:rPr lang="en-US" altLang="en-US" i="1" dirty="0" smtClean="0">
                <a:solidFill>
                  <a:srgbClr val="FF0000"/>
                </a:solidFill>
              </a:rPr>
              <a:t>NSU SBE </a:t>
            </a:r>
            <a:r>
              <a:rPr lang="en-US" altLang="en-US" i="1" dirty="0" smtClean="0"/>
              <a:t>provides its key reward through the cumulative effect of all the levels.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Brand Wheel Model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Brand Architecture </a:t>
            </a:r>
            <a:r>
              <a:rPr lang="en-US" i="1" dirty="0" smtClean="0"/>
              <a:t>teaches us how to organize our brand portfolio and specifies the role of each brand and the nature of relationship between the brands. </a:t>
            </a:r>
          </a:p>
          <a:p>
            <a:endParaRPr lang="en-US" i="1" dirty="0" smtClean="0"/>
          </a:p>
          <a:p>
            <a:r>
              <a:rPr lang="en-US" i="1" dirty="0" smtClean="0"/>
              <a:t>The name a powerful brand architecture tool is called the </a:t>
            </a:r>
            <a:r>
              <a:rPr lang="en-US" i="1" dirty="0" smtClean="0">
                <a:solidFill>
                  <a:srgbClr val="FF0000"/>
                </a:solidFill>
              </a:rPr>
              <a:t>brand relationship spectrum.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Brand Architecture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 presentation by </a:t>
            </a:r>
            <a:r>
              <a:rPr lang="en-US" dirty="0" err="1" smtClean="0"/>
              <a:t>Varqa</a:t>
            </a:r>
            <a:r>
              <a:rPr lang="en-US" dirty="0" smtClean="0"/>
              <a:t> </a:t>
            </a:r>
            <a:r>
              <a:rPr lang="en-US" dirty="0" err="1" smtClean="0"/>
              <a:t>Shamsi</a:t>
            </a:r>
            <a:r>
              <a:rPr lang="en-US" dirty="0" smtClean="0"/>
              <a:t> </a:t>
            </a:r>
            <a:r>
              <a:rPr lang="en-US" dirty="0" err="1" smtClean="0"/>
              <a:t>Bahar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320" y="0"/>
            <a:ext cx="8787280" cy="736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House of brands strategy </a:t>
            </a:r>
            <a:r>
              <a:rPr lang="en-US" i="1" dirty="0" smtClean="0"/>
              <a:t>involved building a set of individual stand alone brands each operating in a defined market/industry. </a:t>
            </a:r>
          </a:p>
          <a:p>
            <a:r>
              <a:rPr lang="en-US" b="1" i="1" dirty="0" smtClean="0"/>
              <a:t>House of brands can have: 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A shadow endorser of the organization. This provides an advantage of having a known organization backing the brand. 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No connection with the organization. </a:t>
            </a:r>
          </a:p>
          <a:p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Brand Architecture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Varqa\Desktop\MKT465\Print Adverts\375276_394988030586648_919040148_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9871" y="1295400"/>
            <a:ext cx="9405271" cy="457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2050" name="Picture 2" descr="C:\Users\HP\Downloads\P&amp;G brand na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95" y="914400"/>
            <a:ext cx="9042773" cy="5105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3074" name="Picture 2" descr="C:\Users\HP\Downloads\maxresdefault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5181600" cy="6453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 fontScale="925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Endorsed Brands </a:t>
            </a:r>
            <a:r>
              <a:rPr lang="en-US" i="1" dirty="0" smtClean="0"/>
              <a:t>are still independent brands but they are endorsed by another brand usually an organizational brand. This link, this endorsement can be strong or weak.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It can be of three types: 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Strong endorsement</a:t>
            </a:r>
            <a:r>
              <a:rPr lang="en-US" i="1" dirty="0" smtClean="0"/>
              <a:t>: when the endorsement is very strong and the endorser brand plays a strong role in branding.  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Linked Name:</a:t>
            </a:r>
            <a:r>
              <a:rPr lang="en-US" i="1" dirty="0" smtClean="0"/>
              <a:t> it provides the benefits of a separate name without having to establish a second name from scratch and link it to the master brand. 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Token endorsement</a:t>
            </a:r>
            <a:r>
              <a:rPr lang="en-US" i="1" dirty="0" smtClean="0"/>
              <a:t>: the role of token endorser is to provide some reassurance and credibility while still allowing the brand maximum freedom to create its own associations. </a:t>
            </a:r>
          </a:p>
          <a:p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Brand Architecture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pPr algn="just"/>
            <a:endParaRPr lang="en-US" sz="3600" i="1" dirty="0" smtClean="0">
              <a:solidFill>
                <a:srgbClr val="FF0000"/>
              </a:solidFill>
            </a:endParaRPr>
          </a:p>
          <a:p>
            <a:pPr algn="just"/>
            <a:r>
              <a:rPr lang="en-US" sz="3600" i="1" dirty="0" smtClean="0">
                <a:solidFill>
                  <a:srgbClr val="FF0000"/>
                </a:solidFill>
              </a:rPr>
              <a:t>Brands</a:t>
            </a:r>
            <a:r>
              <a:rPr lang="en-US" sz="3600" i="1" dirty="0" smtClean="0"/>
              <a:t> are the most valuable intangible assets of the company and a good strategist knows how to build and manage powerful brands. </a:t>
            </a:r>
            <a:endParaRPr lang="en-US" sz="2800" i="1" dirty="0" smtClean="0">
              <a:solidFill>
                <a:srgbClr val="FF0000"/>
              </a:solidFill>
            </a:endParaRPr>
          </a:p>
          <a:p>
            <a:endParaRPr lang="de-DE" sz="2000" dirty="0" smtClean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Significance of Brands 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122" name="Picture 2" descr="C:\Users\HP\Downloads\ralph-lauren-polo-blue-ocea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3810000" cy="3810000"/>
          </a:xfrm>
          <a:prstGeom prst="rect">
            <a:avLst/>
          </a:prstGeom>
          <a:noFill/>
        </p:spPr>
      </p:pic>
      <p:pic>
        <p:nvPicPr>
          <p:cNvPr id="5123" name="Picture 3" descr="C:\Users\HP\Downloads\CK_Obsess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76200"/>
            <a:ext cx="510540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6146" name="Picture 2" descr="C:\Users\HP\Downloads\nest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4724400" cy="2657475"/>
          </a:xfrm>
          <a:prstGeom prst="rect">
            <a:avLst/>
          </a:prstGeom>
          <a:noFill/>
        </p:spPr>
      </p:pic>
      <p:pic>
        <p:nvPicPr>
          <p:cNvPr id="6147" name="Picture 3" descr="C:\Users\HP\Downloads\powder-chocolate-no-sugar-added-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1275" y="0"/>
            <a:ext cx="2752725" cy="2924140"/>
          </a:xfrm>
          <a:prstGeom prst="rect">
            <a:avLst/>
          </a:prstGeom>
          <a:noFill/>
        </p:spPr>
      </p:pic>
      <p:pic>
        <p:nvPicPr>
          <p:cNvPr id="6148" name="Picture 4" descr="C:\Users\HP\Downloads\CBA-Nescafe-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90800"/>
            <a:ext cx="4229100" cy="1973580"/>
          </a:xfrm>
          <a:prstGeom prst="rect">
            <a:avLst/>
          </a:prstGeom>
          <a:noFill/>
        </p:spPr>
      </p:pic>
      <p:pic>
        <p:nvPicPr>
          <p:cNvPr id="6149" name="Picture 5" descr="C:\Users\HP\Downloads\mcflurr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154344"/>
            <a:ext cx="2971800" cy="3378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7170" name="Picture 2" descr="C:\Users\HP\Downloads\11099041826_5ee463ce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6550" y="254000"/>
            <a:ext cx="5930900" cy="635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Sub-brands: </a:t>
            </a:r>
            <a:r>
              <a:rPr lang="en-US" i="1" dirty="0" smtClean="0"/>
              <a:t>are brands connected to the master / parents brand and helps the master brand to reach new markets.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For example: </a:t>
            </a:r>
            <a:r>
              <a:rPr lang="en-US" i="1" dirty="0" smtClean="0"/>
              <a:t>Nestle </a:t>
            </a:r>
            <a:r>
              <a:rPr lang="en-US" i="1" dirty="0" err="1" smtClean="0"/>
              <a:t>KitKat</a:t>
            </a:r>
            <a:r>
              <a:rPr lang="en-US" i="1" dirty="0" smtClean="0"/>
              <a:t>, </a:t>
            </a:r>
            <a:r>
              <a:rPr lang="en-US" i="1" dirty="0" err="1" smtClean="0"/>
              <a:t>Meril</a:t>
            </a:r>
            <a:r>
              <a:rPr lang="en-US" i="1" dirty="0" smtClean="0"/>
              <a:t> Splash, </a:t>
            </a:r>
            <a:r>
              <a:rPr lang="en-US" i="1" dirty="0" err="1" smtClean="0"/>
              <a:t>Meril</a:t>
            </a:r>
            <a:r>
              <a:rPr lang="en-US" i="1" dirty="0" smtClean="0"/>
              <a:t> Baby, Holiday Inn </a:t>
            </a:r>
            <a:r>
              <a:rPr lang="en-US" i="1" dirty="0" err="1" smtClean="0"/>
              <a:t>Crowne</a:t>
            </a:r>
            <a:r>
              <a:rPr lang="en-US" i="1" dirty="0" smtClean="0"/>
              <a:t> Plaza. </a:t>
            </a:r>
          </a:p>
          <a:p>
            <a:r>
              <a:rPr lang="en-US" i="1" dirty="0" smtClean="0"/>
              <a:t>Sub-brands can be of two types: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Co-drivers </a:t>
            </a:r>
            <a:r>
              <a:rPr lang="en-US" i="1" dirty="0" smtClean="0"/>
              <a:t>: splits the driver role equally between the master brand and the sub brand that means both play large roles in the purchasing decision from customers’ perspective.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Master brand as drivers: </a:t>
            </a:r>
            <a:r>
              <a:rPr lang="en-US" i="1" dirty="0" smtClean="0"/>
              <a:t>the ability of the master brand to affect the purchasing decision since it can be considered as an established brand with significant popularity and loyalty among customers.  </a:t>
            </a:r>
          </a:p>
          <a:p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Brand Architecture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8194" name="Picture 2" descr="C:\Users\HP\Downloads\nestle_br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35000"/>
            <a:ext cx="6553200" cy="546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9218" name="Picture 2" descr="C:\Users\HP\Downloads\gillette-mach3-razors-1376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5363"/>
            <a:ext cx="7620000" cy="486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14338" name="Picture 2" descr="C:\Users\HP\Downloads\baby-soap-p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657" y="990601"/>
            <a:ext cx="7334299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 Branded house</a:t>
            </a:r>
            <a:r>
              <a:rPr lang="en-US" i="1" dirty="0" smtClean="0"/>
              <a:t> uses a single master brand to sell their products in the marketplace. Hence, the master brand plays the entire driver role.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“Same identity” </a:t>
            </a:r>
            <a:r>
              <a:rPr lang="en-US" i="1" dirty="0" smtClean="0"/>
              <a:t>describes a phenomenon where the brand has a unique identity and “position” in every context it operates.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“Different identity” </a:t>
            </a:r>
            <a:r>
              <a:rPr lang="en-US" i="1" dirty="0" smtClean="0"/>
              <a:t>is a phenomenon that can be observed when a specific brand is used in several market sections, nations or commodities.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Brand Architecture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15363" name="Picture 3" descr="C:\Users\HP\Downloads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-918"/>
            <a:ext cx="7270187" cy="6858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16388" name="Picture 4" descr="C:\Users\HP\Downloads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02250"/>
            <a:ext cx="3352800" cy="6172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de-DE" i="1" dirty="0" smtClean="0">
              <a:latin typeface="+mj-lt"/>
            </a:endParaRPr>
          </a:p>
          <a:p>
            <a:pPr algn="ctr">
              <a:buNone/>
            </a:pPr>
            <a:endParaRPr lang="de-DE" i="1" dirty="0" smtClean="0">
              <a:latin typeface="+mj-lt"/>
            </a:endParaRPr>
          </a:p>
          <a:p>
            <a:pPr algn="ctr">
              <a:buNone/>
            </a:pPr>
            <a:r>
              <a:rPr lang="de-DE" i="1" dirty="0" smtClean="0">
                <a:latin typeface="+mj-lt"/>
              </a:rPr>
              <a:t>Significance of </a:t>
            </a:r>
            <a:r>
              <a:rPr lang="de-DE" i="1" dirty="0" smtClean="0">
                <a:solidFill>
                  <a:srgbClr val="FF0000"/>
                </a:solidFill>
                <a:latin typeface="+mj-lt"/>
              </a:rPr>
              <a:t>brand equity</a:t>
            </a:r>
            <a:r>
              <a:rPr lang="de-DE" i="1" dirty="0" smtClean="0">
                <a:latin typeface="+mj-lt"/>
              </a:rPr>
              <a:t> to understand the fundamental reason why brands are the most valuable assets of a company by embracing the master brand strategy</a:t>
            </a:r>
            <a:endParaRPr lang="en-US" sz="4000" i="1" dirty="0" smtClean="0">
              <a:solidFill>
                <a:srgbClr val="FF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Significance of Brands 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17410" name="Picture 2" descr="C:\Users\HP\Downloads\f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282537"/>
            <a:ext cx="4513042" cy="1371600"/>
          </a:xfrm>
          <a:prstGeom prst="rect">
            <a:avLst/>
          </a:prstGeom>
          <a:noFill/>
        </p:spPr>
      </p:pic>
      <p:pic>
        <p:nvPicPr>
          <p:cNvPr id="17411" name="Picture 3" descr="C:\Users\HP\Downloads\downlo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2972" y="492087"/>
            <a:ext cx="3924300" cy="1162050"/>
          </a:xfrm>
          <a:prstGeom prst="rect">
            <a:avLst/>
          </a:prstGeom>
          <a:noFill/>
        </p:spPr>
      </p:pic>
      <p:pic>
        <p:nvPicPr>
          <p:cNvPr id="6" name="Picture 2" descr="C:\Users\HP\Downloads\evolution-vs-revolutionrebrand-10-6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847161"/>
            <a:ext cx="6726758" cy="5050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/>
          </a:bodyPr>
          <a:lstStyle/>
          <a:p>
            <a:endParaRPr lang="en-US" sz="2800" i="1" dirty="0" smtClean="0">
              <a:solidFill>
                <a:srgbClr val="FF0000"/>
              </a:solidFill>
            </a:endParaRPr>
          </a:p>
          <a:p>
            <a:endParaRPr lang="de-DE" sz="2000" dirty="0" smtClean="0"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38242" name="Picture 2" descr="Image result for top 100 global brands 2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57299"/>
            <a:ext cx="9144000" cy="5600701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Interbrand</a:t>
            </a:r>
            <a:r>
              <a:rPr lang="en-US" sz="3600" dirty="0" smtClean="0"/>
              <a:t> Releases 2016 Best Global Brands Report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400" i="1" dirty="0" smtClean="0"/>
              <a:t>To qualify as cool, a brand must meet the following six criteria:</a:t>
            </a:r>
          </a:p>
          <a:p>
            <a:pPr lvl="1"/>
            <a:r>
              <a:rPr lang="en-US" sz="4000" i="1" dirty="0" smtClean="0"/>
              <a:t>It must be thought as </a:t>
            </a:r>
            <a:r>
              <a:rPr lang="en-US" sz="4000" i="1" dirty="0" smtClean="0">
                <a:solidFill>
                  <a:srgbClr val="FF0000"/>
                </a:solidFill>
              </a:rPr>
              <a:t>stylish</a:t>
            </a:r>
          </a:p>
          <a:p>
            <a:pPr lvl="1"/>
            <a:r>
              <a:rPr lang="en-US" sz="4000" i="1" dirty="0" smtClean="0"/>
              <a:t>It must be perceived as </a:t>
            </a:r>
            <a:r>
              <a:rPr lang="en-US" sz="4000" i="1" dirty="0" smtClean="0">
                <a:solidFill>
                  <a:srgbClr val="FF0000"/>
                </a:solidFill>
              </a:rPr>
              <a:t>innovative</a:t>
            </a:r>
          </a:p>
          <a:p>
            <a:pPr lvl="1"/>
            <a:r>
              <a:rPr lang="en-US" sz="4000" i="1" dirty="0" smtClean="0"/>
              <a:t>It must be seen as </a:t>
            </a:r>
            <a:r>
              <a:rPr lang="en-US" sz="4000" i="1" dirty="0" smtClean="0">
                <a:solidFill>
                  <a:srgbClr val="FF0000"/>
                </a:solidFill>
              </a:rPr>
              <a:t>original</a:t>
            </a:r>
          </a:p>
          <a:p>
            <a:pPr lvl="1"/>
            <a:r>
              <a:rPr lang="en-US" sz="4000" i="1" dirty="0" smtClean="0"/>
              <a:t>It must be felt as </a:t>
            </a:r>
            <a:r>
              <a:rPr lang="en-US" sz="4000" i="1" dirty="0" smtClean="0">
                <a:solidFill>
                  <a:srgbClr val="FF0000"/>
                </a:solidFill>
              </a:rPr>
              <a:t>authentic </a:t>
            </a:r>
          </a:p>
          <a:p>
            <a:pPr lvl="1"/>
            <a:r>
              <a:rPr lang="en-US" sz="4000" i="1" dirty="0" smtClean="0"/>
              <a:t>It must be </a:t>
            </a:r>
            <a:r>
              <a:rPr lang="en-US" sz="4000" i="1" dirty="0" smtClean="0">
                <a:solidFill>
                  <a:srgbClr val="FF0000"/>
                </a:solidFill>
              </a:rPr>
              <a:t>desirable</a:t>
            </a:r>
          </a:p>
          <a:p>
            <a:pPr lvl="1"/>
            <a:r>
              <a:rPr lang="en-US" sz="4000" i="1" dirty="0" smtClean="0"/>
              <a:t>It must be considered as </a:t>
            </a:r>
            <a:r>
              <a:rPr lang="en-US" sz="4000" i="1" dirty="0" smtClean="0">
                <a:solidFill>
                  <a:srgbClr val="FF0000"/>
                </a:solidFill>
              </a:rPr>
              <a:t>unique</a:t>
            </a:r>
            <a:endParaRPr lang="de-DE" sz="16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Significance of Brands 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04800"/>
            <a:ext cx="9144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5457-D142-498B-B445-F8D98D3CEB8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Creating Brand Identity by utilizing brand elements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1000" y="4572000"/>
            <a:ext cx="1905000" cy="1600200"/>
          </a:xfrm>
          <a:prstGeom prst="ellipse">
            <a:avLst/>
          </a:prstGeom>
          <a:solidFill>
            <a:srgbClr val="E3E3FF"/>
          </a:solidFill>
          <a:ln w="9525">
            <a:solidFill>
              <a:srgbClr val="C7DB0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000046"/>
                </a:solidFill>
              </a:rPr>
              <a:t>Slogans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2819400" y="1447800"/>
            <a:ext cx="1905000" cy="1600200"/>
          </a:xfrm>
          <a:prstGeom prst="ellipse">
            <a:avLst/>
          </a:prstGeom>
          <a:solidFill>
            <a:srgbClr val="E3E3FF"/>
          </a:solidFill>
          <a:ln w="9525">
            <a:solidFill>
              <a:srgbClr val="C7DB0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000046"/>
                </a:solidFill>
              </a:rPr>
              <a:t>Brand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000046"/>
                </a:solidFill>
              </a:rPr>
              <a:t>names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029200" y="1371600"/>
            <a:ext cx="1905000" cy="1600200"/>
          </a:xfrm>
          <a:prstGeom prst="ellipse">
            <a:avLst/>
          </a:prstGeom>
          <a:solidFill>
            <a:srgbClr val="E3E3FF"/>
          </a:solidFill>
          <a:ln w="9525">
            <a:solidFill>
              <a:srgbClr val="C7DB0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000046"/>
                </a:solidFill>
              </a:rPr>
              <a:t>URLs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7239000" y="1524000"/>
            <a:ext cx="1905000" cy="1600200"/>
          </a:xfrm>
          <a:prstGeom prst="ellipse">
            <a:avLst/>
          </a:prstGeom>
          <a:solidFill>
            <a:srgbClr val="E3E3FF"/>
          </a:solidFill>
          <a:ln w="9525">
            <a:solidFill>
              <a:srgbClr val="C7DB0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000046"/>
                </a:solidFill>
              </a:rPr>
              <a:t>Logos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4953000" y="4648200"/>
            <a:ext cx="1905000" cy="1600200"/>
          </a:xfrm>
          <a:prstGeom prst="ellipse">
            <a:avLst/>
          </a:prstGeom>
          <a:solidFill>
            <a:srgbClr val="E3E3FF"/>
          </a:solidFill>
          <a:ln w="9525">
            <a:solidFill>
              <a:srgbClr val="C7DB0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000046"/>
                </a:solidFill>
              </a:rPr>
              <a:t>Symbols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514600" y="4572000"/>
            <a:ext cx="1905000" cy="1600200"/>
          </a:xfrm>
          <a:prstGeom prst="ellipse">
            <a:avLst/>
          </a:prstGeom>
          <a:solidFill>
            <a:srgbClr val="E3E3FF"/>
          </a:solidFill>
          <a:ln w="9525">
            <a:solidFill>
              <a:srgbClr val="C7DB0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000046"/>
                </a:solidFill>
              </a:rPr>
              <a:t>Characters</a:t>
            </a: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3810000" y="3124200"/>
            <a:ext cx="1676400" cy="1447800"/>
          </a:xfrm>
          <a:prstGeom prst="ellipse">
            <a:avLst/>
          </a:prstGeom>
          <a:solidFill>
            <a:srgbClr val="E3E3FF"/>
          </a:soli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srgbClr val="000046"/>
                </a:solidFill>
              </a:rPr>
              <a:t>Brand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srgbClr val="000046"/>
                </a:solidFill>
              </a:rPr>
              <a:t>Elements</a:t>
            </a:r>
            <a:endParaRPr lang="en-US" sz="2800" dirty="0">
              <a:solidFill>
                <a:srgbClr val="000046"/>
              </a:solidFill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7239000" y="4724400"/>
            <a:ext cx="1905000" cy="1600200"/>
          </a:xfrm>
          <a:prstGeom prst="ellipse">
            <a:avLst/>
          </a:prstGeom>
          <a:solidFill>
            <a:srgbClr val="E3E3FF"/>
          </a:solidFill>
          <a:ln w="9525">
            <a:solidFill>
              <a:srgbClr val="C7DB0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srgbClr val="000046"/>
                </a:solidFill>
              </a:rPr>
              <a:t>Jingles</a:t>
            </a:r>
            <a:endParaRPr lang="en-US" sz="2800" dirty="0">
              <a:solidFill>
                <a:srgbClr val="000046"/>
              </a:solidFill>
            </a:endParaRP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685800" y="1447800"/>
            <a:ext cx="1905000" cy="1600200"/>
          </a:xfrm>
          <a:prstGeom prst="ellipse">
            <a:avLst/>
          </a:prstGeom>
          <a:solidFill>
            <a:srgbClr val="E3E3FF"/>
          </a:solidFill>
          <a:ln w="9525">
            <a:solidFill>
              <a:srgbClr val="C7DB07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srgbClr val="000046"/>
                </a:solidFill>
              </a:rPr>
              <a:t>Packaging</a:t>
            </a:r>
            <a:endParaRPr lang="en-US" sz="2800" dirty="0">
              <a:solidFill>
                <a:srgbClr val="0000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200</TotalTime>
  <Words>2244</Words>
  <Application>Microsoft Office PowerPoint</Application>
  <PresentationFormat>On-screen Show (4:3)</PresentationFormat>
  <Paragraphs>346</Paragraphs>
  <Slides>60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Calibri</vt:lpstr>
      <vt:lpstr>Cambria</vt:lpstr>
      <vt:lpstr>Verdana</vt:lpstr>
      <vt:lpstr>Wingdings 2</vt:lpstr>
      <vt:lpstr>Wingdings 3</vt:lpstr>
      <vt:lpstr>Concourse</vt:lpstr>
      <vt:lpstr> Product and Branding Strategy</vt:lpstr>
      <vt:lpstr>The different levels of a product</vt:lpstr>
      <vt:lpstr>The different levels of a product</vt:lpstr>
      <vt:lpstr>Different ways to break down a market</vt:lpstr>
      <vt:lpstr>Significance of Brands </vt:lpstr>
      <vt:lpstr>Significance of Brands </vt:lpstr>
      <vt:lpstr>Interbrand Releases 2016 Best Global Brands Report</vt:lpstr>
      <vt:lpstr>Significance of Brands </vt:lpstr>
      <vt:lpstr>Creating Brand Identity by utilizing brand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Slogans</vt:lpstr>
      <vt:lpstr>Brand equity assets</vt:lpstr>
      <vt:lpstr>PowerPoint Presentation</vt:lpstr>
      <vt:lpstr>Brand equity assets</vt:lpstr>
      <vt:lpstr>Brand equity assets</vt:lpstr>
      <vt:lpstr>Types of Brand Associations</vt:lpstr>
      <vt:lpstr>Brand Associations</vt:lpstr>
      <vt:lpstr>Building brand associations</vt:lpstr>
      <vt:lpstr>Building brand associations</vt:lpstr>
      <vt:lpstr>Building brand associations</vt:lpstr>
      <vt:lpstr>Brand equity assets</vt:lpstr>
      <vt:lpstr>Brand equity assets</vt:lpstr>
      <vt:lpstr>Brand equity assets</vt:lpstr>
      <vt:lpstr>Brand equity assets</vt:lpstr>
      <vt:lpstr>Brand equity assets</vt:lpstr>
      <vt:lpstr>How brands help consumers </vt:lpstr>
      <vt:lpstr>PowerPoint Presentation</vt:lpstr>
      <vt:lpstr>Brand Wheel Model</vt:lpstr>
      <vt:lpstr>Brand Wheel Model</vt:lpstr>
      <vt:lpstr>Brand Wheel Model</vt:lpstr>
      <vt:lpstr>PowerPoint Presentation</vt:lpstr>
      <vt:lpstr>Brand Wheel Model</vt:lpstr>
      <vt:lpstr>Brand Wheel Model</vt:lpstr>
      <vt:lpstr>Brand Wheel Model</vt:lpstr>
      <vt:lpstr>Brand Wheel Model</vt:lpstr>
      <vt:lpstr>Brand Wheel Model</vt:lpstr>
      <vt:lpstr>Brand Architecture</vt:lpstr>
      <vt:lpstr>PowerPoint Presentation</vt:lpstr>
      <vt:lpstr>Brand Architecture</vt:lpstr>
      <vt:lpstr> </vt:lpstr>
      <vt:lpstr>PowerPoint Presentation</vt:lpstr>
      <vt:lpstr>PowerPoint Presentation</vt:lpstr>
      <vt:lpstr>Brand Architecture</vt:lpstr>
      <vt:lpstr>PowerPoint Presentation</vt:lpstr>
      <vt:lpstr>PowerPoint Presentation</vt:lpstr>
      <vt:lpstr>PowerPoint Presentation</vt:lpstr>
      <vt:lpstr>Brand Architecture</vt:lpstr>
      <vt:lpstr>PowerPoint Presentation</vt:lpstr>
      <vt:lpstr>PowerPoint Presentation</vt:lpstr>
      <vt:lpstr>PowerPoint Presentation</vt:lpstr>
      <vt:lpstr>Brand Architecture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Product and Branding Strategy</dc:title>
  <dc:creator>user</dc:creator>
  <cp:lastModifiedBy>Ishrat</cp:lastModifiedBy>
  <cp:revision>10</cp:revision>
  <dcterms:created xsi:type="dcterms:W3CDTF">2006-08-16T00:00:00Z</dcterms:created>
  <dcterms:modified xsi:type="dcterms:W3CDTF">2017-07-31T04:06:51Z</dcterms:modified>
</cp:coreProperties>
</file>