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28"/>
  </p:notesMasterIdLst>
  <p:handoutMasterIdLst>
    <p:handoutMasterId r:id="rId29"/>
  </p:handoutMasterIdLst>
  <p:sldIdLst>
    <p:sldId id="296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3" r:id="rId21"/>
    <p:sldId id="360" r:id="rId22"/>
    <p:sldId id="361" r:id="rId23"/>
    <p:sldId id="362" r:id="rId24"/>
    <p:sldId id="363" r:id="rId25"/>
    <p:sldId id="364" r:id="rId26"/>
    <p:sldId id="370" r:id="rId27"/>
  </p:sldIdLst>
  <p:sldSz cx="9144000" cy="6858000" type="screen4x3"/>
  <p:notesSz cx="6985000" cy="101203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87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42960"/>
    <a:srgbClr val="101161"/>
    <a:srgbClr val="002147"/>
    <a:srgbClr val="394053"/>
    <a:srgbClr val="2E8AB2"/>
    <a:srgbClr val="038EA5"/>
    <a:srgbClr val="61C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214" y="-114"/>
      </p:cViewPr>
      <p:guideLst>
        <p:guide orient="horz" pos="3187"/>
        <p:guide pos="220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5774DB-98AF-4653-8C98-145CBFFA318A}" type="doc">
      <dgm:prSet loTypeId="urn:microsoft.com/office/officeart/2005/8/layout/pyramid2" loCatId="pyramid" qsTypeId="urn:microsoft.com/office/officeart/2005/8/quickstyle/simple1#1" qsCatId="simple" csTypeId="urn:microsoft.com/office/officeart/2005/8/colors/accent1_2#1" csCatId="accent1" phldr="1"/>
      <dgm:spPr/>
    </dgm:pt>
    <dgm:pt modelId="{1B838EF9-EEEB-47EA-A527-7459516CBD6D}">
      <dgm:prSet phldrT="[Text]" custT="1"/>
      <dgm:spPr/>
      <dgm:t>
        <a:bodyPr/>
        <a:lstStyle/>
        <a:p>
          <a:r>
            <a:rPr lang="en-US" sz="1600" dirty="0" smtClean="0"/>
            <a:t>Clients</a:t>
          </a:r>
          <a:endParaRPr lang="en-US" sz="1600" dirty="0"/>
        </a:p>
      </dgm:t>
    </dgm:pt>
    <dgm:pt modelId="{85E6AC32-7491-4A26-9CE7-34C060E72AD7}" type="parTrans" cxnId="{792EAD34-E56B-40E4-8C15-E63DE6F81135}">
      <dgm:prSet/>
      <dgm:spPr/>
      <dgm:t>
        <a:bodyPr/>
        <a:lstStyle/>
        <a:p>
          <a:endParaRPr lang="en-US"/>
        </a:p>
      </dgm:t>
    </dgm:pt>
    <dgm:pt modelId="{2B45D2B3-FCB5-47EB-920C-AB85A61F9F2A}" type="sibTrans" cxnId="{792EAD34-E56B-40E4-8C15-E63DE6F81135}">
      <dgm:prSet/>
      <dgm:spPr/>
      <dgm:t>
        <a:bodyPr/>
        <a:lstStyle/>
        <a:p>
          <a:endParaRPr lang="en-US"/>
        </a:p>
      </dgm:t>
    </dgm:pt>
    <dgm:pt modelId="{1F9B7835-AA92-43A9-8B51-1DA15707813A}">
      <dgm:prSet phldrT="[Text]" custT="1"/>
      <dgm:spPr/>
      <dgm:t>
        <a:bodyPr/>
        <a:lstStyle/>
        <a:p>
          <a:r>
            <a:rPr lang="en-US" sz="1600" dirty="0" smtClean="0"/>
            <a:t>Suspects</a:t>
          </a:r>
          <a:endParaRPr lang="en-US" sz="1600" dirty="0"/>
        </a:p>
      </dgm:t>
    </dgm:pt>
    <dgm:pt modelId="{27E3563A-EC96-47D1-B547-D843A9B799FD}" type="parTrans" cxnId="{97C29E78-FE2F-4C40-B6C6-D3FA571DD167}">
      <dgm:prSet/>
      <dgm:spPr/>
      <dgm:t>
        <a:bodyPr/>
        <a:lstStyle/>
        <a:p>
          <a:endParaRPr lang="en-US"/>
        </a:p>
      </dgm:t>
    </dgm:pt>
    <dgm:pt modelId="{9D51572A-74B4-4AF4-95E7-9FA1778E6AA3}" type="sibTrans" cxnId="{97C29E78-FE2F-4C40-B6C6-D3FA571DD167}">
      <dgm:prSet/>
      <dgm:spPr/>
      <dgm:t>
        <a:bodyPr/>
        <a:lstStyle/>
        <a:p>
          <a:endParaRPr lang="en-US"/>
        </a:p>
      </dgm:t>
    </dgm:pt>
    <dgm:pt modelId="{288BDF97-7752-46A2-ABCF-C5C3FB1EDAB5}">
      <dgm:prSet custT="1"/>
      <dgm:spPr/>
      <dgm:t>
        <a:bodyPr/>
        <a:lstStyle/>
        <a:p>
          <a:r>
            <a:rPr lang="en-US" sz="1600" dirty="0" smtClean="0"/>
            <a:t>Advocates</a:t>
          </a:r>
          <a:endParaRPr lang="en-US" sz="1600" dirty="0"/>
        </a:p>
      </dgm:t>
    </dgm:pt>
    <dgm:pt modelId="{97E99C5C-29A4-462E-AC73-7A9A2EE221FB}" type="parTrans" cxnId="{86D9ED4E-DDB6-4717-B624-98BA5B8688F7}">
      <dgm:prSet/>
      <dgm:spPr/>
      <dgm:t>
        <a:bodyPr/>
        <a:lstStyle/>
        <a:p>
          <a:endParaRPr lang="en-US"/>
        </a:p>
      </dgm:t>
    </dgm:pt>
    <dgm:pt modelId="{C4912351-8C6D-4EDF-A59D-8D38DF2EB351}" type="sibTrans" cxnId="{86D9ED4E-DDB6-4717-B624-98BA5B8688F7}">
      <dgm:prSet/>
      <dgm:spPr/>
      <dgm:t>
        <a:bodyPr/>
        <a:lstStyle/>
        <a:p>
          <a:endParaRPr lang="en-US"/>
        </a:p>
      </dgm:t>
    </dgm:pt>
    <dgm:pt modelId="{5A2A8633-A805-4F98-ADBC-CF475D676360}">
      <dgm:prSet custT="1"/>
      <dgm:spPr/>
      <dgm:t>
        <a:bodyPr/>
        <a:lstStyle/>
        <a:p>
          <a:r>
            <a:rPr lang="en-US" sz="1600" dirty="0" smtClean="0"/>
            <a:t>Partners</a:t>
          </a:r>
          <a:endParaRPr lang="en-US" sz="1600" dirty="0"/>
        </a:p>
      </dgm:t>
    </dgm:pt>
    <dgm:pt modelId="{C36D659F-44A0-430C-AA47-AAA806A16719}" type="parTrans" cxnId="{23D028ED-65CC-402E-AADE-F55D2F0FD294}">
      <dgm:prSet/>
      <dgm:spPr/>
      <dgm:t>
        <a:bodyPr/>
        <a:lstStyle/>
        <a:p>
          <a:endParaRPr lang="en-US"/>
        </a:p>
      </dgm:t>
    </dgm:pt>
    <dgm:pt modelId="{D946B181-7847-4BC4-B152-EB14758F0DD9}" type="sibTrans" cxnId="{23D028ED-65CC-402E-AADE-F55D2F0FD294}">
      <dgm:prSet/>
      <dgm:spPr/>
      <dgm:t>
        <a:bodyPr/>
        <a:lstStyle/>
        <a:p>
          <a:endParaRPr lang="en-US"/>
        </a:p>
      </dgm:t>
    </dgm:pt>
    <dgm:pt modelId="{8D800063-9D78-4C50-A4DB-C917229BBCC0}">
      <dgm:prSet custT="1"/>
      <dgm:spPr/>
      <dgm:t>
        <a:bodyPr/>
        <a:lstStyle/>
        <a:p>
          <a:r>
            <a:rPr lang="en-US" sz="1600" dirty="0" smtClean="0"/>
            <a:t>Customers</a:t>
          </a:r>
          <a:endParaRPr lang="en-US" sz="1600" dirty="0"/>
        </a:p>
      </dgm:t>
    </dgm:pt>
    <dgm:pt modelId="{DB4E1F45-2AB2-454B-8519-F81ED2B22E1E}" type="parTrans" cxnId="{52B1AB6D-FC04-4672-A2BD-F877ED019D63}">
      <dgm:prSet/>
      <dgm:spPr/>
      <dgm:t>
        <a:bodyPr/>
        <a:lstStyle/>
        <a:p>
          <a:endParaRPr lang="en-US"/>
        </a:p>
      </dgm:t>
    </dgm:pt>
    <dgm:pt modelId="{E79B862E-27F7-43C5-B131-634A50FA8AD1}" type="sibTrans" cxnId="{52B1AB6D-FC04-4672-A2BD-F877ED019D63}">
      <dgm:prSet/>
      <dgm:spPr/>
      <dgm:t>
        <a:bodyPr/>
        <a:lstStyle/>
        <a:p>
          <a:endParaRPr lang="en-US"/>
        </a:p>
      </dgm:t>
    </dgm:pt>
    <dgm:pt modelId="{C25669D4-5B64-4276-A638-E2C627063D47}">
      <dgm:prSet custT="1"/>
      <dgm:spPr/>
      <dgm:t>
        <a:bodyPr/>
        <a:lstStyle/>
        <a:p>
          <a:r>
            <a:rPr lang="en-US" sz="1600" dirty="0" smtClean="0"/>
            <a:t>Supporters</a:t>
          </a:r>
          <a:endParaRPr lang="en-US" sz="1600" dirty="0"/>
        </a:p>
      </dgm:t>
    </dgm:pt>
    <dgm:pt modelId="{8729CB3C-ED94-4B56-AEC4-AB3CD65E5B15}" type="parTrans" cxnId="{93CD6DA8-2264-47BC-AFB9-BBAD4104BC48}">
      <dgm:prSet/>
      <dgm:spPr/>
      <dgm:t>
        <a:bodyPr/>
        <a:lstStyle/>
        <a:p>
          <a:endParaRPr lang="en-US"/>
        </a:p>
      </dgm:t>
    </dgm:pt>
    <dgm:pt modelId="{17DC24EE-7EFE-4F9A-9DE9-27E3FD255685}" type="sibTrans" cxnId="{93CD6DA8-2264-47BC-AFB9-BBAD4104BC48}">
      <dgm:prSet/>
      <dgm:spPr/>
      <dgm:t>
        <a:bodyPr/>
        <a:lstStyle/>
        <a:p>
          <a:endParaRPr lang="en-US"/>
        </a:p>
      </dgm:t>
    </dgm:pt>
    <dgm:pt modelId="{BD70D33C-8535-47C1-A037-DDC1EA1D0338}">
      <dgm:prSet custT="1"/>
      <dgm:spPr/>
      <dgm:t>
        <a:bodyPr/>
        <a:lstStyle/>
        <a:p>
          <a:r>
            <a:rPr lang="en-US" sz="1600" dirty="0" smtClean="0"/>
            <a:t>Prospects</a:t>
          </a:r>
          <a:endParaRPr lang="en-US" sz="1600" dirty="0"/>
        </a:p>
      </dgm:t>
    </dgm:pt>
    <dgm:pt modelId="{34B75537-61F4-49E1-9BC5-AD00E915764E}" type="parTrans" cxnId="{385F5D7B-8E6A-450B-B2BE-DDD9F82F3B51}">
      <dgm:prSet/>
      <dgm:spPr/>
      <dgm:t>
        <a:bodyPr/>
        <a:lstStyle/>
        <a:p>
          <a:endParaRPr lang="en-US"/>
        </a:p>
      </dgm:t>
    </dgm:pt>
    <dgm:pt modelId="{8BDBF5E3-734B-41D5-A04B-7E2069B44956}" type="sibTrans" cxnId="{385F5D7B-8E6A-450B-B2BE-DDD9F82F3B51}">
      <dgm:prSet/>
      <dgm:spPr/>
      <dgm:t>
        <a:bodyPr/>
        <a:lstStyle/>
        <a:p>
          <a:endParaRPr lang="en-US"/>
        </a:p>
      </dgm:t>
    </dgm:pt>
    <dgm:pt modelId="{3F6E6DBA-2866-42ED-955B-F78B4412B893}" type="pres">
      <dgm:prSet presAssocID="{FD5774DB-98AF-4653-8C98-145CBFFA318A}" presName="compositeShape" presStyleCnt="0">
        <dgm:presLayoutVars>
          <dgm:dir/>
          <dgm:resizeHandles/>
        </dgm:presLayoutVars>
      </dgm:prSet>
      <dgm:spPr/>
    </dgm:pt>
    <dgm:pt modelId="{220C4D23-1ADC-4D3B-BDB1-64AFA4639A01}" type="pres">
      <dgm:prSet presAssocID="{FD5774DB-98AF-4653-8C98-145CBFFA318A}" presName="pyramid" presStyleLbl="node1" presStyleIdx="0" presStyleCnt="1"/>
      <dgm:spPr/>
    </dgm:pt>
    <dgm:pt modelId="{6786E505-5C67-4CE1-866B-9FA6212342A8}" type="pres">
      <dgm:prSet presAssocID="{FD5774DB-98AF-4653-8C98-145CBFFA318A}" presName="theList" presStyleCnt="0"/>
      <dgm:spPr/>
    </dgm:pt>
    <dgm:pt modelId="{90A01916-3F8E-411D-81E4-B38451AC7E8A}" type="pres">
      <dgm:prSet presAssocID="{5A2A8633-A805-4F98-ADBC-CF475D676360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0A8053-4827-4503-9A8C-280BF77BE2DA}" type="pres">
      <dgm:prSet presAssocID="{5A2A8633-A805-4F98-ADBC-CF475D676360}" presName="aSpace" presStyleCnt="0"/>
      <dgm:spPr/>
    </dgm:pt>
    <dgm:pt modelId="{AF90E3CE-9D8A-4532-A0C8-D2B5B76DC99F}" type="pres">
      <dgm:prSet presAssocID="{288BDF97-7752-46A2-ABCF-C5C3FB1EDAB5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0C944-8D40-40FC-9C20-B66DA40F9A57}" type="pres">
      <dgm:prSet presAssocID="{288BDF97-7752-46A2-ABCF-C5C3FB1EDAB5}" presName="aSpace" presStyleCnt="0"/>
      <dgm:spPr/>
    </dgm:pt>
    <dgm:pt modelId="{27EF0313-09A3-4826-BC96-5126BEB73E64}" type="pres">
      <dgm:prSet presAssocID="{C25669D4-5B64-4276-A638-E2C627063D47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B79980-8579-4DDA-A794-632E489B6402}" type="pres">
      <dgm:prSet presAssocID="{C25669D4-5B64-4276-A638-E2C627063D47}" presName="aSpace" presStyleCnt="0"/>
      <dgm:spPr/>
    </dgm:pt>
    <dgm:pt modelId="{BBBDD9A3-0524-4087-9C78-33DEF068607F}" type="pres">
      <dgm:prSet presAssocID="{1B838EF9-EEEB-47EA-A527-7459516CBD6D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CBFF4-057D-42B4-BB8E-307291F37A9D}" type="pres">
      <dgm:prSet presAssocID="{1B838EF9-EEEB-47EA-A527-7459516CBD6D}" presName="aSpace" presStyleCnt="0"/>
      <dgm:spPr/>
    </dgm:pt>
    <dgm:pt modelId="{14591B12-103B-4902-A6CD-691FDECECDBA}" type="pres">
      <dgm:prSet presAssocID="{8D800063-9D78-4C50-A4DB-C917229BBCC0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A1630D-E2D8-4738-A8A6-22EAE5BA1459}" type="pres">
      <dgm:prSet presAssocID="{8D800063-9D78-4C50-A4DB-C917229BBCC0}" presName="aSpace" presStyleCnt="0"/>
      <dgm:spPr/>
    </dgm:pt>
    <dgm:pt modelId="{079D28DA-A85B-4A63-BA7A-A10D136FF654}" type="pres">
      <dgm:prSet presAssocID="{BD70D33C-8535-47C1-A037-DDC1EA1D0338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456B3-3CE2-4995-8058-1297CCDCEEEE}" type="pres">
      <dgm:prSet presAssocID="{BD70D33C-8535-47C1-A037-DDC1EA1D0338}" presName="aSpace" presStyleCnt="0"/>
      <dgm:spPr/>
    </dgm:pt>
    <dgm:pt modelId="{D74FE368-07BD-4F9B-A6F0-6E08558867BF}" type="pres">
      <dgm:prSet presAssocID="{1F9B7835-AA92-43A9-8B51-1DA15707813A}" presName="aNode" presStyleLbl="fgAcc1" presStyleIdx="6" presStyleCnt="7" custLinFactNeighborX="0" custLinFactNeighborY="569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D6BDE4-48F1-4A34-A3AE-D58D91D75FA5}" type="pres">
      <dgm:prSet presAssocID="{1F9B7835-AA92-43A9-8B51-1DA15707813A}" presName="aSpace" presStyleCnt="0"/>
      <dgm:spPr/>
    </dgm:pt>
  </dgm:ptLst>
  <dgm:cxnLst>
    <dgm:cxn modelId="{93CD6DA8-2264-47BC-AFB9-BBAD4104BC48}" srcId="{FD5774DB-98AF-4653-8C98-145CBFFA318A}" destId="{C25669D4-5B64-4276-A638-E2C627063D47}" srcOrd="2" destOrd="0" parTransId="{8729CB3C-ED94-4B56-AEC4-AB3CD65E5B15}" sibTransId="{17DC24EE-7EFE-4F9A-9DE9-27E3FD255685}"/>
    <dgm:cxn modelId="{9371BCDF-91A8-4D3C-884B-11931C90496B}" type="presOf" srcId="{288BDF97-7752-46A2-ABCF-C5C3FB1EDAB5}" destId="{AF90E3CE-9D8A-4532-A0C8-D2B5B76DC99F}" srcOrd="0" destOrd="0" presId="urn:microsoft.com/office/officeart/2005/8/layout/pyramid2"/>
    <dgm:cxn modelId="{2DFA596C-1645-4D15-9582-4C72277A582C}" type="presOf" srcId="{BD70D33C-8535-47C1-A037-DDC1EA1D0338}" destId="{079D28DA-A85B-4A63-BA7A-A10D136FF654}" srcOrd="0" destOrd="0" presId="urn:microsoft.com/office/officeart/2005/8/layout/pyramid2"/>
    <dgm:cxn modelId="{29D387EF-A055-4387-907A-E128B3563B58}" type="presOf" srcId="{8D800063-9D78-4C50-A4DB-C917229BBCC0}" destId="{14591B12-103B-4902-A6CD-691FDECECDBA}" srcOrd="0" destOrd="0" presId="urn:microsoft.com/office/officeart/2005/8/layout/pyramid2"/>
    <dgm:cxn modelId="{23D028ED-65CC-402E-AADE-F55D2F0FD294}" srcId="{FD5774DB-98AF-4653-8C98-145CBFFA318A}" destId="{5A2A8633-A805-4F98-ADBC-CF475D676360}" srcOrd="0" destOrd="0" parTransId="{C36D659F-44A0-430C-AA47-AAA806A16719}" sibTransId="{D946B181-7847-4BC4-B152-EB14758F0DD9}"/>
    <dgm:cxn modelId="{5FD81411-A97E-46D9-90E1-3F3F389744B9}" type="presOf" srcId="{C25669D4-5B64-4276-A638-E2C627063D47}" destId="{27EF0313-09A3-4826-BC96-5126BEB73E64}" srcOrd="0" destOrd="0" presId="urn:microsoft.com/office/officeart/2005/8/layout/pyramid2"/>
    <dgm:cxn modelId="{744D6CF3-74DE-46FF-929C-6A19B3E02625}" type="presOf" srcId="{FD5774DB-98AF-4653-8C98-145CBFFA318A}" destId="{3F6E6DBA-2866-42ED-955B-F78B4412B893}" srcOrd="0" destOrd="0" presId="urn:microsoft.com/office/officeart/2005/8/layout/pyramid2"/>
    <dgm:cxn modelId="{8C8CB952-C78F-47B0-A107-92AB5C1C13AA}" type="presOf" srcId="{1B838EF9-EEEB-47EA-A527-7459516CBD6D}" destId="{BBBDD9A3-0524-4087-9C78-33DEF068607F}" srcOrd="0" destOrd="0" presId="urn:microsoft.com/office/officeart/2005/8/layout/pyramid2"/>
    <dgm:cxn modelId="{385F5D7B-8E6A-450B-B2BE-DDD9F82F3B51}" srcId="{FD5774DB-98AF-4653-8C98-145CBFFA318A}" destId="{BD70D33C-8535-47C1-A037-DDC1EA1D0338}" srcOrd="5" destOrd="0" parTransId="{34B75537-61F4-49E1-9BC5-AD00E915764E}" sibTransId="{8BDBF5E3-734B-41D5-A04B-7E2069B44956}"/>
    <dgm:cxn modelId="{54C966D3-DBDA-438E-9135-B2171C5C3FAE}" type="presOf" srcId="{1F9B7835-AA92-43A9-8B51-1DA15707813A}" destId="{D74FE368-07BD-4F9B-A6F0-6E08558867BF}" srcOrd="0" destOrd="0" presId="urn:microsoft.com/office/officeart/2005/8/layout/pyramid2"/>
    <dgm:cxn modelId="{792EAD34-E56B-40E4-8C15-E63DE6F81135}" srcId="{FD5774DB-98AF-4653-8C98-145CBFFA318A}" destId="{1B838EF9-EEEB-47EA-A527-7459516CBD6D}" srcOrd="3" destOrd="0" parTransId="{85E6AC32-7491-4A26-9CE7-34C060E72AD7}" sibTransId="{2B45D2B3-FCB5-47EB-920C-AB85A61F9F2A}"/>
    <dgm:cxn modelId="{9B10215C-6B26-4FD5-AE9E-677E9BDA9AD4}" type="presOf" srcId="{5A2A8633-A805-4F98-ADBC-CF475D676360}" destId="{90A01916-3F8E-411D-81E4-B38451AC7E8A}" srcOrd="0" destOrd="0" presId="urn:microsoft.com/office/officeart/2005/8/layout/pyramid2"/>
    <dgm:cxn modelId="{52B1AB6D-FC04-4672-A2BD-F877ED019D63}" srcId="{FD5774DB-98AF-4653-8C98-145CBFFA318A}" destId="{8D800063-9D78-4C50-A4DB-C917229BBCC0}" srcOrd="4" destOrd="0" parTransId="{DB4E1F45-2AB2-454B-8519-F81ED2B22E1E}" sibTransId="{E79B862E-27F7-43C5-B131-634A50FA8AD1}"/>
    <dgm:cxn modelId="{86D9ED4E-DDB6-4717-B624-98BA5B8688F7}" srcId="{FD5774DB-98AF-4653-8C98-145CBFFA318A}" destId="{288BDF97-7752-46A2-ABCF-C5C3FB1EDAB5}" srcOrd="1" destOrd="0" parTransId="{97E99C5C-29A4-462E-AC73-7A9A2EE221FB}" sibTransId="{C4912351-8C6D-4EDF-A59D-8D38DF2EB351}"/>
    <dgm:cxn modelId="{97C29E78-FE2F-4C40-B6C6-D3FA571DD167}" srcId="{FD5774DB-98AF-4653-8C98-145CBFFA318A}" destId="{1F9B7835-AA92-43A9-8B51-1DA15707813A}" srcOrd="6" destOrd="0" parTransId="{27E3563A-EC96-47D1-B547-D843A9B799FD}" sibTransId="{9D51572A-74B4-4AF4-95E7-9FA1778E6AA3}"/>
    <dgm:cxn modelId="{2A786127-7371-4A21-A3AB-949C534EBA01}" type="presParOf" srcId="{3F6E6DBA-2866-42ED-955B-F78B4412B893}" destId="{220C4D23-1ADC-4D3B-BDB1-64AFA4639A01}" srcOrd="0" destOrd="0" presId="urn:microsoft.com/office/officeart/2005/8/layout/pyramid2"/>
    <dgm:cxn modelId="{12F44874-5A04-405F-A02A-235AEFF17941}" type="presParOf" srcId="{3F6E6DBA-2866-42ED-955B-F78B4412B893}" destId="{6786E505-5C67-4CE1-866B-9FA6212342A8}" srcOrd="1" destOrd="0" presId="urn:microsoft.com/office/officeart/2005/8/layout/pyramid2"/>
    <dgm:cxn modelId="{68F7C0B3-D7FC-4EF1-A7EB-82D8DAF888E9}" type="presParOf" srcId="{6786E505-5C67-4CE1-866B-9FA6212342A8}" destId="{90A01916-3F8E-411D-81E4-B38451AC7E8A}" srcOrd="0" destOrd="0" presId="urn:microsoft.com/office/officeart/2005/8/layout/pyramid2"/>
    <dgm:cxn modelId="{29A3A070-3AEE-4641-AA37-064D7E22BC44}" type="presParOf" srcId="{6786E505-5C67-4CE1-866B-9FA6212342A8}" destId="{1F0A8053-4827-4503-9A8C-280BF77BE2DA}" srcOrd="1" destOrd="0" presId="urn:microsoft.com/office/officeart/2005/8/layout/pyramid2"/>
    <dgm:cxn modelId="{E8FF8098-9DA8-48D2-BAAD-9567B8506E00}" type="presParOf" srcId="{6786E505-5C67-4CE1-866B-9FA6212342A8}" destId="{AF90E3CE-9D8A-4532-A0C8-D2B5B76DC99F}" srcOrd="2" destOrd="0" presId="urn:microsoft.com/office/officeart/2005/8/layout/pyramid2"/>
    <dgm:cxn modelId="{1476D36C-026E-4CB7-A585-498962850B70}" type="presParOf" srcId="{6786E505-5C67-4CE1-866B-9FA6212342A8}" destId="{94B0C944-8D40-40FC-9C20-B66DA40F9A57}" srcOrd="3" destOrd="0" presId="urn:microsoft.com/office/officeart/2005/8/layout/pyramid2"/>
    <dgm:cxn modelId="{560A367D-58DC-49D0-8DAA-DC4C923CA18F}" type="presParOf" srcId="{6786E505-5C67-4CE1-866B-9FA6212342A8}" destId="{27EF0313-09A3-4826-BC96-5126BEB73E64}" srcOrd="4" destOrd="0" presId="urn:microsoft.com/office/officeart/2005/8/layout/pyramid2"/>
    <dgm:cxn modelId="{6E0B4412-616D-4169-8EEE-9A1192E13E5E}" type="presParOf" srcId="{6786E505-5C67-4CE1-866B-9FA6212342A8}" destId="{5CB79980-8579-4DDA-A794-632E489B6402}" srcOrd="5" destOrd="0" presId="urn:microsoft.com/office/officeart/2005/8/layout/pyramid2"/>
    <dgm:cxn modelId="{A601619D-5BAD-4651-9BF2-0B8A327525EB}" type="presParOf" srcId="{6786E505-5C67-4CE1-866B-9FA6212342A8}" destId="{BBBDD9A3-0524-4087-9C78-33DEF068607F}" srcOrd="6" destOrd="0" presId="urn:microsoft.com/office/officeart/2005/8/layout/pyramid2"/>
    <dgm:cxn modelId="{C937D1AE-50A6-4398-BB0F-2688B38A109D}" type="presParOf" srcId="{6786E505-5C67-4CE1-866B-9FA6212342A8}" destId="{A7ECBFF4-057D-42B4-BB8E-307291F37A9D}" srcOrd="7" destOrd="0" presId="urn:microsoft.com/office/officeart/2005/8/layout/pyramid2"/>
    <dgm:cxn modelId="{A626EB26-0077-431A-9B24-519A74D453E7}" type="presParOf" srcId="{6786E505-5C67-4CE1-866B-9FA6212342A8}" destId="{14591B12-103B-4902-A6CD-691FDECECDBA}" srcOrd="8" destOrd="0" presId="urn:microsoft.com/office/officeart/2005/8/layout/pyramid2"/>
    <dgm:cxn modelId="{8642E24C-2A99-478B-BC78-424DE781B360}" type="presParOf" srcId="{6786E505-5C67-4CE1-866B-9FA6212342A8}" destId="{16A1630D-E2D8-4738-A8A6-22EAE5BA1459}" srcOrd="9" destOrd="0" presId="urn:microsoft.com/office/officeart/2005/8/layout/pyramid2"/>
    <dgm:cxn modelId="{8AEA6BB1-0559-4B03-AC7A-4D1258CA054F}" type="presParOf" srcId="{6786E505-5C67-4CE1-866B-9FA6212342A8}" destId="{079D28DA-A85B-4A63-BA7A-A10D136FF654}" srcOrd="10" destOrd="0" presId="urn:microsoft.com/office/officeart/2005/8/layout/pyramid2"/>
    <dgm:cxn modelId="{D61DCC4A-515D-4721-8480-3D5DD8F164B8}" type="presParOf" srcId="{6786E505-5C67-4CE1-866B-9FA6212342A8}" destId="{4DC456B3-3CE2-4995-8058-1297CCDCEEEE}" srcOrd="11" destOrd="0" presId="urn:microsoft.com/office/officeart/2005/8/layout/pyramid2"/>
    <dgm:cxn modelId="{B72F394D-63E3-431B-8334-8B437407BA8F}" type="presParOf" srcId="{6786E505-5C67-4CE1-866B-9FA6212342A8}" destId="{D74FE368-07BD-4F9B-A6F0-6E08558867BF}" srcOrd="12" destOrd="0" presId="urn:microsoft.com/office/officeart/2005/8/layout/pyramid2"/>
    <dgm:cxn modelId="{79C22FB9-BF5F-42FE-A444-59FB9DDAD683}" type="presParOf" srcId="{6786E505-5C67-4CE1-866B-9FA6212342A8}" destId="{ABD6BDE4-48F1-4A34-A3AE-D58D91D75FA5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654CE7-0806-4525-95D3-29D34CFC8915}" type="doc">
      <dgm:prSet loTypeId="urn:microsoft.com/office/officeart/2005/8/layout/radial3" loCatId="cycle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en-US"/>
        </a:p>
      </dgm:t>
    </dgm:pt>
    <dgm:pt modelId="{69E532EE-0152-4CDA-B019-4CB24ADCC0B8}">
      <dgm:prSet phldrT="[Text]"/>
      <dgm:spPr/>
      <dgm:t>
        <a:bodyPr/>
        <a:lstStyle/>
        <a:p>
          <a:r>
            <a:rPr lang="en-US" dirty="0" smtClean="0"/>
            <a:t>Customer Love</a:t>
          </a:r>
          <a:endParaRPr lang="en-US" dirty="0"/>
        </a:p>
      </dgm:t>
    </dgm:pt>
    <dgm:pt modelId="{833DF08E-815C-4610-B08B-E9FB7471BE72}" type="parTrans" cxnId="{6386909D-4FD2-4A38-B754-90B377DF1140}">
      <dgm:prSet/>
      <dgm:spPr/>
      <dgm:t>
        <a:bodyPr/>
        <a:lstStyle/>
        <a:p>
          <a:endParaRPr lang="en-US"/>
        </a:p>
      </dgm:t>
    </dgm:pt>
    <dgm:pt modelId="{41A9CAB8-774D-4B71-9071-EE1EB7E1D313}" type="sibTrans" cxnId="{6386909D-4FD2-4A38-B754-90B377DF1140}">
      <dgm:prSet/>
      <dgm:spPr/>
      <dgm:t>
        <a:bodyPr/>
        <a:lstStyle/>
        <a:p>
          <a:endParaRPr lang="en-US"/>
        </a:p>
      </dgm:t>
    </dgm:pt>
    <dgm:pt modelId="{E9BF7E84-82A6-43F7-840A-569426B5B74B}">
      <dgm:prSet phldrT="[Text]" custT="1"/>
      <dgm:spPr/>
      <dgm:t>
        <a:bodyPr/>
        <a:lstStyle/>
        <a:p>
          <a:r>
            <a:rPr lang="en-US" sz="1400" dirty="0" smtClean="0"/>
            <a:t>Engagement</a:t>
          </a:r>
          <a:endParaRPr lang="en-US" sz="1400" dirty="0"/>
        </a:p>
      </dgm:t>
    </dgm:pt>
    <dgm:pt modelId="{2B0C9989-1B5F-46E1-8C4E-4EC5AF63208E}" type="parTrans" cxnId="{A2272667-4188-457B-89DB-B6E594D34B5B}">
      <dgm:prSet/>
      <dgm:spPr/>
      <dgm:t>
        <a:bodyPr/>
        <a:lstStyle/>
        <a:p>
          <a:endParaRPr lang="en-US"/>
        </a:p>
      </dgm:t>
    </dgm:pt>
    <dgm:pt modelId="{49529082-1E3D-4FDB-921F-65364A98F96D}" type="sibTrans" cxnId="{A2272667-4188-457B-89DB-B6E594D34B5B}">
      <dgm:prSet/>
      <dgm:spPr/>
      <dgm:t>
        <a:bodyPr/>
        <a:lstStyle/>
        <a:p>
          <a:endParaRPr lang="en-US"/>
        </a:p>
      </dgm:t>
    </dgm:pt>
    <dgm:pt modelId="{A96BB3A5-30A1-4F82-AE8C-2619115B9619}">
      <dgm:prSet phldrT="[Text]" custT="1"/>
      <dgm:spPr/>
      <dgm:t>
        <a:bodyPr/>
        <a:lstStyle/>
        <a:p>
          <a:r>
            <a:rPr lang="en-US" sz="1400" dirty="0" smtClean="0"/>
            <a:t>Enlightenment</a:t>
          </a:r>
          <a:endParaRPr lang="en-US" sz="1400" dirty="0"/>
        </a:p>
      </dgm:t>
    </dgm:pt>
    <dgm:pt modelId="{33228202-09B0-4631-9043-1AE8EA214DD5}" type="parTrans" cxnId="{FE01BF39-5765-4A3B-BE27-3C767029574E}">
      <dgm:prSet/>
      <dgm:spPr/>
      <dgm:t>
        <a:bodyPr/>
        <a:lstStyle/>
        <a:p>
          <a:endParaRPr lang="en-US"/>
        </a:p>
      </dgm:t>
    </dgm:pt>
    <dgm:pt modelId="{E87A2954-7923-4741-AEB6-E20D0792C619}" type="sibTrans" cxnId="{FE01BF39-5765-4A3B-BE27-3C767029574E}">
      <dgm:prSet/>
      <dgm:spPr/>
      <dgm:t>
        <a:bodyPr/>
        <a:lstStyle/>
        <a:p>
          <a:endParaRPr lang="en-US"/>
        </a:p>
      </dgm:t>
    </dgm:pt>
    <dgm:pt modelId="{71ED71B8-D1EF-4D2E-9AFF-FE71FA07FF03}">
      <dgm:prSet phldrT="[Text]" custT="1"/>
      <dgm:spPr/>
      <dgm:t>
        <a:bodyPr/>
        <a:lstStyle/>
        <a:p>
          <a:r>
            <a:rPr lang="en-US" sz="1400" dirty="0" smtClean="0"/>
            <a:t>Entrustment</a:t>
          </a:r>
          <a:endParaRPr lang="en-US" sz="1400" dirty="0"/>
        </a:p>
      </dgm:t>
    </dgm:pt>
    <dgm:pt modelId="{6CE8E14F-8903-4E6A-9CD5-D76FA1DA9841}" type="parTrans" cxnId="{8AF6BB1F-804F-40FD-9741-DD018DF623D2}">
      <dgm:prSet/>
      <dgm:spPr/>
      <dgm:t>
        <a:bodyPr/>
        <a:lstStyle/>
        <a:p>
          <a:endParaRPr lang="en-US"/>
        </a:p>
      </dgm:t>
    </dgm:pt>
    <dgm:pt modelId="{89F2A136-1402-4AE8-96C6-07E0C3CF5379}" type="sibTrans" cxnId="{8AF6BB1F-804F-40FD-9741-DD018DF623D2}">
      <dgm:prSet/>
      <dgm:spPr/>
      <dgm:t>
        <a:bodyPr/>
        <a:lstStyle/>
        <a:p>
          <a:endParaRPr lang="en-US"/>
        </a:p>
      </dgm:t>
    </dgm:pt>
    <dgm:pt modelId="{E6C9BEAB-3BB4-485B-82E4-5921D97E1322}">
      <dgm:prSet phldrT="[Text]" custT="1"/>
      <dgm:spPr/>
      <dgm:t>
        <a:bodyPr/>
        <a:lstStyle/>
        <a:p>
          <a:r>
            <a:rPr lang="en-US" sz="1400" dirty="0" smtClean="0"/>
            <a:t>Empowerment</a:t>
          </a:r>
          <a:endParaRPr lang="en-US" sz="1400" dirty="0"/>
        </a:p>
      </dgm:t>
    </dgm:pt>
    <dgm:pt modelId="{CDBC571A-F3D4-4122-9BC8-BF21CEB91212}" type="parTrans" cxnId="{3815A719-5C14-4C31-AC6D-84FDA5B333F4}">
      <dgm:prSet/>
      <dgm:spPr/>
      <dgm:t>
        <a:bodyPr/>
        <a:lstStyle/>
        <a:p>
          <a:endParaRPr lang="en-US"/>
        </a:p>
      </dgm:t>
    </dgm:pt>
    <dgm:pt modelId="{59E1104A-305C-430D-B1B3-4D25FC846739}" type="sibTrans" cxnId="{3815A719-5C14-4C31-AC6D-84FDA5B333F4}">
      <dgm:prSet/>
      <dgm:spPr/>
      <dgm:t>
        <a:bodyPr/>
        <a:lstStyle/>
        <a:p>
          <a:endParaRPr lang="en-US"/>
        </a:p>
      </dgm:t>
    </dgm:pt>
    <dgm:pt modelId="{75A03F4D-B705-4962-B7F8-AE3CF6FDAD7C}">
      <dgm:prSet custT="1"/>
      <dgm:spPr/>
      <dgm:t>
        <a:bodyPr/>
        <a:lstStyle/>
        <a:p>
          <a:r>
            <a:rPr lang="en-US" sz="1400" dirty="0" smtClean="0"/>
            <a:t>Enchantment</a:t>
          </a:r>
          <a:endParaRPr lang="en-US" sz="1400" dirty="0"/>
        </a:p>
      </dgm:t>
    </dgm:pt>
    <dgm:pt modelId="{6819F598-F04B-4061-AAAA-BEB0AE744CB9}" type="parTrans" cxnId="{1FEB37AD-04CA-4140-A5B2-6350A57EB750}">
      <dgm:prSet/>
      <dgm:spPr/>
      <dgm:t>
        <a:bodyPr/>
        <a:lstStyle/>
        <a:p>
          <a:endParaRPr lang="en-US"/>
        </a:p>
      </dgm:t>
    </dgm:pt>
    <dgm:pt modelId="{2EC64490-1CA3-4823-9FA0-61B40E0F249D}" type="sibTrans" cxnId="{1FEB37AD-04CA-4140-A5B2-6350A57EB750}">
      <dgm:prSet/>
      <dgm:spPr/>
      <dgm:t>
        <a:bodyPr/>
        <a:lstStyle/>
        <a:p>
          <a:endParaRPr lang="en-US"/>
        </a:p>
      </dgm:t>
    </dgm:pt>
    <dgm:pt modelId="{381A8183-28EE-448C-B2A9-37AC4E0E0F2D}">
      <dgm:prSet custT="1"/>
      <dgm:spPr/>
      <dgm:t>
        <a:bodyPr/>
        <a:lstStyle/>
        <a:p>
          <a:r>
            <a:rPr lang="en-US" sz="1400" smtClean="0"/>
            <a:t>Endearment</a:t>
          </a:r>
          <a:endParaRPr lang="en-US" sz="1400" dirty="0"/>
        </a:p>
      </dgm:t>
    </dgm:pt>
    <dgm:pt modelId="{07106659-43A3-4DCF-B513-48F76B97C1E7}" type="parTrans" cxnId="{BD7560C0-1713-4962-A3E0-233B8518E60A}">
      <dgm:prSet/>
      <dgm:spPr/>
      <dgm:t>
        <a:bodyPr/>
        <a:lstStyle/>
        <a:p>
          <a:endParaRPr lang="en-US"/>
        </a:p>
      </dgm:t>
    </dgm:pt>
    <dgm:pt modelId="{70AC4071-4FB1-4D45-8F99-194198F1CB10}" type="sibTrans" cxnId="{BD7560C0-1713-4962-A3E0-233B8518E60A}">
      <dgm:prSet/>
      <dgm:spPr/>
      <dgm:t>
        <a:bodyPr/>
        <a:lstStyle/>
        <a:p>
          <a:endParaRPr lang="en-US"/>
        </a:p>
      </dgm:t>
    </dgm:pt>
    <dgm:pt modelId="{D03EF5C3-5AFF-43EE-99FC-A40606EB4743}">
      <dgm:prSet custT="1"/>
      <dgm:spPr/>
      <dgm:t>
        <a:bodyPr/>
        <a:lstStyle/>
        <a:p>
          <a:r>
            <a:rPr lang="en-US" sz="1400" dirty="0" smtClean="0"/>
            <a:t>Enlistment</a:t>
          </a:r>
          <a:endParaRPr lang="en-US" sz="1400" dirty="0"/>
        </a:p>
      </dgm:t>
    </dgm:pt>
    <dgm:pt modelId="{DE53C781-61D9-498A-BC4E-321951CCE6DA}" type="parTrans" cxnId="{423621C4-6955-4210-9CB0-7026D82B0BBA}">
      <dgm:prSet/>
      <dgm:spPr/>
      <dgm:t>
        <a:bodyPr/>
        <a:lstStyle/>
        <a:p>
          <a:endParaRPr lang="en-US"/>
        </a:p>
      </dgm:t>
    </dgm:pt>
    <dgm:pt modelId="{9FFD22D0-D192-45B9-B31A-BE60208AE46C}" type="sibTrans" cxnId="{423621C4-6955-4210-9CB0-7026D82B0BBA}">
      <dgm:prSet/>
      <dgm:spPr/>
      <dgm:t>
        <a:bodyPr/>
        <a:lstStyle/>
        <a:p>
          <a:endParaRPr lang="en-US"/>
        </a:p>
      </dgm:t>
    </dgm:pt>
    <dgm:pt modelId="{2EBDB1E3-F94C-4658-A827-5CBF3E70D691}" type="pres">
      <dgm:prSet presAssocID="{83654CE7-0806-4525-95D3-29D34CFC891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A752F3-C80B-4C02-89B1-191EF8A71D55}" type="pres">
      <dgm:prSet presAssocID="{83654CE7-0806-4525-95D3-29D34CFC8915}" presName="radial" presStyleCnt="0">
        <dgm:presLayoutVars>
          <dgm:animLvl val="ctr"/>
        </dgm:presLayoutVars>
      </dgm:prSet>
      <dgm:spPr/>
    </dgm:pt>
    <dgm:pt modelId="{0ACDE6FF-36F3-414C-A429-4316D095C07F}" type="pres">
      <dgm:prSet presAssocID="{69E532EE-0152-4CDA-B019-4CB24ADCC0B8}" presName="centerShape" presStyleLbl="vennNode1" presStyleIdx="0" presStyleCnt="8"/>
      <dgm:spPr/>
      <dgm:t>
        <a:bodyPr/>
        <a:lstStyle/>
        <a:p>
          <a:endParaRPr lang="en-US"/>
        </a:p>
      </dgm:t>
    </dgm:pt>
    <dgm:pt modelId="{444863D3-70A5-4F54-9ACA-142069B55F34}" type="pres">
      <dgm:prSet presAssocID="{E9BF7E84-82A6-43F7-840A-569426B5B74B}" presName="node" presStyleLbl="vennNode1" presStyleIdx="1" presStyleCnt="8" custScaleX="130269" custScaleY="1076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938A2B-C602-430C-B38D-9214B78060FA}" type="pres">
      <dgm:prSet presAssocID="{A96BB3A5-30A1-4F82-AE8C-2619115B9619}" presName="node" presStyleLbl="vennNode1" presStyleIdx="2" presStyleCnt="8" custScaleX="136267" custScaleY="101057" custRadScaleRad="102846" custRadScaleInc="61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38ED3-D11F-4E22-A896-84AA2AD71B0D}" type="pres">
      <dgm:prSet presAssocID="{71ED71B8-D1EF-4D2E-9AFF-FE71FA07FF03}" presName="node" presStyleLbl="vennNode1" presStyleIdx="3" presStyleCnt="8" custScaleX="130941" custRadScaleRad="100027" custRadScaleInc="-51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1DC86-9EF1-4312-B0C5-23F8F64D09A3}" type="pres">
      <dgm:prSet presAssocID="{E6C9BEAB-3BB4-485B-82E4-5921D97E1322}" presName="node" presStyleLbl="vennNode1" presStyleIdx="4" presStyleCnt="8" custScaleX="141754" custRadScaleRad="97974" custRadScaleInc="-94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7383DB-3228-4414-A027-CDAB0C9BD47D}" type="pres">
      <dgm:prSet presAssocID="{75A03F4D-B705-4962-B7F8-AE3CF6FDAD7C}" presName="node" presStyleLbl="vennNode1" presStyleIdx="5" presStyleCnt="8" custScaleX="138423" custRadScaleRad="98729" custRadScaleInc="109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3225F1-8DFC-4409-AD39-445A129A1E71}" type="pres">
      <dgm:prSet presAssocID="{381A8183-28EE-448C-B2A9-37AC4E0E0F2D}" presName="node" presStyleLbl="vennNode1" presStyleIdx="6" presStyleCnt="8" custScaleX="125732" custScaleY="105220" custRadScaleRad="99287" custRadScaleInc="58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580C16-6AEB-4FE5-9042-731FA60A88A2}" type="pres">
      <dgm:prSet presAssocID="{D03EF5C3-5AFF-43EE-99FC-A40606EB4743}" presName="node" presStyleLbl="vennNode1" presStyleIdx="7" presStyleCnt="8" custScaleX="1335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86909D-4FD2-4A38-B754-90B377DF1140}" srcId="{83654CE7-0806-4525-95D3-29D34CFC8915}" destId="{69E532EE-0152-4CDA-B019-4CB24ADCC0B8}" srcOrd="0" destOrd="0" parTransId="{833DF08E-815C-4610-B08B-E9FB7471BE72}" sibTransId="{41A9CAB8-774D-4B71-9071-EE1EB7E1D313}"/>
    <dgm:cxn modelId="{498EC2BD-F8F8-43E6-8C44-C3141C18C12F}" type="presOf" srcId="{E6C9BEAB-3BB4-485B-82E4-5921D97E1322}" destId="{99E1DC86-9EF1-4312-B0C5-23F8F64D09A3}" srcOrd="0" destOrd="0" presId="urn:microsoft.com/office/officeart/2005/8/layout/radial3"/>
    <dgm:cxn modelId="{7147C0BC-B1DC-4B8A-A32A-B64C89F1196D}" type="presOf" srcId="{69E532EE-0152-4CDA-B019-4CB24ADCC0B8}" destId="{0ACDE6FF-36F3-414C-A429-4316D095C07F}" srcOrd="0" destOrd="0" presId="urn:microsoft.com/office/officeart/2005/8/layout/radial3"/>
    <dgm:cxn modelId="{FCB31812-F7E8-4765-85C2-0B1EC9DD90F1}" type="presOf" srcId="{83654CE7-0806-4525-95D3-29D34CFC8915}" destId="{2EBDB1E3-F94C-4658-A827-5CBF3E70D691}" srcOrd="0" destOrd="0" presId="urn:microsoft.com/office/officeart/2005/8/layout/radial3"/>
    <dgm:cxn modelId="{A2272667-4188-457B-89DB-B6E594D34B5B}" srcId="{69E532EE-0152-4CDA-B019-4CB24ADCC0B8}" destId="{E9BF7E84-82A6-43F7-840A-569426B5B74B}" srcOrd="0" destOrd="0" parTransId="{2B0C9989-1B5F-46E1-8C4E-4EC5AF63208E}" sibTransId="{49529082-1E3D-4FDB-921F-65364A98F96D}"/>
    <dgm:cxn modelId="{8AF6BB1F-804F-40FD-9741-DD018DF623D2}" srcId="{69E532EE-0152-4CDA-B019-4CB24ADCC0B8}" destId="{71ED71B8-D1EF-4D2E-9AFF-FE71FA07FF03}" srcOrd="2" destOrd="0" parTransId="{6CE8E14F-8903-4E6A-9CD5-D76FA1DA9841}" sibTransId="{89F2A136-1402-4AE8-96C6-07E0C3CF5379}"/>
    <dgm:cxn modelId="{FE01BF39-5765-4A3B-BE27-3C767029574E}" srcId="{69E532EE-0152-4CDA-B019-4CB24ADCC0B8}" destId="{A96BB3A5-30A1-4F82-AE8C-2619115B9619}" srcOrd="1" destOrd="0" parTransId="{33228202-09B0-4631-9043-1AE8EA214DD5}" sibTransId="{E87A2954-7923-4741-AEB6-E20D0792C619}"/>
    <dgm:cxn modelId="{3815A719-5C14-4C31-AC6D-84FDA5B333F4}" srcId="{69E532EE-0152-4CDA-B019-4CB24ADCC0B8}" destId="{E6C9BEAB-3BB4-485B-82E4-5921D97E1322}" srcOrd="3" destOrd="0" parTransId="{CDBC571A-F3D4-4122-9BC8-BF21CEB91212}" sibTransId="{59E1104A-305C-430D-B1B3-4D25FC846739}"/>
    <dgm:cxn modelId="{DC522693-EC31-4F44-9C9C-26EBEBBB173F}" type="presOf" srcId="{A96BB3A5-30A1-4F82-AE8C-2619115B9619}" destId="{1A938A2B-C602-430C-B38D-9214B78060FA}" srcOrd="0" destOrd="0" presId="urn:microsoft.com/office/officeart/2005/8/layout/radial3"/>
    <dgm:cxn modelId="{4DD0EE13-6D3D-4B82-89E9-DAEED5426A9D}" type="presOf" srcId="{71ED71B8-D1EF-4D2E-9AFF-FE71FA07FF03}" destId="{B3238ED3-D11F-4E22-A896-84AA2AD71B0D}" srcOrd="0" destOrd="0" presId="urn:microsoft.com/office/officeart/2005/8/layout/radial3"/>
    <dgm:cxn modelId="{139C3DB8-B510-4D5F-BAFB-186B225EC85E}" type="presOf" srcId="{75A03F4D-B705-4962-B7F8-AE3CF6FDAD7C}" destId="{F67383DB-3228-4414-A027-CDAB0C9BD47D}" srcOrd="0" destOrd="0" presId="urn:microsoft.com/office/officeart/2005/8/layout/radial3"/>
    <dgm:cxn modelId="{151DC625-6CEE-4B2D-8DBA-5C19EF26814C}" type="presOf" srcId="{D03EF5C3-5AFF-43EE-99FC-A40606EB4743}" destId="{98580C16-6AEB-4FE5-9042-731FA60A88A2}" srcOrd="0" destOrd="0" presId="urn:microsoft.com/office/officeart/2005/8/layout/radial3"/>
    <dgm:cxn modelId="{1FEB37AD-04CA-4140-A5B2-6350A57EB750}" srcId="{69E532EE-0152-4CDA-B019-4CB24ADCC0B8}" destId="{75A03F4D-B705-4962-B7F8-AE3CF6FDAD7C}" srcOrd="4" destOrd="0" parTransId="{6819F598-F04B-4061-AAAA-BEB0AE744CB9}" sibTransId="{2EC64490-1CA3-4823-9FA0-61B40E0F249D}"/>
    <dgm:cxn modelId="{E5EF697E-5F20-4CAE-B27D-B8F51BAB1F4A}" type="presOf" srcId="{381A8183-28EE-448C-B2A9-37AC4E0E0F2D}" destId="{A13225F1-8DFC-4409-AD39-445A129A1E71}" srcOrd="0" destOrd="0" presId="urn:microsoft.com/office/officeart/2005/8/layout/radial3"/>
    <dgm:cxn modelId="{BD7560C0-1713-4962-A3E0-233B8518E60A}" srcId="{69E532EE-0152-4CDA-B019-4CB24ADCC0B8}" destId="{381A8183-28EE-448C-B2A9-37AC4E0E0F2D}" srcOrd="5" destOrd="0" parTransId="{07106659-43A3-4DCF-B513-48F76B97C1E7}" sibTransId="{70AC4071-4FB1-4D45-8F99-194198F1CB10}"/>
    <dgm:cxn modelId="{423621C4-6955-4210-9CB0-7026D82B0BBA}" srcId="{69E532EE-0152-4CDA-B019-4CB24ADCC0B8}" destId="{D03EF5C3-5AFF-43EE-99FC-A40606EB4743}" srcOrd="6" destOrd="0" parTransId="{DE53C781-61D9-498A-BC4E-321951CCE6DA}" sibTransId="{9FFD22D0-D192-45B9-B31A-BE60208AE46C}"/>
    <dgm:cxn modelId="{CD4B7088-E6BC-4E36-802D-F30CD8CB9A94}" type="presOf" srcId="{E9BF7E84-82A6-43F7-840A-569426B5B74B}" destId="{444863D3-70A5-4F54-9ACA-142069B55F34}" srcOrd="0" destOrd="0" presId="urn:microsoft.com/office/officeart/2005/8/layout/radial3"/>
    <dgm:cxn modelId="{D983C209-CBCF-405F-B918-AFA6FD8A5027}" type="presParOf" srcId="{2EBDB1E3-F94C-4658-A827-5CBF3E70D691}" destId="{7AA752F3-C80B-4C02-89B1-191EF8A71D55}" srcOrd="0" destOrd="0" presId="urn:microsoft.com/office/officeart/2005/8/layout/radial3"/>
    <dgm:cxn modelId="{758D9A8B-4B8D-4EBE-8370-4CF465C68B6C}" type="presParOf" srcId="{7AA752F3-C80B-4C02-89B1-191EF8A71D55}" destId="{0ACDE6FF-36F3-414C-A429-4316D095C07F}" srcOrd="0" destOrd="0" presId="urn:microsoft.com/office/officeart/2005/8/layout/radial3"/>
    <dgm:cxn modelId="{4A21AE00-ECF4-45A7-A586-E03E02E5327F}" type="presParOf" srcId="{7AA752F3-C80B-4C02-89B1-191EF8A71D55}" destId="{444863D3-70A5-4F54-9ACA-142069B55F34}" srcOrd="1" destOrd="0" presId="urn:microsoft.com/office/officeart/2005/8/layout/radial3"/>
    <dgm:cxn modelId="{63535530-99A1-487E-9700-E170F0A5FACD}" type="presParOf" srcId="{7AA752F3-C80B-4C02-89B1-191EF8A71D55}" destId="{1A938A2B-C602-430C-B38D-9214B78060FA}" srcOrd="2" destOrd="0" presId="urn:microsoft.com/office/officeart/2005/8/layout/radial3"/>
    <dgm:cxn modelId="{F816FDE3-E371-4B6A-B2B0-98A27EF5F365}" type="presParOf" srcId="{7AA752F3-C80B-4C02-89B1-191EF8A71D55}" destId="{B3238ED3-D11F-4E22-A896-84AA2AD71B0D}" srcOrd="3" destOrd="0" presId="urn:microsoft.com/office/officeart/2005/8/layout/radial3"/>
    <dgm:cxn modelId="{1D952943-6C55-4F65-9213-A4EC1367D865}" type="presParOf" srcId="{7AA752F3-C80B-4C02-89B1-191EF8A71D55}" destId="{99E1DC86-9EF1-4312-B0C5-23F8F64D09A3}" srcOrd="4" destOrd="0" presId="urn:microsoft.com/office/officeart/2005/8/layout/radial3"/>
    <dgm:cxn modelId="{15C201B1-74F8-408E-A8AD-C0AACA02E57F}" type="presParOf" srcId="{7AA752F3-C80B-4C02-89B1-191EF8A71D55}" destId="{F67383DB-3228-4414-A027-CDAB0C9BD47D}" srcOrd="5" destOrd="0" presId="urn:microsoft.com/office/officeart/2005/8/layout/radial3"/>
    <dgm:cxn modelId="{B9A7E0F6-DC46-489B-86D1-EE800C610D0A}" type="presParOf" srcId="{7AA752F3-C80B-4C02-89B1-191EF8A71D55}" destId="{A13225F1-8DFC-4409-AD39-445A129A1E71}" srcOrd="6" destOrd="0" presId="urn:microsoft.com/office/officeart/2005/8/layout/radial3"/>
    <dgm:cxn modelId="{5B2D2A31-2957-42F6-8758-1D6C33AE2F60}" type="presParOf" srcId="{7AA752F3-C80B-4C02-89B1-191EF8A71D55}" destId="{98580C16-6AEB-4FE5-9042-731FA60A88A2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5774DB-98AF-4653-8C98-145CBFFA318A}" type="doc">
      <dgm:prSet loTypeId="urn:microsoft.com/office/officeart/2005/8/layout/pyramid2" loCatId="pyramid" qsTypeId="urn:microsoft.com/office/officeart/2005/8/quickstyle/simple1#2" qsCatId="simple" csTypeId="urn:microsoft.com/office/officeart/2005/8/colors/accent1_2#2" csCatId="accent1" phldr="1"/>
      <dgm:spPr/>
    </dgm:pt>
    <dgm:pt modelId="{1B838EF9-EEEB-47EA-A527-7459516CBD6D}">
      <dgm:prSet phldrT="[Text]" custT="1"/>
      <dgm:spPr/>
      <dgm:t>
        <a:bodyPr/>
        <a:lstStyle/>
        <a:p>
          <a:r>
            <a:rPr lang="en-US" sz="1500" dirty="0" smtClean="0"/>
            <a:t>Resists Competitors’</a:t>
          </a:r>
        </a:p>
        <a:p>
          <a:r>
            <a:rPr lang="en-US" sz="1500" dirty="0" smtClean="0"/>
            <a:t>Blandishments</a:t>
          </a:r>
          <a:endParaRPr lang="en-US" sz="1500" dirty="0"/>
        </a:p>
      </dgm:t>
    </dgm:pt>
    <dgm:pt modelId="{85E6AC32-7491-4A26-9CE7-34C060E72AD7}" type="parTrans" cxnId="{792EAD34-E56B-40E4-8C15-E63DE6F81135}">
      <dgm:prSet/>
      <dgm:spPr/>
      <dgm:t>
        <a:bodyPr/>
        <a:lstStyle/>
        <a:p>
          <a:endParaRPr lang="en-US"/>
        </a:p>
      </dgm:t>
    </dgm:pt>
    <dgm:pt modelId="{2B45D2B3-FCB5-47EB-920C-AB85A61F9F2A}" type="sibTrans" cxnId="{792EAD34-E56B-40E4-8C15-E63DE6F81135}">
      <dgm:prSet/>
      <dgm:spPr/>
      <dgm:t>
        <a:bodyPr/>
        <a:lstStyle/>
        <a:p>
          <a:endParaRPr lang="en-US"/>
        </a:p>
      </dgm:t>
    </dgm:pt>
    <dgm:pt modelId="{1F9B7835-AA92-43A9-8B51-1DA15707813A}">
      <dgm:prSet phldrT="[Text]" custT="1"/>
      <dgm:spPr/>
      <dgm:t>
        <a:bodyPr/>
        <a:lstStyle/>
        <a:p>
          <a:r>
            <a:rPr lang="en-US" sz="1500" dirty="0" smtClean="0"/>
            <a:t>Wants to Grow the</a:t>
          </a:r>
        </a:p>
        <a:p>
          <a:r>
            <a:rPr lang="en-US" sz="1500" dirty="0" smtClean="0"/>
            <a:t>Relationship</a:t>
          </a:r>
          <a:endParaRPr lang="en-US" sz="1500" dirty="0"/>
        </a:p>
      </dgm:t>
    </dgm:pt>
    <dgm:pt modelId="{27E3563A-EC96-47D1-B547-D843A9B799FD}" type="parTrans" cxnId="{97C29E78-FE2F-4C40-B6C6-D3FA571DD167}">
      <dgm:prSet/>
      <dgm:spPr/>
      <dgm:t>
        <a:bodyPr/>
        <a:lstStyle/>
        <a:p>
          <a:endParaRPr lang="en-US"/>
        </a:p>
      </dgm:t>
    </dgm:pt>
    <dgm:pt modelId="{9D51572A-74B4-4AF4-95E7-9FA1778E6AA3}" type="sibTrans" cxnId="{97C29E78-FE2F-4C40-B6C6-D3FA571DD167}">
      <dgm:prSet/>
      <dgm:spPr/>
      <dgm:t>
        <a:bodyPr/>
        <a:lstStyle/>
        <a:p>
          <a:endParaRPr lang="en-US"/>
        </a:p>
      </dgm:t>
    </dgm:pt>
    <dgm:pt modelId="{288BDF97-7752-46A2-ABCF-C5C3FB1EDAB5}">
      <dgm:prSet custT="1"/>
      <dgm:spPr/>
      <dgm:t>
        <a:bodyPr/>
        <a:lstStyle/>
        <a:p>
          <a:r>
            <a:rPr lang="en-US" sz="1500" dirty="0" smtClean="0"/>
            <a:t>Is Willing to Pay Premiums</a:t>
          </a:r>
          <a:endParaRPr lang="en-US" sz="1500" dirty="0"/>
        </a:p>
      </dgm:t>
    </dgm:pt>
    <dgm:pt modelId="{97E99C5C-29A4-462E-AC73-7A9A2EE221FB}" type="parTrans" cxnId="{86D9ED4E-DDB6-4717-B624-98BA5B8688F7}">
      <dgm:prSet/>
      <dgm:spPr/>
      <dgm:t>
        <a:bodyPr/>
        <a:lstStyle/>
        <a:p>
          <a:endParaRPr lang="en-US"/>
        </a:p>
      </dgm:t>
    </dgm:pt>
    <dgm:pt modelId="{C4912351-8C6D-4EDF-A59D-8D38DF2EB351}" type="sibTrans" cxnId="{86D9ED4E-DDB6-4717-B624-98BA5B8688F7}">
      <dgm:prSet/>
      <dgm:spPr/>
      <dgm:t>
        <a:bodyPr/>
        <a:lstStyle/>
        <a:p>
          <a:endParaRPr lang="en-US"/>
        </a:p>
      </dgm:t>
    </dgm:pt>
    <dgm:pt modelId="{CEFE7664-ADAA-413F-873E-A0A8D3B6D101}">
      <dgm:prSet custT="1"/>
      <dgm:spPr/>
      <dgm:t>
        <a:bodyPr/>
        <a:lstStyle/>
        <a:p>
          <a:r>
            <a:rPr lang="en-US" sz="1500" dirty="0" smtClean="0"/>
            <a:t>May Invest in You</a:t>
          </a:r>
          <a:endParaRPr lang="en-US" sz="1500" dirty="0"/>
        </a:p>
      </dgm:t>
    </dgm:pt>
    <dgm:pt modelId="{9D4DEA1D-49A4-489D-8F0E-C2DADFFFC004}" type="parTrans" cxnId="{A862BD83-BD25-4F98-9754-5953A9B26BC1}">
      <dgm:prSet/>
      <dgm:spPr/>
      <dgm:t>
        <a:bodyPr/>
        <a:lstStyle/>
        <a:p>
          <a:endParaRPr lang="en-US"/>
        </a:p>
      </dgm:t>
    </dgm:pt>
    <dgm:pt modelId="{922396E5-C37E-4361-AE32-9DE8A87B58DC}" type="sibTrans" cxnId="{A862BD83-BD25-4F98-9754-5953A9B26BC1}">
      <dgm:prSet/>
      <dgm:spPr/>
      <dgm:t>
        <a:bodyPr/>
        <a:lstStyle/>
        <a:p>
          <a:endParaRPr lang="en-US"/>
        </a:p>
      </dgm:t>
    </dgm:pt>
    <dgm:pt modelId="{5A2A8633-A805-4F98-ADBC-CF475D676360}">
      <dgm:prSet custT="1"/>
      <dgm:spPr/>
      <dgm:t>
        <a:bodyPr/>
        <a:lstStyle/>
        <a:p>
          <a:r>
            <a:rPr lang="en-US" sz="1500" dirty="0" smtClean="0"/>
            <a:t>Seeks to Collaborate on </a:t>
          </a:r>
        </a:p>
        <a:p>
          <a:r>
            <a:rPr lang="en-US" sz="1500" dirty="0" smtClean="0"/>
            <a:t>New Product Development</a:t>
          </a:r>
          <a:endParaRPr lang="en-US" sz="1500" dirty="0"/>
        </a:p>
      </dgm:t>
    </dgm:pt>
    <dgm:pt modelId="{C36D659F-44A0-430C-AA47-AAA806A16719}" type="parTrans" cxnId="{23D028ED-65CC-402E-AADE-F55D2F0FD294}">
      <dgm:prSet/>
      <dgm:spPr/>
      <dgm:t>
        <a:bodyPr/>
        <a:lstStyle/>
        <a:p>
          <a:endParaRPr lang="en-US"/>
        </a:p>
      </dgm:t>
    </dgm:pt>
    <dgm:pt modelId="{D946B181-7847-4BC4-B152-EB14758F0DD9}" type="sibTrans" cxnId="{23D028ED-65CC-402E-AADE-F55D2F0FD294}">
      <dgm:prSet/>
      <dgm:spPr/>
      <dgm:t>
        <a:bodyPr/>
        <a:lstStyle/>
        <a:p>
          <a:endParaRPr lang="en-US"/>
        </a:p>
      </dgm:t>
    </dgm:pt>
    <dgm:pt modelId="{8D800063-9D78-4C50-A4DB-C917229BBCC0}">
      <dgm:prSet custT="1"/>
      <dgm:spPr/>
      <dgm:t>
        <a:bodyPr/>
        <a:lstStyle/>
        <a:p>
          <a:r>
            <a:rPr lang="en-US" sz="1500" dirty="0" smtClean="0"/>
            <a:t>Endorses Products</a:t>
          </a:r>
          <a:endParaRPr lang="en-US" sz="1500" dirty="0"/>
        </a:p>
      </dgm:t>
    </dgm:pt>
    <dgm:pt modelId="{DB4E1F45-2AB2-454B-8519-F81ED2B22E1E}" type="parTrans" cxnId="{52B1AB6D-FC04-4672-A2BD-F877ED019D63}">
      <dgm:prSet/>
      <dgm:spPr/>
      <dgm:t>
        <a:bodyPr/>
        <a:lstStyle/>
        <a:p>
          <a:endParaRPr lang="en-US"/>
        </a:p>
      </dgm:t>
    </dgm:pt>
    <dgm:pt modelId="{E79B862E-27F7-43C5-B131-634A50FA8AD1}" type="sibTrans" cxnId="{52B1AB6D-FC04-4672-A2BD-F877ED019D63}">
      <dgm:prSet/>
      <dgm:spPr/>
      <dgm:t>
        <a:bodyPr/>
        <a:lstStyle/>
        <a:p>
          <a:endParaRPr lang="en-US"/>
        </a:p>
      </dgm:t>
    </dgm:pt>
    <dgm:pt modelId="{3F6E6DBA-2866-42ED-955B-F78B4412B893}" type="pres">
      <dgm:prSet presAssocID="{FD5774DB-98AF-4653-8C98-145CBFFA318A}" presName="compositeShape" presStyleCnt="0">
        <dgm:presLayoutVars>
          <dgm:dir/>
          <dgm:resizeHandles/>
        </dgm:presLayoutVars>
      </dgm:prSet>
      <dgm:spPr/>
    </dgm:pt>
    <dgm:pt modelId="{220C4D23-1ADC-4D3B-BDB1-64AFA4639A01}" type="pres">
      <dgm:prSet presAssocID="{FD5774DB-98AF-4653-8C98-145CBFFA318A}" presName="pyramid" presStyleLbl="node1" presStyleIdx="0" presStyleCnt="1"/>
      <dgm:spPr>
        <a:solidFill>
          <a:schemeClr val="tx2">
            <a:lumMod val="60000"/>
            <a:lumOff val="40000"/>
          </a:schemeClr>
        </a:solidFill>
      </dgm:spPr>
    </dgm:pt>
    <dgm:pt modelId="{6786E505-5C67-4CE1-866B-9FA6212342A8}" type="pres">
      <dgm:prSet presAssocID="{FD5774DB-98AF-4653-8C98-145CBFFA318A}" presName="theList" presStyleCnt="0"/>
      <dgm:spPr/>
    </dgm:pt>
    <dgm:pt modelId="{8B642214-F917-417E-ABE6-1FF98C2721E2}" type="pres">
      <dgm:prSet presAssocID="{CEFE7664-ADAA-413F-873E-A0A8D3B6D101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38C070-289B-4694-BD2A-CE0757C3A830}" type="pres">
      <dgm:prSet presAssocID="{CEFE7664-ADAA-413F-873E-A0A8D3B6D101}" presName="aSpace" presStyleCnt="0"/>
      <dgm:spPr/>
    </dgm:pt>
    <dgm:pt modelId="{90A01916-3F8E-411D-81E4-B38451AC7E8A}" type="pres">
      <dgm:prSet presAssocID="{5A2A8633-A805-4F98-ADBC-CF475D676360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0A8053-4827-4503-9A8C-280BF77BE2DA}" type="pres">
      <dgm:prSet presAssocID="{5A2A8633-A805-4F98-ADBC-CF475D676360}" presName="aSpace" presStyleCnt="0"/>
      <dgm:spPr/>
    </dgm:pt>
    <dgm:pt modelId="{AF90E3CE-9D8A-4532-A0C8-D2B5B76DC99F}" type="pres">
      <dgm:prSet presAssocID="{288BDF97-7752-46A2-ABCF-C5C3FB1EDAB5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0C944-8D40-40FC-9C20-B66DA40F9A57}" type="pres">
      <dgm:prSet presAssocID="{288BDF97-7752-46A2-ABCF-C5C3FB1EDAB5}" presName="aSpace" presStyleCnt="0"/>
      <dgm:spPr/>
    </dgm:pt>
    <dgm:pt modelId="{BBBDD9A3-0524-4087-9C78-33DEF068607F}" type="pres">
      <dgm:prSet presAssocID="{1B838EF9-EEEB-47EA-A527-7459516CBD6D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CBFF4-057D-42B4-BB8E-307291F37A9D}" type="pres">
      <dgm:prSet presAssocID="{1B838EF9-EEEB-47EA-A527-7459516CBD6D}" presName="aSpace" presStyleCnt="0"/>
      <dgm:spPr/>
    </dgm:pt>
    <dgm:pt modelId="{14591B12-103B-4902-A6CD-691FDECECDBA}" type="pres">
      <dgm:prSet presAssocID="{8D800063-9D78-4C50-A4DB-C917229BBCC0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A1630D-E2D8-4738-A8A6-22EAE5BA1459}" type="pres">
      <dgm:prSet presAssocID="{8D800063-9D78-4C50-A4DB-C917229BBCC0}" presName="aSpace" presStyleCnt="0"/>
      <dgm:spPr/>
    </dgm:pt>
    <dgm:pt modelId="{D74FE368-07BD-4F9B-A6F0-6E08558867BF}" type="pres">
      <dgm:prSet presAssocID="{1F9B7835-AA92-43A9-8B51-1DA15707813A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D6BDE4-48F1-4A34-A3AE-D58D91D75FA5}" type="pres">
      <dgm:prSet presAssocID="{1F9B7835-AA92-43A9-8B51-1DA15707813A}" presName="aSpace" presStyleCnt="0"/>
      <dgm:spPr/>
    </dgm:pt>
  </dgm:ptLst>
  <dgm:cxnLst>
    <dgm:cxn modelId="{E1B07AB5-518D-45DF-B2AB-6E9C74EE5296}" type="presOf" srcId="{FD5774DB-98AF-4653-8C98-145CBFFA318A}" destId="{3F6E6DBA-2866-42ED-955B-F78B4412B893}" srcOrd="0" destOrd="0" presId="urn:microsoft.com/office/officeart/2005/8/layout/pyramid2"/>
    <dgm:cxn modelId="{86D9ED4E-DDB6-4717-B624-98BA5B8688F7}" srcId="{FD5774DB-98AF-4653-8C98-145CBFFA318A}" destId="{288BDF97-7752-46A2-ABCF-C5C3FB1EDAB5}" srcOrd="2" destOrd="0" parTransId="{97E99C5C-29A4-462E-AC73-7A9A2EE221FB}" sibTransId="{C4912351-8C6D-4EDF-A59D-8D38DF2EB351}"/>
    <dgm:cxn modelId="{B6C16345-CA95-4246-BC46-C500326B31A5}" type="presOf" srcId="{5A2A8633-A805-4F98-ADBC-CF475D676360}" destId="{90A01916-3F8E-411D-81E4-B38451AC7E8A}" srcOrd="0" destOrd="0" presId="urn:microsoft.com/office/officeart/2005/8/layout/pyramid2"/>
    <dgm:cxn modelId="{BCB84533-1F2A-4562-A055-984448FEE0E8}" type="presOf" srcId="{288BDF97-7752-46A2-ABCF-C5C3FB1EDAB5}" destId="{AF90E3CE-9D8A-4532-A0C8-D2B5B76DC99F}" srcOrd="0" destOrd="0" presId="urn:microsoft.com/office/officeart/2005/8/layout/pyramid2"/>
    <dgm:cxn modelId="{9A4F5DCC-8698-480F-8035-63AC7BA82908}" type="presOf" srcId="{1F9B7835-AA92-43A9-8B51-1DA15707813A}" destId="{D74FE368-07BD-4F9B-A6F0-6E08558867BF}" srcOrd="0" destOrd="0" presId="urn:microsoft.com/office/officeart/2005/8/layout/pyramid2"/>
    <dgm:cxn modelId="{A862BD83-BD25-4F98-9754-5953A9B26BC1}" srcId="{FD5774DB-98AF-4653-8C98-145CBFFA318A}" destId="{CEFE7664-ADAA-413F-873E-A0A8D3B6D101}" srcOrd="0" destOrd="0" parTransId="{9D4DEA1D-49A4-489D-8F0E-C2DADFFFC004}" sibTransId="{922396E5-C37E-4361-AE32-9DE8A87B58DC}"/>
    <dgm:cxn modelId="{0856E3E0-2B27-4A1C-9FED-8E862A4CC0CE}" type="presOf" srcId="{8D800063-9D78-4C50-A4DB-C917229BBCC0}" destId="{14591B12-103B-4902-A6CD-691FDECECDBA}" srcOrd="0" destOrd="0" presId="urn:microsoft.com/office/officeart/2005/8/layout/pyramid2"/>
    <dgm:cxn modelId="{97C29E78-FE2F-4C40-B6C6-D3FA571DD167}" srcId="{FD5774DB-98AF-4653-8C98-145CBFFA318A}" destId="{1F9B7835-AA92-43A9-8B51-1DA15707813A}" srcOrd="5" destOrd="0" parTransId="{27E3563A-EC96-47D1-B547-D843A9B799FD}" sibTransId="{9D51572A-74B4-4AF4-95E7-9FA1778E6AA3}"/>
    <dgm:cxn modelId="{23D028ED-65CC-402E-AADE-F55D2F0FD294}" srcId="{FD5774DB-98AF-4653-8C98-145CBFFA318A}" destId="{5A2A8633-A805-4F98-ADBC-CF475D676360}" srcOrd="1" destOrd="0" parTransId="{C36D659F-44A0-430C-AA47-AAA806A16719}" sibTransId="{D946B181-7847-4BC4-B152-EB14758F0DD9}"/>
    <dgm:cxn modelId="{1904A643-5553-4802-926E-65198C23BA3E}" type="presOf" srcId="{1B838EF9-EEEB-47EA-A527-7459516CBD6D}" destId="{BBBDD9A3-0524-4087-9C78-33DEF068607F}" srcOrd="0" destOrd="0" presId="urn:microsoft.com/office/officeart/2005/8/layout/pyramid2"/>
    <dgm:cxn modelId="{52B1AB6D-FC04-4672-A2BD-F877ED019D63}" srcId="{FD5774DB-98AF-4653-8C98-145CBFFA318A}" destId="{8D800063-9D78-4C50-A4DB-C917229BBCC0}" srcOrd="4" destOrd="0" parTransId="{DB4E1F45-2AB2-454B-8519-F81ED2B22E1E}" sibTransId="{E79B862E-27F7-43C5-B131-634A50FA8AD1}"/>
    <dgm:cxn modelId="{792EAD34-E56B-40E4-8C15-E63DE6F81135}" srcId="{FD5774DB-98AF-4653-8C98-145CBFFA318A}" destId="{1B838EF9-EEEB-47EA-A527-7459516CBD6D}" srcOrd="3" destOrd="0" parTransId="{85E6AC32-7491-4A26-9CE7-34C060E72AD7}" sibTransId="{2B45D2B3-FCB5-47EB-920C-AB85A61F9F2A}"/>
    <dgm:cxn modelId="{19977658-2B92-41C4-9CC5-F9E6797F520E}" type="presOf" srcId="{CEFE7664-ADAA-413F-873E-A0A8D3B6D101}" destId="{8B642214-F917-417E-ABE6-1FF98C2721E2}" srcOrd="0" destOrd="0" presId="urn:microsoft.com/office/officeart/2005/8/layout/pyramid2"/>
    <dgm:cxn modelId="{BED7E25C-D67B-4873-9007-5BCC2A73225B}" type="presParOf" srcId="{3F6E6DBA-2866-42ED-955B-F78B4412B893}" destId="{220C4D23-1ADC-4D3B-BDB1-64AFA4639A01}" srcOrd="0" destOrd="0" presId="urn:microsoft.com/office/officeart/2005/8/layout/pyramid2"/>
    <dgm:cxn modelId="{FF381D33-5548-4EB4-A888-AD32B636AA40}" type="presParOf" srcId="{3F6E6DBA-2866-42ED-955B-F78B4412B893}" destId="{6786E505-5C67-4CE1-866B-9FA6212342A8}" srcOrd="1" destOrd="0" presId="urn:microsoft.com/office/officeart/2005/8/layout/pyramid2"/>
    <dgm:cxn modelId="{5F3C3564-AF10-40DE-8846-A0882B897305}" type="presParOf" srcId="{6786E505-5C67-4CE1-866B-9FA6212342A8}" destId="{8B642214-F917-417E-ABE6-1FF98C2721E2}" srcOrd="0" destOrd="0" presId="urn:microsoft.com/office/officeart/2005/8/layout/pyramid2"/>
    <dgm:cxn modelId="{E31F3066-EE51-475B-9EA4-64A29414C0FA}" type="presParOf" srcId="{6786E505-5C67-4CE1-866B-9FA6212342A8}" destId="{C238C070-289B-4694-BD2A-CE0757C3A830}" srcOrd="1" destOrd="0" presId="urn:microsoft.com/office/officeart/2005/8/layout/pyramid2"/>
    <dgm:cxn modelId="{5CB85EA3-3C5A-4BD8-907B-C60B31BEB99E}" type="presParOf" srcId="{6786E505-5C67-4CE1-866B-9FA6212342A8}" destId="{90A01916-3F8E-411D-81E4-B38451AC7E8A}" srcOrd="2" destOrd="0" presId="urn:microsoft.com/office/officeart/2005/8/layout/pyramid2"/>
    <dgm:cxn modelId="{B44E0419-64E0-40C0-A85F-8E58F5F1910E}" type="presParOf" srcId="{6786E505-5C67-4CE1-866B-9FA6212342A8}" destId="{1F0A8053-4827-4503-9A8C-280BF77BE2DA}" srcOrd="3" destOrd="0" presId="urn:microsoft.com/office/officeart/2005/8/layout/pyramid2"/>
    <dgm:cxn modelId="{1CE09C2A-3265-4070-B047-0A67ACD10F21}" type="presParOf" srcId="{6786E505-5C67-4CE1-866B-9FA6212342A8}" destId="{AF90E3CE-9D8A-4532-A0C8-D2B5B76DC99F}" srcOrd="4" destOrd="0" presId="urn:microsoft.com/office/officeart/2005/8/layout/pyramid2"/>
    <dgm:cxn modelId="{0F514A2D-DAE2-4898-87FA-5A3766C61603}" type="presParOf" srcId="{6786E505-5C67-4CE1-866B-9FA6212342A8}" destId="{94B0C944-8D40-40FC-9C20-B66DA40F9A57}" srcOrd="5" destOrd="0" presId="urn:microsoft.com/office/officeart/2005/8/layout/pyramid2"/>
    <dgm:cxn modelId="{5141A6EC-4A50-4AD5-8296-909A9EE84B4C}" type="presParOf" srcId="{6786E505-5C67-4CE1-866B-9FA6212342A8}" destId="{BBBDD9A3-0524-4087-9C78-33DEF068607F}" srcOrd="6" destOrd="0" presId="urn:microsoft.com/office/officeart/2005/8/layout/pyramid2"/>
    <dgm:cxn modelId="{55F25E7E-BB29-4EC2-B4CF-576CBF542F10}" type="presParOf" srcId="{6786E505-5C67-4CE1-866B-9FA6212342A8}" destId="{A7ECBFF4-057D-42B4-BB8E-307291F37A9D}" srcOrd="7" destOrd="0" presId="urn:microsoft.com/office/officeart/2005/8/layout/pyramid2"/>
    <dgm:cxn modelId="{2DE1961B-1B8D-40BD-8C70-828F23F705DB}" type="presParOf" srcId="{6786E505-5C67-4CE1-866B-9FA6212342A8}" destId="{14591B12-103B-4902-A6CD-691FDECECDBA}" srcOrd="8" destOrd="0" presId="urn:microsoft.com/office/officeart/2005/8/layout/pyramid2"/>
    <dgm:cxn modelId="{A49D9419-762C-42E1-B6D0-0CBCD1F67E72}" type="presParOf" srcId="{6786E505-5C67-4CE1-866B-9FA6212342A8}" destId="{16A1630D-E2D8-4738-A8A6-22EAE5BA1459}" srcOrd="9" destOrd="0" presId="urn:microsoft.com/office/officeart/2005/8/layout/pyramid2"/>
    <dgm:cxn modelId="{B3A86C75-D966-4FAB-A9BC-7FD9DD6853A2}" type="presParOf" srcId="{6786E505-5C67-4CE1-866B-9FA6212342A8}" destId="{D74FE368-07BD-4F9B-A6F0-6E08558867BF}" srcOrd="10" destOrd="0" presId="urn:microsoft.com/office/officeart/2005/8/layout/pyramid2"/>
    <dgm:cxn modelId="{8704953E-03B6-4FBE-B69E-1A86A77838D7}" type="presParOf" srcId="{6786E505-5C67-4CE1-866B-9FA6212342A8}" destId="{ABD6BDE4-48F1-4A34-A3AE-D58D91D75FA5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C4D23-1ADC-4D3B-BDB1-64AFA4639A01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01916-3F8E-411D-81E4-B38451AC7E8A}">
      <dsp:nvSpPr>
        <dsp:cNvPr id="0" name=""/>
        <dsp:cNvSpPr/>
      </dsp:nvSpPr>
      <dsp:spPr>
        <a:xfrm>
          <a:off x="2743199" y="406796"/>
          <a:ext cx="2641600" cy="4127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Partners</a:t>
          </a:r>
          <a:endParaRPr lang="en-US" sz="1600" kern="1200" dirty="0"/>
        </a:p>
      </dsp:txBody>
      <dsp:txXfrm>
        <a:off x="2763348" y="426945"/>
        <a:ext cx="2601302" cy="372451"/>
      </dsp:txXfrm>
    </dsp:sp>
    <dsp:sp modelId="{AF90E3CE-9D8A-4532-A0C8-D2B5B76DC99F}">
      <dsp:nvSpPr>
        <dsp:cNvPr id="0" name=""/>
        <dsp:cNvSpPr/>
      </dsp:nvSpPr>
      <dsp:spPr>
        <a:xfrm>
          <a:off x="2743199" y="871140"/>
          <a:ext cx="2641600" cy="4127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Advocates</a:t>
          </a:r>
          <a:endParaRPr lang="en-US" sz="1600" kern="1200" dirty="0"/>
        </a:p>
      </dsp:txBody>
      <dsp:txXfrm>
        <a:off x="2763348" y="891289"/>
        <a:ext cx="2601302" cy="372451"/>
      </dsp:txXfrm>
    </dsp:sp>
    <dsp:sp modelId="{27EF0313-09A3-4826-BC96-5126BEB73E64}">
      <dsp:nvSpPr>
        <dsp:cNvPr id="0" name=""/>
        <dsp:cNvSpPr/>
      </dsp:nvSpPr>
      <dsp:spPr>
        <a:xfrm>
          <a:off x="2743199" y="1335484"/>
          <a:ext cx="2641600" cy="4127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Supporters</a:t>
          </a:r>
          <a:endParaRPr lang="en-US" sz="1600" kern="1200" dirty="0"/>
        </a:p>
      </dsp:txBody>
      <dsp:txXfrm>
        <a:off x="2763348" y="1355633"/>
        <a:ext cx="2601302" cy="372451"/>
      </dsp:txXfrm>
    </dsp:sp>
    <dsp:sp modelId="{BBBDD9A3-0524-4087-9C78-33DEF068607F}">
      <dsp:nvSpPr>
        <dsp:cNvPr id="0" name=""/>
        <dsp:cNvSpPr/>
      </dsp:nvSpPr>
      <dsp:spPr>
        <a:xfrm>
          <a:off x="2743199" y="1799828"/>
          <a:ext cx="2641600" cy="4127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Clients</a:t>
          </a:r>
          <a:endParaRPr lang="en-US" sz="1600" kern="1200" dirty="0"/>
        </a:p>
      </dsp:txBody>
      <dsp:txXfrm>
        <a:off x="2763348" y="1819977"/>
        <a:ext cx="2601302" cy="372451"/>
      </dsp:txXfrm>
    </dsp:sp>
    <dsp:sp modelId="{14591B12-103B-4902-A6CD-691FDECECDBA}">
      <dsp:nvSpPr>
        <dsp:cNvPr id="0" name=""/>
        <dsp:cNvSpPr/>
      </dsp:nvSpPr>
      <dsp:spPr>
        <a:xfrm>
          <a:off x="2743199" y="2264171"/>
          <a:ext cx="2641600" cy="4127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Customers</a:t>
          </a:r>
          <a:endParaRPr lang="en-US" sz="1600" kern="1200" dirty="0"/>
        </a:p>
      </dsp:txBody>
      <dsp:txXfrm>
        <a:off x="2763348" y="2284320"/>
        <a:ext cx="2601302" cy="372451"/>
      </dsp:txXfrm>
    </dsp:sp>
    <dsp:sp modelId="{079D28DA-A85B-4A63-BA7A-A10D136FF654}">
      <dsp:nvSpPr>
        <dsp:cNvPr id="0" name=""/>
        <dsp:cNvSpPr/>
      </dsp:nvSpPr>
      <dsp:spPr>
        <a:xfrm>
          <a:off x="2743199" y="2728515"/>
          <a:ext cx="2641600" cy="4127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Prospects</a:t>
          </a:r>
          <a:endParaRPr lang="en-US" sz="1600" kern="1200" dirty="0"/>
        </a:p>
      </dsp:txBody>
      <dsp:txXfrm>
        <a:off x="2763348" y="2748664"/>
        <a:ext cx="2601302" cy="372451"/>
      </dsp:txXfrm>
    </dsp:sp>
    <dsp:sp modelId="{D74FE368-07BD-4F9B-A6F0-6E08558867BF}">
      <dsp:nvSpPr>
        <dsp:cNvPr id="0" name=""/>
        <dsp:cNvSpPr/>
      </dsp:nvSpPr>
      <dsp:spPr>
        <a:xfrm>
          <a:off x="2743199" y="3222229"/>
          <a:ext cx="2641600" cy="4127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Suspects</a:t>
          </a:r>
          <a:endParaRPr lang="en-US" sz="1600" kern="1200" dirty="0"/>
        </a:p>
      </dsp:txBody>
      <dsp:txXfrm>
        <a:off x="2763348" y="3242378"/>
        <a:ext cx="2601302" cy="3724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DE6FF-36F3-414C-A429-4316D095C07F}">
      <dsp:nvSpPr>
        <dsp:cNvPr id="0" name=""/>
        <dsp:cNvSpPr/>
      </dsp:nvSpPr>
      <dsp:spPr>
        <a:xfrm>
          <a:off x="2107467" y="1064158"/>
          <a:ext cx="2488672" cy="24886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Customer Love</a:t>
          </a:r>
          <a:endParaRPr lang="en-US" sz="3000" kern="1200" dirty="0"/>
        </a:p>
      </dsp:txBody>
      <dsp:txXfrm>
        <a:off x="2471925" y="1428616"/>
        <a:ext cx="1759756" cy="1759756"/>
      </dsp:txXfrm>
    </dsp:sp>
    <dsp:sp modelId="{444863D3-70A5-4F54-9ACA-142069B55F34}">
      <dsp:nvSpPr>
        <dsp:cNvPr id="0" name=""/>
        <dsp:cNvSpPr/>
      </dsp:nvSpPr>
      <dsp:spPr>
        <a:xfrm>
          <a:off x="2541311" y="17311"/>
          <a:ext cx="1620984" cy="133914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Engagement</a:t>
          </a:r>
          <a:endParaRPr lang="en-US" sz="1400" kern="1200" dirty="0"/>
        </a:p>
      </dsp:txBody>
      <dsp:txXfrm>
        <a:off x="2778699" y="213424"/>
        <a:ext cx="1146208" cy="946916"/>
      </dsp:txXfrm>
    </dsp:sp>
    <dsp:sp modelId="{1A938A2B-C602-430C-B38D-9214B78060FA}">
      <dsp:nvSpPr>
        <dsp:cNvPr id="0" name=""/>
        <dsp:cNvSpPr/>
      </dsp:nvSpPr>
      <dsp:spPr>
        <a:xfrm>
          <a:off x="3863463" y="713687"/>
          <a:ext cx="1695619" cy="125748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Enlightenment</a:t>
          </a:r>
          <a:endParaRPr lang="en-US" sz="1400" kern="1200" dirty="0"/>
        </a:p>
      </dsp:txBody>
      <dsp:txXfrm>
        <a:off x="4111781" y="897842"/>
        <a:ext cx="1198983" cy="889178"/>
      </dsp:txXfrm>
    </dsp:sp>
    <dsp:sp modelId="{B3238ED3-D11F-4E22-A896-84AA2AD71B0D}">
      <dsp:nvSpPr>
        <dsp:cNvPr id="0" name=""/>
        <dsp:cNvSpPr/>
      </dsp:nvSpPr>
      <dsp:spPr>
        <a:xfrm>
          <a:off x="4133497" y="1973834"/>
          <a:ext cx="1629346" cy="12443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Entrustment</a:t>
          </a:r>
          <a:endParaRPr lang="en-US" sz="1400" kern="1200" dirty="0"/>
        </a:p>
      </dsp:txBody>
      <dsp:txXfrm>
        <a:off x="4372109" y="2156063"/>
        <a:ext cx="1152122" cy="879878"/>
      </dsp:txXfrm>
    </dsp:sp>
    <dsp:sp modelId="{99E1DC86-9EF1-4312-B0C5-23F8F64D09A3}">
      <dsp:nvSpPr>
        <dsp:cNvPr id="0" name=""/>
        <dsp:cNvSpPr/>
      </dsp:nvSpPr>
      <dsp:spPr>
        <a:xfrm>
          <a:off x="3278403" y="3053954"/>
          <a:ext cx="1763896" cy="12443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Empowerment</a:t>
          </a:r>
          <a:endParaRPr lang="en-US" sz="1400" kern="1200" dirty="0"/>
        </a:p>
      </dsp:txBody>
      <dsp:txXfrm>
        <a:off x="3536720" y="3236183"/>
        <a:ext cx="1247262" cy="879878"/>
      </dsp:txXfrm>
    </dsp:sp>
    <dsp:sp modelId="{F67383DB-3228-4414-A027-CDAB0C9BD47D}">
      <dsp:nvSpPr>
        <dsp:cNvPr id="0" name=""/>
        <dsp:cNvSpPr/>
      </dsp:nvSpPr>
      <dsp:spPr>
        <a:xfrm>
          <a:off x="1658216" y="3053944"/>
          <a:ext cx="1722447" cy="12443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Enchantment</a:t>
          </a:r>
          <a:endParaRPr lang="en-US" sz="1400" kern="1200" dirty="0"/>
        </a:p>
      </dsp:txBody>
      <dsp:txXfrm>
        <a:off x="1910463" y="3236173"/>
        <a:ext cx="1217953" cy="879878"/>
      </dsp:txXfrm>
    </dsp:sp>
    <dsp:sp modelId="{A13225F1-8DFC-4409-AD39-445A129A1E71}">
      <dsp:nvSpPr>
        <dsp:cNvPr id="0" name=""/>
        <dsp:cNvSpPr/>
      </dsp:nvSpPr>
      <dsp:spPr>
        <a:xfrm>
          <a:off x="983144" y="1928827"/>
          <a:ext cx="1564528" cy="13092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Endearment</a:t>
          </a:r>
          <a:endParaRPr lang="en-US" sz="1400" kern="1200" dirty="0"/>
        </a:p>
      </dsp:txBody>
      <dsp:txXfrm>
        <a:off x="1212264" y="2120568"/>
        <a:ext cx="1106288" cy="925808"/>
      </dsp:txXfrm>
    </dsp:sp>
    <dsp:sp modelId="{98580C16-6AEB-4FE5-9042-731FA60A88A2}">
      <dsp:nvSpPr>
        <dsp:cNvPr id="0" name=""/>
        <dsp:cNvSpPr/>
      </dsp:nvSpPr>
      <dsp:spPr>
        <a:xfrm>
          <a:off x="1253176" y="675268"/>
          <a:ext cx="1661599" cy="12443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Enlistment</a:t>
          </a:r>
          <a:endParaRPr lang="en-US" sz="1400" kern="1200" dirty="0"/>
        </a:p>
      </dsp:txBody>
      <dsp:txXfrm>
        <a:off x="1496512" y="857497"/>
        <a:ext cx="1174927" cy="8798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C4D23-1ADC-4D3B-BDB1-64AFA4639A01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642214-F917-417E-ABE6-1FF98C2721E2}">
      <dsp:nvSpPr>
        <dsp:cNvPr id="0" name=""/>
        <dsp:cNvSpPr/>
      </dsp:nvSpPr>
      <dsp:spPr>
        <a:xfrm>
          <a:off x="2743199" y="408582"/>
          <a:ext cx="2641600" cy="4810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May Invest in You</a:t>
          </a:r>
          <a:endParaRPr lang="en-US" sz="1500" kern="1200" dirty="0"/>
        </a:p>
      </dsp:txBody>
      <dsp:txXfrm>
        <a:off x="2766680" y="432063"/>
        <a:ext cx="2594638" cy="434050"/>
      </dsp:txXfrm>
    </dsp:sp>
    <dsp:sp modelId="{90A01916-3F8E-411D-81E4-B38451AC7E8A}">
      <dsp:nvSpPr>
        <dsp:cNvPr id="0" name=""/>
        <dsp:cNvSpPr/>
      </dsp:nvSpPr>
      <dsp:spPr>
        <a:xfrm>
          <a:off x="2743199" y="949721"/>
          <a:ext cx="2641600" cy="4810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Seeks to Collaborate on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New Product Development</a:t>
          </a:r>
          <a:endParaRPr lang="en-US" sz="1500" kern="1200" dirty="0"/>
        </a:p>
      </dsp:txBody>
      <dsp:txXfrm>
        <a:off x="2766680" y="973202"/>
        <a:ext cx="2594638" cy="434050"/>
      </dsp:txXfrm>
    </dsp:sp>
    <dsp:sp modelId="{AF90E3CE-9D8A-4532-A0C8-D2B5B76DC99F}">
      <dsp:nvSpPr>
        <dsp:cNvPr id="0" name=""/>
        <dsp:cNvSpPr/>
      </dsp:nvSpPr>
      <dsp:spPr>
        <a:xfrm>
          <a:off x="2743199" y="1490860"/>
          <a:ext cx="2641600" cy="4810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Is Willing to Pay Premiums</a:t>
          </a:r>
          <a:endParaRPr lang="en-US" sz="1500" kern="1200" dirty="0"/>
        </a:p>
      </dsp:txBody>
      <dsp:txXfrm>
        <a:off x="2766680" y="1514341"/>
        <a:ext cx="2594638" cy="434050"/>
      </dsp:txXfrm>
    </dsp:sp>
    <dsp:sp modelId="{BBBDD9A3-0524-4087-9C78-33DEF068607F}">
      <dsp:nvSpPr>
        <dsp:cNvPr id="0" name=""/>
        <dsp:cNvSpPr/>
      </dsp:nvSpPr>
      <dsp:spPr>
        <a:xfrm>
          <a:off x="2743199" y="2032000"/>
          <a:ext cx="2641600" cy="4810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Resists Competitors’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Blandishments</a:t>
          </a:r>
          <a:endParaRPr lang="en-US" sz="1500" kern="1200" dirty="0"/>
        </a:p>
      </dsp:txBody>
      <dsp:txXfrm>
        <a:off x="2766680" y="2055481"/>
        <a:ext cx="2594638" cy="434050"/>
      </dsp:txXfrm>
    </dsp:sp>
    <dsp:sp modelId="{14591B12-103B-4902-A6CD-691FDECECDBA}">
      <dsp:nvSpPr>
        <dsp:cNvPr id="0" name=""/>
        <dsp:cNvSpPr/>
      </dsp:nvSpPr>
      <dsp:spPr>
        <a:xfrm>
          <a:off x="2743199" y="2573139"/>
          <a:ext cx="2641600" cy="4810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Endorses Products</a:t>
          </a:r>
          <a:endParaRPr lang="en-US" sz="1500" kern="1200" dirty="0"/>
        </a:p>
      </dsp:txBody>
      <dsp:txXfrm>
        <a:off x="2766680" y="2596620"/>
        <a:ext cx="2594638" cy="434050"/>
      </dsp:txXfrm>
    </dsp:sp>
    <dsp:sp modelId="{D74FE368-07BD-4F9B-A6F0-6E08558867BF}">
      <dsp:nvSpPr>
        <dsp:cNvPr id="0" name=""/>
        <dsp:cNvSpPr/>
      </dsp:nvSpPr>
      <dsp:spPr>
        <a:xfrm>
          <a:off x="2743199" y="3114278"/>
          <a:ext cx="2641600" cy="4810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Wants to Grow the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Relationship</a:t>
          </a:r>
          <a:endParaRPr lang="en-US" sz="1500" kern="1200" dirty="0"/>
        </a:p>
      </dsp:txBody>
      <dsp:txXfrm>
        <a:off x="2766680" y="3137759"/>
        <a:ext cx="2594638" cy="434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0120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8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960120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42B55873-B75E-4B3E-9CF8-C0265F4863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968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506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506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96563CB-47CA-4C41-A092-991401E1879F}" type="datetimeFigureOut">
              <a:rPr lang="en-GB"/>
              <a:pPr>
                <a:defRPr/>
              </a:pPr>
              <a:t>08/11/2017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806950"/>
            <a:ext cx="5588000" cy="4554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612313"/>
            <a:ext cx="3027363" cy="50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9612313"/>
            <a:ext cx="3027363" cy="5064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172809-85E4-41FF-A914-AD6E3FC8B0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5957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CC12D4C-A65A-4F6A-B952-6D22B336CA39}" type="slidenum">
              <a:rPr lang="en-GB" altLang="en-US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55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93688" y="1989138"/>
            <a:ext cx="8567737" cy="4394200"/>
          </a:xfrm>
          <a:prstGeom prst="rect">
            <a:avLst/>
          </a:prstGeom>
          <a:solidFill>
            <a:srgbClr val="0021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Line 13"/>
          <p:cNvSpPr>
            <a:spLocks noChangeShapeType="1"/>
          </p:cNvSpPr>
          <p:nvPr userDrawn="1"/>
        </p:nvSpPr>
        <p:spPr bwMode="auto">
          <a:xfrm>
            <a:off x="0" y="6489700"/>
            <a:ext cx="9144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6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91313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296863" y="1223963"/>
            <a:ext cx="2424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dirty="0" smtClean="0">
                <a:solidFill>
                  <a:srgbClr val="042960"/>
                </a:solidFill>
              </a:rPr>
              <a:t>West, Ford, &amp; Ibrahim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60350" y="6489700"/>
            <a:ext cx="74168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© </a:t>
            </a: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Douglas West, John Ford, and Essam Ibrahim</a:t>
            </a:r>
            <a:r>
              <a:rPr lang="en-GB" sz="1600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,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2015. All rights reserved.</a:t>
            </a:r>
            <a:endParaRPr lang="en-GB" sz="16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i="1">
                <a:solidFill>
                  <a:schemeClr val="tx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2ABC20-2907-43DD-BB81-A981C24252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004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6350" y="0"/>
            <a:ext cx="9144000" cy="1230313"/>
          </a:xfrm>
          <a:prstGeom prst="rect">
            <a:avLst/>
          </a:prstGeom>
          <a:solidFill>
            <a:srgbClr val="0429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650" y="61849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71438" y="6488113"/>
            <a:ext cx="535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GB" sz="1400" dirty="0" smtClean="0">
                <a:solidFill>
                  <a:srgbClr val="A6A6A6"/>
                </a:solidFill>
              </a:rPr>
              <a:t>West, Ford, &amp; Ibrahim: </a:t>
            </a:r>
            <a:r>
              <a:rPr lang="en-GB" sz="1400" i="1" dirty="0" smtClean="0">
                <a:solidFill>
                  <a:srgbClr val="A6A6A6"/>
                </a:solidFill>
              </a:rPr>
              <a:t>Strategic Marketing, 3</a:t>
            </a:r>
            <a:r>
              <a:rPr lang="en-GB" sz="1400" i="1" baseline="30000" dirty="0" smtClean="0">
                <a:solidFill>
                  <a:srgbClr val="A6A6A6"/>
                </a:solidFill>
              </a:rPr>
              <a:t>rd</a:t>
            </a:r>
            <a:r>
              <a:rPr lang="en-GB" sz="1400" i="1" dirty="0" smtClean="0">
                <a:solidFill>
                  <a:srgbClr val="A6A6A6"/>
                </a:solidFill>
              </a:rPr>
              <a:t> edition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/>
          <a:lstStyle>
            <a:lvl5pPr>
              <a:defRPr lang="en-GB" sz="1400" i="1" baseline="0" smtClean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849"/>
            <a:ext cx="8229600" cy="98690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263414-4528-4B37-A093-BACAFBDD43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974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45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19050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A2E1FBA1-219B-4EF2-ACE5-BB1AA910EF2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8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01675" y="2303463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>
                <a:ea typeface="ＭＳ Ｐゴシック" panose="020B0600070205080204" pitchFamily="34" charset="-128"/>
              </a:rPr>
              <a:t>Strategic Marketing, 3</a:t>
            </a:r>
            <a:r>
              <a:rPr lang="en-GB" altLang="en-US" baseline="30000" smtClean="0">
                <a:ea typeface="ＭＳ Ｐゴシック" panose="020B0600070205080204" pitchFamily="34" charset="-128"/>
              </a:rPr>
              <a:t>rd</a:t>
            </a:r>
            <a:r>
              <a:rPr lang="en-GB" altLang="en-US" smtClean="0">
                <a:ea typeface="ＭＳ Ｐゴシック" panose="020B0600070205080204" pitchFamily="34" charset="-128"/>
              </a:rPr>
              <a:t> edition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>
                <a:ea typeface="ＭＳ Ｐゴシック" panose="020B0600070205080204" pitchFamily="34" charset="-128"/>
              </a:rPr>
              <a:t>Chapter 7: Relational and sustainability  strategies</a:t>
            </a:r>
          </a:p>
          <a:p>
            <a:endParaRPr lang="en-GB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236538"/>
            <a:ext cx="8229600" cy="9874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ea typeface="+mj-ea"/>
                <a:cs typeface="+mj-cs"/>
              </a:rPr>
              <a:t>Figure 7.2 – The Relationship Marketing Process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6324600" y="4572000"/>
            <a:ext cx="2590800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Reprinted with permission from </a:t>
            </a:r>
            <a:r>
              <a:rPr lang="en-US" altLang="en-US" sz="1400" i="1"/>
              <a:t>Marketing Management</a:t>
            </a:r>
            <a:r>
              <a:rPr lang="en-US" altLang="en-US" sz="1400"/>
              <a:t>, published by the American Marketing Association, Stanley F. Slater, Jakki J. Mohr and Sanjit Sengupta , 2009 (January/February), pp. 37- 44.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914400"/>
            <a:ext cx="2057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Past purchase history</a:t>
            </a:r>
          </a:p>
          <a:p>
            <a:pPr algn="ctr">
              <a:defRPr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Extent of cross- buying</a:t>
            </a:r>
          </a:p>
          <a:p>
            <a:pPr algn="ctr">
              <a:defRPr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Depth of buying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1066800" y="3962400"/>
            <a:ext cx="20574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Differentiate between high and low profit customers</a:t>
            </a:r>
          </a:p>
          <a:p>
            <a:pPr algn="ctr">
              <a:defRPr/>
            </a:pP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Create trust with high profit customers</a:t>
            </a:r>
          </a:p>
          <a:p>
            <a:pPr algn="ctr">
              <a:defRPr/>
            </a:pP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Increase share of wallet with low profit customers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3962400" y="1066800"/>
            <a:ext cx="2057400" cy="10668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Identify high-potential customers</a:t>
            </a:r>
          </a:p>
        </p:txBody>
      </p:sp>
      <p:sp>
        <p:nvSpPr>
          <p:cNvPr id="9" name="Rectangle 8"/>
          <p:cNvSpPr/>
          <p:nvPr/>
        </p:nvSpPr>
        <p:spPr>
          <a:xfrm>
            <a:off x="3962400" y="2590800"/>
            <a:ext cx="2057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Develop customer acquisition strategy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62400" y="4038600"/>
            <a:ext cx="2057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Develop customer portfolio management strategy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62400" y="5410200"/>
            <a:ext cx="2057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</a:rPr>
              <a:t>Maximise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customer equity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29400" y="2057400"/>
            <a:ext cx="20574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Develop segment-focused offerings</a:t>
            </a:r>
          </a:p>
          <a:p>
            <a:pPr algn="ctr">
              <a:defRPr/>
            </a:pP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Share information</a:t>
            </a:r>
          </a:p>
          <a:p>
            <a:pPr algn="ctr">
              <a:defRPr/>
            </a:pP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Acquisition pricing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4876800" y="21336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876800" y="35814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876800" y="49530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3124200" y="14478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3124200" y="43434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6019800" y="2895600"/>
            <a:ext cx="6096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6538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CCBFB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Prospects</a:t>
            </a:r>
          </a:p>
        </p:txBody>
      </p:sp>
      <p:sp>
        <p:nvSpPr>
          <p:cNvPr id="14340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1CCBFB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1CCBFB"/>
            </a:extrusionClr>
            <a:contourClr>
              <a:srgbClr val="1CCBFB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A better candidate would be found in a prospect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This is warm lead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Customer equity would be higher than for the suspect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Interest is not a guarantee for purchase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Too much time should not be spent on  prospects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6538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Customers</a:t>
            </a: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685800" y="1428750"/>
            <a:ext cx="7772400" cy="4786313"/>
          </a:xfrm>
          <a:prstGeom prst="rect">
            <a:avLst/>
          </a:prstGeom>
          <a:solidFill>
            <a:srgbClr val="1CCBFB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1CCBFB"/>
            </a:extrusionClr>
            <a:contourClr>
              <a:srgbClr val="1CCBFB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He is one who has actually bought your product/service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The game is to increase his purchase frequency and volume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Are all customers are “good” customers?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Compatibility management looks to minimize exposure to inappropriate customers.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Some companies adjust for different customers by using different pricing and venues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Zeithaml Rust and Lemon’s (2001) customer profitability pyramid is an important approach to rank &amp; prioritize customers, on the bases of the impact of the group of customers on the firm’s profitability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6538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Clients</a:t>
            </a:r>
          </a:p>
        </p:txBody>
      </p:sp>
      <p:sp>
        <p:nvSpPr>
          <p:cNvPr id="16388" name="Rectangle 3"/>
          <p:cNvSpPr txBox="1">
            <a:spLocks noChangeArrowheads="1"/>
          </p:cNvSpPr>
          <p:nvPr/>
        </p:nvSpPr>
        <p:spPr bwMode="auto">
          <a:xfrm>
            <a:off x="685800" y="1357313"/>
            <a:ext cx="7772400" cy="4714875"/>
          </a:xfrm>
          <a:prstGeom prst="rect">
            <a:avLst/>
          </a:prstGeom>
          <a:solidFill>
            <a:srgbClr val="1CCBFB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1CCBFB"/>
            </a:extrusionClr>
            <a:contourClr>
              <a:srgbClr val="1CCBFB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They are regular customers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They have some level of trust in the seller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Some clients may feel that they are hostages to the seller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Some clients may be “mercenaries”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Some clients can act as terrorists if they become unsatisfied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Monitoring client satisfaction becomes important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Frequency marketing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After-marketing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6538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Supporters</a:t>
            </a:r>
          </a:p>
        </p:txBody>
      </p:sp>
      <p:sp>
        <p:nvSpPr>
          <p:cNvPr id="17412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1CCBFB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1CCBFB"/>
            </a:extrusionClr>
            <a:contourClr>
              <a:srgbClr val="1CCBFB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They buy everything you produce that they can use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You can convert a client into a supporter through great service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Reward clients for their purchases and loyalty and move them to supporters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6538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Advocates</a:t>
            </a:r>
          </a:p>
        </p:txBody>
      </p:sp>
      <p:sp>
        <p:nvSpPr>
          <p:cNvPr id="18436" name="Rectangle 3"/>
          <p:cNvSpPr txBox="1">
            <a:spLocks noChangeArrowheads="1"/>
          </p:cNvSpPr>
          <p:nvPr/>
        </p:nvSpPr>
        <p:spPr bwMode="auto">
          <a:xfrm>
            <a:off x="701675" y="1358900"/>
            <a:ext cx="7772400" cy="4953000"/>
          </a:xfrm>
          <a:prstGeom prst="rect">
            <a:avLst/>
          </a:prstGeom>
          <a:solidFill>
            <a:srgbClr val="1CCBFB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1CCBFB"/>
            </a:extrusionClr>
            <a:contourClr>
              <a:srgbClr val="1CCBFB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They buy the products and services and actively recruit others to do the same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They are the most valuable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The company must try and keep them happy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Loyalty schemes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sz="2000">
                <a:solidFill>
                  <a:srgbClr val="000000"/>
                </a:solidFill>
              </a:rPr>
              <a:t>Loyalty schemes can neutralize competitors, broaden brand distribution, enhance brand image and increase value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GB" altLang="en-US" sz="2000">
                <a:solidFill>
                  <a:srgbClr val="000000"/>
                </a:solidFill>
              </a:rPr>
              <a:t>Nunes and Dreze (2006) suggest that loyalty schemes can reasonably be expected to do five things for the companies that use them: 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altLang="en-US">
                <a:solidFill>
                  <a:srgbClr val="000000"/>
                </a:solidFill>
              </a:rPr>
              <a:t>(1) keep customers from defecting, 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altLang="en-US">
                <a:solidFill>
                  <a:srgbClr val="000000"/>
                </a:solidFill>
              </a:rPr>
              <a:t>(2) win a greater share of the wallet, 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altLang="en-US">
                <a:solidFill>
                  <a:srgbClr val="000000"/>
                </a:solidFill>
              </a:rPr>
              <a:t>(3) prompt customers to make additional purchases, 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altLang="en-US">
                <a:solidFill>
                  <a:srgbClr val="000000"/>
                </a:solidFill>
              </a:rPr>
              <a:t>(4) provide insight into customer behaviour and preferences, and 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altLang="en-US">
                <a:solidFill>
                  <a:srgbClr val="000000"/>
                </a:solidFill>
              </a:rPr>
              <a:t>(5) create profit</a:t>
            </a:r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6538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CCBFB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Partners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476250" y="1538288"/>
            <a:ext cx="8229600" cy="4525962"/>
          </a:xfrm>
          <a:prstGeom prst="rect">
            <a:avLst/>
          </a:prstGeom>
          <a:solidFill>
            <a:srgbClr val="1CCBFB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1CCBFB"/>
            </a:extrusionClr>
            <a:contourClr>
              <a:srgbClr val="1CCBFB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Partnership is when the buyer and seller enter into a joint position of commitment and the buyer often has to modify the ways in which he/she works to accommodate the seller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Both parties have a vested interest in the partnership owing to trust and commitment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0483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36538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Customer Love</a:t>
            </a:r>
          </a:p>
        </p:txBody>
      </p:sp>
      <p:sp>
        <p:nvSpPr>
          <p:cNvPr id="20484" name="Rectangle 3"/>
          <p:cNvSpPr txBox="1">
            <a:spLocks noChangeArrowheads="1"/>
          </p:cNvSpPr>
          <p:nvPr/>
        </p:nvSpPr>
        <p:spPr bwMode="auto">
          <a:xfrm>
            <a:off x="701675" y="1493838"/>
            <a:ext cx="7772400" cy="4495800"/>
          </a:xfrm>
          <a:prstGeom prst="rect">
            <a:avLst/>
          </a:prstGeom>
          <a:solidFill>
            <a:srgbClr val="CCFFCC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  <a:contourClr>
              <a:srgbClr val="CCFF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800" b="1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b="1">
                <a:solidFill>
                  <a:srgbClr val="000000"/>
                </a:solidFill>
              </a:rPr>
              <a:t>Building Customer Love</a:t>
            </a:r>
          </a:p>
          <a:p>
            <a:pPr>
              <a:lnSpc>
                <a:spcPct val="80000"/>
              </a:lnSpc>
            </a:pPr>
            <a:endParaRPr lang="en-US" altLang="en-US" sz="1000" b="1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It is no longer enough just to have a relationship with your customer, you need to develop the “love” of your customer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There are seven important steps in building customer love (see Figure 7.3) 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The following are the benefits from achieving customer love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en-US" altLang="en-US" sz="2000">
                <a:solidFill>
                  <a:srgbClr val="000000"/>
                </a:solidFill>
              </a:rPr>
              <a:t>Customers who love you take care of you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en-US" altLang="en-US" sz="2000">
                <a:solidFill>
                  <a:srgbClr val="000000"/>
                </a:solidFill>
              </a:rPr>
              <a:t>Customers not only recommend you, they insist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en-US" altLang="en-US" sz="2000">
                <a:solidFill>
                  <a:srgbClr val="000000"/>
                </a:solidFill>
              </a:rPr>
              <a:t>Customers forgive our mistakes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en-US" altLang="en-US" sz="2000">
                <a:solidFill>
                  <a:srgbClr val="000000"/>
                </a:solidFill>
              </a:rPr>
              <a:t>They will give you candid feedback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en-US" altLang="en-US" sz="2000">
                <a:solidFill>
                  <a:srgbClr val="000000"/>
                </a:solidFill>
              </a:rPr>
              <a:t>They will not take legal action against you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en-US" altLang="en-US" sz="2000">
                <a:solidFill>
                  <a:srgbClr val="000000"/>
                </a:solidFill>
              </a:rPr>
              <a:t>They will pay more for what you offer</a:t>
            </a:r>
          </a:p>
          <a:p>
            <a:pPr>
              <a:lnSpc>
                <a:spcPct val="80000"/>
              </a:lnSpc>
            </a:pPr>
            <a:endParaRPr lang="en-US" altLang="en-US" sz="2400"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236538"/>
            <a:ext cx="8229600" cy="9874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>
                <a:ea typeface="+mj-ea"/>
                <a:cs typeface="+mj-cs"/>
              </a:rPr>
              <a:t>Figure  7.3 – Customer Love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978567" y="1545177"/>
          <a:ext cx="6736016" cy="440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2531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36538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200" smtClean="0">
                <a:ea typeface="ＭＳ Ｐゴシック" panose="020B0600070205080204" pitchFamily="34" charset="-128"/>
              </a:rPr>
              <a:t>Relationship Marketing in the B2B Context</a:t>
            </a:r>
          </a:p>
        </p:txBody>
      </p:sp>
      <p:sp>
        <p:nvSpPr>
          <p:cNvPr id="22532" name="Rectangle 3"/>
          <p:cNvSpPr txBox="1">
            <a:spLocks noChangeArrowheads="1"/>
          </p:cNvSpPr>
          <p:nvPr/>
        </p:nvSpPr>
        <p:spPr bwMode="auto">
          <a:xfrm>
            <a:off x="657225" y="1314450"/>
            <a:ext cx="7772400" cy="5072063"/>
          </a:xfrm>
          <a:prstGeom prst="rect">
            <a:avLst/>
          </a:prstGeom>
          <a:solidFill>
            <a:srgbClr val="1CCBFB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1CCBFB"/>
            </a:extrusionClr>
            <a:contourClr>
              <a:srgbClr val="1CCBFB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en-US" sz="2000">
                <a:solidFill>
                  <a:srgbClr val="000000"/>
                </a:solidFill>
              </a:rPr>
              <a:t>When compared to B2C markets, B2B markets are characterized as:</a:t>
            </a:r>
          </a:p>
          <a:p>
            <a:pPr lvl="1"/>
            <a:r>
              <a:rPr lang="en-GB" altLang="en-US" sz="2000">
                <a:solidFill>
                  <a:srgbClr val="000000"/>
                </a:solidFill>
              </a:rPr>
              <a:t>dealing with fewer customers,</a:t>
            </a:r>
          </a:p>
          <a:p>
            <a:pPr lvl="1"/>
            <a:r>
              <a:rPr lang="en-GB" altLang="en-US" sz="2000">
                <a:solidFill>
                  <a:srgbClr val="000000"/>
                </a:solidFill>
              </a:rPr>
              <a:t>larger transactions,</a:t>
            </a:r>
          </a:p>
          <a:p>
            <a:pPr lvl="1"/>
            <a:r>
              <a:rPr lang="en-GB" altLang="en-US" sz="2000">
                <a:solidFill>
                  <a:srgbClr val="000000"/>
                </a:solidFill>
              </a:rPr>
              <a:t>customized products, </a:t>
            </a:r>
          </a:p>
          <a:p>
            <a:pPr lvl="1"/>
            <a:r>
              <a:rPr lang="en-GB" altLang="en-US" sz="2000">
                <a:solidFill>
                  <a:srgbClr val="000000"/>
                </a:solidFill>
              </a:rPr>
              <a:t>negotiated prices, </a:t>
            </a:r>
          </a:p>
          <a:p>
            <a:pPr lvl="1"/>
            <a:r>
              <a:rPr lang="en-GB" altLang="en-US" sz="2000">
                <a:solidFill>
                  <a:srgbClr val="000000"/>
                </a:solidFill>
              </a:rPr>
              <a:t>values are often determined by usages,</a:t>
            </a:r>
          </a:p>
          <a:p>
            <a:pPr lvl="1"/>
            <a:r>
              <a:rPr lang="en-GB" altLang="en-US" sz="2000">
                <a:solidFill>
                  <a:srgbClr val="000000"/>
                </a:solidFill>
              </a:rPr>
              <a:t>and brands are not as critical as often as the relationships that are built between the buyers and the sellers. </a:t>
            </a:r>
          </a:p>
          <a:p>
            <a:pPr lvl="1"/>
            <a:r>
              <a:rPr lang="en-GB" altLang="en-US" sz="2000">
                <a:solidFill>
                  <a:srgbClr val="000000"/>
                </a:solidFill>
              </a:rPr>
              <a:t>In this case, selling is far more complex as buyers may be groups instead of individuals and selling teams may be important, although often there is a key sales person who deals with a key customer. </a:t>
            </a:r>
          </a:p>
          <a:p>
            <a:pPr lvl="1"/>
            <a:r>
              <a:rPr lang="en-GB" altLang="en-US" sz="2000">
                <a:solidFill>
                  <a:srgbClr val="000000"/>
                </a:solidFill>
              </a:rPr>
              <a:t>The problem is that using the same types of mechanisms as are used in B2C markets to build relationships often are not effective in B2B market situations.</a:t>
            </a:r>
            <a:r>
              <a:rPr lang="en-GB" altLang="en-US" sz="2000">
                <a:latin typeface="Times New Roman" panose="02020603050405020304" pitchFamily="18" charset="0"/>
              </a:rPr>
              <a:t> </a:t>
            </a:r>
          </a:p>
          <a:p>
            <a:pPr lvl="1"/>
            <a:endParaRPr lang="en-US" alt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6538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Learning Objectives</a:t>
            </a:r>
            <a:endParaRPr lang="en-GB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385763" y="1358900"/>
            <a:ext cx="7886700" cy="4860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2C8BC8"/>
              </a:buClr>
              <a:buSzPct val="110000"/>
              <a:buFont typeface="Wingdings" panose="05000000000000000000" pitchFamily="2" charset="2"/>
              <a:buChar char="Ø"/>
            </a:pPr>
            <a:r>
              <a:rPr lang="en-GB" altLang="en-US">
                <a:solidFill>
                  <a:srgbClr val="000000"/>
                </a:solidFill>
              </a:rPr>
              <a:t>Understand the importance of developing relationships with customers.</a:t>
            </a:r>
            <a:endParaRPr lang="en-US" altLang="en-US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Wingdings" panose="05000000000000000000" pitchFamily="2" charset="2"/>
              <a:buChar char="Ø"/>
            </a:pPr>
            <a:endParaRPr lang="en-US" altLang="en-US" sz="10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2C8BC8"/>
              </a:buClr>
              <a:buSzPct val="110000"/>
              <a:buFont typeface="Wingdings" panose="05000000000000000000" pitchFamily="2" charset="2"/>
              <a:buChar char="Ø"/>
            </a:pPr>
            <a:r>
              <a:rPr lang="en-GB" altLang="en-US">
                <a:solidFill>
                  <a:srgbClr val="000000"/>
                </a:solidFill>
              </a:rPr>
              <a:t>Discover ways in which marketers can assess customer desirability and rank customers in terms of customer value to the firm.</a:t>
            </a:r>
            <a:endParaRPr lang="en-US" altLang="en-US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2C8BC8"/>
              </a:buClr>
              <a:buSzPct val="110000"/>
              <a:buFont typeface="Wingdings" panose="05000000000000000000" pitchFamily="2" charset="2"/>
              <a:buChar char="Ø"/>
            </a:pPr>
            <a:endParaRPr lang="en-US" altLang="en-US" sz="10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2C8BC8"/>
              </a:buClr>
              <a:buSzPct val="110000"/>
              <a:buFont typeface="Wingdings" panose="05000000000000000000" pitchFamily="2" charset="2"/>
              <a:buChar char="Ø"/>
            </a:pPr>
            <a:r>
              <a:rPr lang="en-GB" altLang="en-US">
                <a:solidFill>
                  <a:srgbClr val="000000"/>
                </a:solidFill>
              </a:rPr>
              <a:t>Be able to identify the various ways in which marketers can build loyalty with customers.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Wingdings" panose="05000000000000000000" pitchFamily="2" charset="2"/>
              <a:buChar char="Ø"/>
            </a:pPr>
            <a:endParaRPr lang="en-US" altLang="en-US" sz="10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2C8BC8"/>
              </a:buClr>
              <a:buSzPct val="110000"/>
              <a:buFont typeface="Wingdings" panose="05000000000000000000" pitchFamily="2" charset="2"/>
              <a:buChar char="Ø"/>
            </a:pPr>
            <a:r>
              <a:rPr lang="en-GB" altLang="en-US">
                <a:solidFill>
                  <a:srgbClr val="000000"/>
                </a:solidFill>
              </a:rPr>
              <a:t>Understand the importance of customer relationship management systems and grasp the differences between CRM for consumer marketers (B2C) and industrial marketers (B2B).  </a:t>
            </a:r>
            <a:endParaRPr lang="en-US" altLang="en-US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2C8BC8"/>
              </a:buClr>
              <a:buSzPct val="110000"/>
              <a:buFont typeface="Wingdings" panose="05000000000000000000" pitchFamily="2" charset="2"/>
              <a:buChar char="Ø"/>
            </a:pPr>
            <a:endParaRPr lang="en-US" altLang="en-US" sz="10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2C8BC8"/>
              </a:buClr>
              <a:buSzPct val="110000"/>
              <a:buFont typeface="Wingdings" panose="05000000000000000000" pitchFamily="2" charset="2"/>
              <a:buChar char="Ø"/>
            </a:pPr>
            <a:r>
              <a:rPr lang="en-GB" altLang="en-US">
                <a:solidFill>
                  <a:srgbClr val="000000"/>
                </a:solidFill>
              </a:rPr>
              <a:t>Be aware of various approaches to the building of customer databases with which to strategically address customer relationship building strategies while also explaining the potential pitfalls inherent in ill-designed and ill-conceived data mining approaches and relationship management systems.</a:t>
            </a:r>
            <a:endParaRPr lang="en-US" altLang="en-US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2C8BC8"/>
              </a:buClr>
              <a:buSzPct val="110000"/>
              <a:buFont typeface="Wingdings" panose="05000000000000000000" pitchFamily="2" charset="2"/>
              <a:buChar char="Ø"/>
            </a:pPr>
            <a:endParaRPr lang="en-US" altLang="en-US" sz="10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2C8BC8"/>
              </a:buClr>
              <a:buSzPct val="110000"/>
              <a:buFont typeface="Wingdings" panose="05000000000000000000" pitchFamily="2" charset="2"/>
              <a:buChar char="Ø"/>
            </a:pPr>
            <a:r>
              <a:rPr lang="en-GB" altLang="en-US">
                <a:solidFill>
                  <a:srgbClr val="000000"/>
                </a:solidFill>
              </a:rPr>
              <a:t>Be able to explain the strategies that will help the firm to create long-term relationships with its customers that can create competitive advantage and which can be sustained.</a:t>
            </a:r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236538"/>
            <a:ext cx="8229600" cy="987425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3200" dirty="0">
                <a:ea typeface="+mj-ea"/>
                <a:cs typeface="+mj-cs"/>
              </a:rPr>
              <a:t>Figure  7.4 – Loyalty Ladder for B2B Marketers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371600" y="1295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1871663" y="2743200"/>
            <a:ext cx="201453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/>
              <a:t>Successively Higher Levels of loyalty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746125" y="5724525"/>
            <a:ext cx="79883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From “Building Loyalty in Business Markets,” by Das Naryandas, </a:t>
            </a:r>
            <a:r>
              <a:rPr lang="en-US" altLang="en-US" sz="1400" i="1"/>
              <a:t>Harvard Business Review</a:t>
            </a:r>
            <a:r>
              <a:rPr lang="en-US" altLang="en-US" sz="1400"/>
              <a:t>, September/2005.  Reprinted with permission of Harvard Business Publishing.  All rights reserved.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6538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Customer Relationship Management</a:t>
            </a:r>
          </a:p>
        </p:txBody>
      </p:sp>
      <p:pic>
        <p:nvPicPr>
          <p:cNvPr id="31748" name="Picture 7" descr="relationshipmg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88" y="1989138"/>
            <a:ext cx="4559300" cy="307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6538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Customer relationship management</a:t>
            </a:r>
          </a:p>
        </p:txBody>
      </p:sp>
      <p:sp>
        <p:nvSpPr>
          <p:cNvPr id="32772" name="Rectangle 3"/>
          <p:cNvSpPr txBox="1">
            <a:spLocks noChangeArrowheads="1"/>
          </p:cNvSpPr>
          <p:nvPr/>
        </p:nvSpPr>
        <p:spPr bwMode="auto">
          <a:xfrm>
            <a:off x="476250" y="1538288"/>
            <a:ext cx="8229600" cy="4525962"/>
          </a:xfrm>
          <a:prstGeom prst="rect">
            <a:avLst/>
          </a:prstGeom>
          <a:solidFill>
            <a:srgbClr val="CCFFCC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  <a:contourClr>
              <a:srgbClr val="CCFF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Customer retention is an important goal for any company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altLang="en-US" sz="2400">
                <a:solidFill>
                  <a:srgbClr val="000000"/>
                </a:solidFill>
              </a:rPr>
              <a:t>It is more expensive to acquire a new customer as opposed to keeping one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The corporate solution is the creation of customer relationship management (or CRM) system.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CRM is a process by which a firm gathers information about the wants and needs of its customers to enable it to adjust its offerings to better fit those wants and needs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It involves data gathering, storage and dissemination to those who need it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This becomes complex in a B2C situation, involving large numbers of consumers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alt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6538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Customer relationship management</a:t>
            </a:r>
          </a:p>
        </p:txBody>
      </p:sp>
      <p:sp>
        <p:nvSpPr>
          <p:cNvPr id="33796" name="Rectangle 3"/>
          <p:cNvSpPr txBox="1">
            <a:spLocks noChangeArrowheads="1"/>
          </p:cNvSpPr>
          <p:nvPr/>
        </p:nvSpPr>
        <p:spPr bwMode="auto">
          <a:xfrm>
            <a:off x="476250" y="1358900"/>
            <a:ext cx="8229600" cy="5130800"/>
          </a:xfrm>
          <a:prstGeom prst="rect">
            <a:avLst/>
          </a:prstGeom>
          <a:solidFill>
            <a:srgbClr val="CCFFCC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  <a:contourClr>
              <a:srgbClr val="CCFF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The foundation of the CRM is the development of a </a:t>
            </a:r>
            <a:r>
              <a:rPr lang="en-US" altLang="en-US" sz="2400" b="1">
                <a:solidFill>
                  <a:srgbClr val="000000"/>
                </a:solidFill>
              </a:rPr>
              <a:t>customer information file</a:t>
            </a:r>
            <a:r>
              <a:rPr lang="en-US" altLang="en-US" sz="240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Winer (2004) suggests that these must contain: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altLang="en-US" sz="2000">
                <a:solidFill>
                  <a:srgbClr val="000000"/>
                </a:solidFill>
              </a:rPr>
              <a:t>Basic customer descriptions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altLang="en-US" sz="2000">
                <a:solidFill>
                  <a:srgbClr val="000000"/>
                </a:solidFill>
              </a:rPr>
              <a:t>Customer purchase histories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altLang="en-US" sz="2000">
                <a:solidFill>
                  <a:srgbClr val="000000"/>
                </a:solidFill>
              </a:rPr>
              <a:t>Customer contact histories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altLang="en-US" sz="2000">
                <a:solidFill>
                  <a:srgbClr val="000000"/>
                </a:solidFill>
              </a:rPr>
              <a:t>Customer response information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altLang="en-US" sz="2000">
                <a:solidFill>
                  <a:srgbClr val="000000"/>
                </a:solidFill>
              </a:rPr>
              <a:t>Customer value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Successful companies monitor all customer touch points (Favilla 2004) and find ways to offer superior service.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While touch points are important, Rawson et al.(2013) suggest that the company should not lose sight of the overall journey that the customer makes.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The company must set up appropriate mechanisms for data collection, which will allow the company to build customer trust and ensure commitment.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alt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6538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Customer relationship management</a:t>
            </a:r>
          </a:p>
        </p:txBody>
      </p:sp>
      <p:sp>
        <p:nvSpPr>
          <p:cNvPr id="34820" name="Rectangle 3"/>
          <p:cNvSpPr txBox="1">
            <a:spLocks noChangeArrowheads="1"/>
          </p:cNvSpPr>
          <p:nvPr/>
        </p:nvSpPr>
        <p:spPr bwMode="auto">
          <a:xfrm>
            <a:off x="476250" y="1538288"/>
            <a:ext cx="8229600" cy="4525962"/>
          </a:xfrm>
          <a:prstGeom prst="rect">
            <a:avLst/>
          </a:prstGeom>
          <a:solidFill>
            <a:srgbClr val="CCFFCC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  <a:contourClr>
              <a:srgbClr val="CCFF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Data mining is an important tool in customer relationship management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Data collected for the sake of data collection will do very little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The relationship must be carefully nurtured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6538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CRM pitfalls to avoid</a:t>
            </a:r>
          </a:p>
        </p:txBody>
      </p:sp>
      <p:sp>
        <p:nvSpPr>
          <p:cNvPr id="35844" name="Rectangle 3"/>
          <p:cNvSpPr txBox="1">
            <a:spLocks noChangeArrowheads="1"/>
          </p:cNvSpPr>
          <p:nvPr/>
        </p:nvSpPr>
        <p:spPr bwMode="auto">
          <a:xfrm>
            <a:off x="522288" y="1538288"/>
            <a:ext cx="8229600" cy="4525962"/>
          </a:xfrm>
          <a:prstGeom prst="rect">
            <a:avLst/>
          </a:prstGeom>
          <a:solidFill>
            <a:srgbClr val="CCFFCC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  <a:contourClr>
              <a:srgbClr val="CCFF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Implementing CRM before a customer strategy is developed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Implementing a CRM program before the organization has become customer focused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The assumption that more CRM technology is always preferred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“Don’t stalk your consumer, woo them”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6538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Conclusion</a:t>
            </a:r>
          </a:p>
        </p:txBody>
      </p:sp>
      <p:sp>
        <p:nvSpPr>
          <p:cNvPr id="41988" name="Rectangle 3"/>
          <p:cNvSpPr txBox="1">
            <a:spLocks noChangeArrowheads="1"/>
          </p:cNvSpPr>
          <p:nvPr/>
        </p:nvSpPr>
        <p:spPr bwMode="auto">
          <a:xfrm>
            <a:off x="341313" y="1403350"/>
            <a:ext cx="8229600" cy="4525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200">
                <a:solidFill>
                  <a:srgbClr val="000000"/>
                </a:solidFill>
              </a:rPr>
              <a:t>Once the company has gone through the process of segmentation, processing and positioning they must look to the creation of meaningful relationships with the customers.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en-US" sz="10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200">
                <a:solidFill>
                  <a:srgbClr val="000000"/>
                </a:solidFill>
              </a:rPr>
              <a:t>Customer acquisition is far more costly that customer retention.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en-US" sz="10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200">
                <a:solidFill>
                  <a:srgbClr val="000000"/>
                </a:solidFill>
              </a:rPr>
              <a:t>Building an intimate relationship with the customer allows the company to keep in step the changes in the customers needs &amp; wants.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en-US" sz="10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200">
                <a:solidFill>
                  <a:srgbClr val="000000"/>
                </a:solidFill>
              </a:rPr>
              <a:t>CRM is an important approach to managing customer relationships.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en-US" sz="10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200">
                <a:solidFill>
                  <a:srgbClr val="000000"/>
                </a:solidFill>
              </a:rPr>
              <a:t>Committing to CRM requires careful preplanning and a commitment throughout the organization to being customer oriented.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6538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Introduction</a:t>
            </a: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476250" y="14493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Companies have moved their focus from transaction based to relationship centered</a:t>
            </a:r>
          </a:p>
          <a:p>
            <a:pPr>
              <a:spcBef>
                <a:spcPct val="20000"/>
              </a:spcBef>
            </a:pPr>
            <a:endParaRPr lang="en-US" altLang="en-US" sz="100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One time purchases alone do not keep companies in business, repeat purchases are the key to success</a:t>
            </a:r>
          </a:p>
          <a:p>
            <a:pPr>
              <a:spcBef>
                <a:spcPct val="20000"/>
              </a:spcBef>
            </a:pPr>
            <a:endParaRPr lang="en-US" altLang="en-US" sz="100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80/20 rule does have merit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000">
                <a:solidFill>
                  <a:srgbClr val="000000"/>
                </a:solidFill>
              </a:rPr>
              <a:t>80% of the revenue comes from 20% of the customers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000">
                <a:solidFill>
                  <a:srgbClr val="000000"/>
                </a:solidFill>
              </a:rPr>
              <a:t>20% of the revenue comes from 80% of the customers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6538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altLang="en-US" smtClean="0">
                <a:ea typeface="ＭＳ Ｐゴシック" panose="020B0600070205080204" pitchFamily="34" charset="-128"/>
              </a:rPr>
              <a:t>Introduction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457200" y="18081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altLang="en-US" sz="2400">
                <a:solidFill>
                  <a:srgbClr val="000000"/>
                </a:solidFill>
              </a:rPr>
              <a:t>Customer Lifetime Value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altLang="en-US" sz="100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GB" altLang="en-US" sz="2000">
                <a:solidFill>
                  <a:srgbClr val="000000"/>
                </a:solidFill>
              </a:rPr>
              <a:t>Happy customers spend increasing amounts on the purchase of a specific product/service over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GB" altLang="en-US" sz="100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GB" altLang="en-US" sz="2000">
                <a:solidFill>
                  <a:srgbClr val="000000"/>
                </a:solidFill>
              </a:rPr>
              <a:t>CLTV is the present value of future profits that will accrue from customers lifetime purchase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GB" altLang="en-US" sz="100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GB" altLang="en-US" sz="2000">
                <a:solidFill>
                  <a:srgbClr val="000000"/>
                </a:solidFill>
              </a:rPr>
              <a:t>Determine CLTV for each individual customer or group of customers to determine the proper investments that will be necessary to build meaningful relationships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GB" altLang="en-US" sz="100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GB" altLang="en-US" sz="2000">
                <a:solidFill>
                  <a:srgbClr val="000000"/>
                </a:solidFill>
              </a:rPr>
              <a:t>Customer relationship programs &amp; strategies is a very hot topic in the B2C world, B2B have been practicing it for over fifty years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alt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6538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Relationship Marketing</a:t>
            </a:r>
          </a:p>
        </p:txBody>
      </p:sp>
      <p:pic>
        <p:nvPicPr>
          <p:cNvPr id="8195" name="Picture 4" descr="relationshipmkt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25" y="1673225"/>
            <a:ext cx="2530475" cy="381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6538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200" b="1" smtClean="0">
                <a:ea typeface="ＭＳ Ｐゴシック" panose="020B0600070205080204" pitchFamily="34" charset="-128"/>
              </a:rPr>
              <a:t>Relationship Marketing in the B2C Context</a:t>
            </a:r>
          </a:p>
        </p:txBody>
      </p:sp>
      <p:sp>
        <p:nvSpPr>
          <p:cNvPr id="9220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1CCBFB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1CCBFB"/>
            </a:extrusionClr>
            <a:contourClr>
              <a:srgbClr val="1CCBFB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Long term and intimate relationships between buyers and sellers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Open communication and the ability to know the customers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Anticipate changes in wants &amp; needs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One of the best frameworks to discuss the nature of different customers is the loyalty ladder, see Fig 7.1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236538"/>
            <a:ext cx="8229600" cy="987425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3200" dirty="0">
                <a:ea typeface="+mj-ea"/>
                <a:cs typeface="+mj-cs"/>
              </a:rPr>
              <a:t>Figure  7.1 – Loyalty Ladder for B2C Marketers</a:t>
            </a: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657225" y="5859463"/>
            <a:ext cx="7924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Source: Adapted from Raphel, M., “Ad Techniques Move Customers up the Loyalty Ladder,” Bank Marketing (1980), 12 (11 November), pp. 37-8.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371600" y="1295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5" name="TextBox 7"/>
          <p:cNvSpPr txBox="1">
            <a:spLocks noChangeArrowheads="1"/>
          </p:cNvSpPr>
          <p:nvPr/>
        </p:nvSpPr>
        <p:spPr bwMode="auto">
          <a:xfrm>
            <a:off x="1827213" y="2743200"/>
            <a:ext cx="20589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/>
              <a:t>Successively Higher Levels of loyalty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6538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Suspects</a:t>
            </a:r>
          </a:p>
        </p:txBody>
      </p: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1CCBFB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1CCBFB"/>
            </a:extrusionClr>
            <a:contourClr>
              <a:srgbClr val="1CCBFB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Not yet even mildly warm leads for the selling company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Are not yet interested in your products or services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Companies should not spend too much time or effort on this group of consumers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The firm must develop some kind of mechanism to determine whether the suspect is worth spending time with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One such approach is customer equity as posited by Blattberg and Deighton (1996)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alt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6538"/>
            <a:ext cx="8229600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Customer Equity</a:t>
            </a:r>
          </a:p>
        </p:txBody>
      </p:sp>
      <p:sp>
        <p:nvSpPr>
          <p:cNvPr id="12292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1CCBFB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1CCBFB"/>
            </a:extrusionClr>
            <a:contourClr>
              <a:srgbClr val="1CCBFB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Each customer’s expected contribution to offset the company’s fixed costs over their expected lifetime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Expected contributions to net present value are discounted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Add together all of the discounted expected contributions across all of the company’s current customers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400">
                <a:solidFill>
                  <a:srgbClr val="000000"/>
                </a:solidFill>
              </a:rPr>
              <a:t>From the customer equity standpoint, the suspect is probably a poor candidate for the time and effort that would be required for acquisition, and there would be little guarantee of profitability (see Figure 7.2).</a:t>
            </a:r>
            <a:r>
              <a:rPr lang="en-GB" altLang="en-US" sz="2000">
                <a:solidFill>
                  <a:srgbClr val="000000"/>
                </a:solidFill>
              </a:rPr>
              <a:t>  </a:t>
            </a:r>
            <a:endParaRPr lang="en-US" altLang="en-US" sz="200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">
      <a:dk1>
        <a:srgbClr val="0033CC"/>
      </a:dk1>
      <a:lt1>
        <a:srgbClr val="3399FF"/>
      </a:lt1>
      <a:dk2>
        <a:srgbClr val="FFFFFF"/>
      </a:dk2>
      <a:lt2>
        <a:srgbClr val="808080"/>
      </a:lt2>
      <a:accent1>
        <a:srgbClr val="00CC99"/>
      </a:accent1>
      <a:accent2>
        <a:srgbClr val="3333CC"/>
      </a:accent2>
      <a:accent3>
        <a:srgbClr val="ADCAFF"/>
      </a:accent3>
      <a:accent4>
        <a:srgbClr val="002AAE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CC"/>
        </a:dk1>
        <a:lt1>
          <a:srgbClr val="3399FF"/>
        </a:lt1>
        <a:dk2>
          <a:srgbClr val="FFFFFF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ADCAFF"/>
        </a:accent3>
        <a:accent4>
          <a:srgbClr val="002AAE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33CC"/>
        </a:dk1>
        <a:lt1>
          <a:srgbClr val="3399FF"/>
        </a:lt1>
        <a:dk2>
          <a:srgbClr val="FFFFFF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ADCAFF"/>
        </a:accent3>
        <a:accent4>
          <a:srgbClr val="002AAE"/>
        </a:accent4>
        <a:accent5>
          <a:srgbClr val="AAE2CA"/>
        </a:accent5>
        <a:accent6>
          <a:srgbClr val="2D2DB9"/>
        </a:accent6>
        <a:hlink>
          <a:srgbClr val="CC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1946</TotalTime>
  <Words>1692</Words>
  <Application>Microsoft Office PowerPoint</Application>
  <PresentationFormat>On-screen Show (4:3)</PresentationFormat>
  <Paragraphs>202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ＭＳ Ｐゴシック</vt:lpstr>
      <vt:lpstr>Calibri</vt:lpstr>
      <vt:lpstr>Times New Roman</vt:lpstr>
      <vt:lpstr>Wingdings</vt:lpstr>
      <vt:lpstr>1_Default Design</vt:lpstr>
      <vt:lpstr>Strategic Marketing, 3rd edition</vt:lpstr>
      <vt:lpstr>Learning Objectives</vt:lpstr>
      <vt:lpstr>Introduction</vt:lpstr>
      <vt:lpstr>Introduction</vt:lpstr>
      <vt:lpstr>Relationship Marketing</vt:lpstr>
      <vt:lpstr>Relationship Marketing in the B2C Context</vt:lpstr>
      <vt:lpstr>Figure  7.1 – Loyalty Ladder for B2C Marketers</vt:lpstr>
      <vt:lpstr>Suspects</vt:lpstr>
      <vt:lpstr>Customer Equity</vt:lpstr>
      <vt:lpstr>Figure 7.2 – The Relationship Marketing Process</vt:lpstr>
      <vt:lpstr>Prospects</vt:lpstr>
      <vt:lpstr>Customers</vt:lpstr>
      <vt:lpstr>Clients</vt:lpstr>
      <vt:lpstr>Supporters</vt:lpstr>
      <vt:lpstr>Advocates</vt:lpstr>
      <vt:lpstr>Partners</vt:lpstr>
      <vt:lpstr>Customer Love</vt:lpstr>
      <vt:lpstr>Figure  7.3 – Customer Love</vt:lpstr>
      <vt:lpstr>Relationship Marketing in the B2B Context</vt:lpstr>
      <vt:lpstr>Figure  7.4 – Loyalty Ladder for B2B Marketers</vt:lpstr>
      <vt:lpstr>Customer Relationship Management</vt:lpstr>
      <vt:lpstr>Customer relationship management</vt:lpstr>
      <vt:lpstr>Customer relationship management</vt:lpstr>
      <vt:lpstr>Customer relationship management</vt:lpstr>
      <vt:lpstr>CRM pitfalls to avoid</vt:lpstr>
      <vt:lpstr>Conclusion</vt:lpstr>
    </vt:vector>
  </TitlesOfParts>
  <Company>Oxford University Press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Kate Hilton</dc:creator>
  <cp:lastModifiedBy>HP</cp:lastModifiedBy>
  <cp:revision>166</cp:revision>
  <cp:lastPrinted>2001-09-10T07:46:38Z</cp:lastPrinted>
  <dcterms:created xsi:type="dcterms:W3CDTF">2004-05-24T13:26:03Z</dcterms:created>
  <dcterms:modified xsi:type="dcterms:W3CDTF">2017-11-08T05:14:46Z</dcterms:modified>
</cp:coreProperties>
</file>