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7" r:id="rId3"/>
    <p:sldMasterId id="2147483705" r:id="rId4"/>
    <p:sldMasterId id="2147483717" r:id="rId5"/>
    <p:sldMasterId id="2147483735" r:id="rId6"/>
  </p:sldMasterIdLst>
  <p:notesMasterIdLst>
    <p:notesMasterId r:id="rId55"/>
  </p:notesMasterIdLst>
  <p:sldIdLst>
    <p:sldId id="256" r:id="rId7"/>
    <p:sldId id="263" r:id="rId8"/>
    <p:sldId id="259" r:id="rId9"/>
    <p:sldId id="260" r:id="rId10"/>
    <p:sldId id="262"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5" r:id="rId30"/>
    <p:sldId id="304" r:id="rId31"/>
    <p:sldId id="305" r:id="rId32"/>
    <p:sldId id="286" r:id="rId33"/>
    <p:sldId id="287" r:id="rId34"/>
    <p:sldId id="312" r:id="rId35"/>
    <p:sldId id="310" r:id="rId36"/>
    <p:sldId id="311" r:id="rId37"/>
    <p:sldId id="288" r:id="rId38"/>
    <p:sldId id="289" r:id="rId39"/>
    <p:sldId id="307" r:id="rId40"/>
    <p:sldId id="309" r:id="rId41"/>
    <p:sldId id="290"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p:cViewPr varScale="1">
        <p:scale>
          <a:sx n="71" d="100"/>
          <a:sy n="71" d="100"/>
        </p:scale>
        <p:origin x="4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99CD5F30-3D72-4D20-9F49-16B076A3CB59}">
      <dgm:prSet/>
      <dgm:spPr/>
      <dgm:t>
        <a:bodyPr/>
        <a:lstStyle/>
        <a:p>
          <a:pPr rtl="0"/>
          <a:r>
            <a:rPr lang="en-US" b="1" dirty="0" smtClean="0"/>
            <a:t>Needs</a:t>
          </a:r>
          <a:endParaRPr lang="en-US" dirty="0"/>
        </a:p>
      </dgm: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E52B7C57-7A30-4797-BDB0-27D4BF63BE9D}">
      <dgm:prSet/>
      <dgm:spPr/>
      <dgm:t>
        <a:bodyPr/>
        <a:lstStyle/>
        <a:p>
          <a:pPr rtl="0"/>
          <a:r>
            <a:rPr lang="en-US" b="1" dirty="0" smtClean="0"/>
            <a:t>Physical—food, clothing, warmth, safety</a:t>
          </a:r>
          <a:endParaRPr lang="en-US" dirty="0"/>
        </a:p>
      </dgm:t>
    </dgm:pt>
    <dgm:pt modelId="{1A497329-44B9-4858-8A94-8BF0C6794DEE}" type="parTrans" cxnId="{CC8102D2-08D3-4796-A4E9-5BF1209BD19B}">
      <dgm:prSet/>
      <dgm:spPr/>
      <dgm:t>
        <a:bodyPr/>
        <a:lstStyle/>
        <a:p>
          <a:endParaRPr lang="en-US"/>
        </a:p>
      </dgm:t>
    </dgm:pt>
    <dgm:pt modelId="{84DA3CEF-FC7D-4B2E-A249-FCF22FAD71C6}" type="sibTrans" cxnId="{CC8102D2-08D3-4796-A4E9-5BF1209BD19B}">
      <dgm:prSet/>
      <dgm:spPr/>
      <dgm:t>
        <a:bodyPr/>
        <a:lstStyle/>
        <a:p>
          <a:endParaRPr lang="en-US"/>
        </a:p>
      </dgm:t>
    </dgm:pt>
    <dgm:pt modelId="{EF74BC82-6A08-4525-9C47-2A8FBB8DEA38}">
      <dgm:prSet/>
      <dgm:spPr/>
      <dgm:t>
        <a:bodyPr/>
        <a:lstStyle/>
        <a:p>
          <a:pPr rtl="0"/>
          <a:r>
            <a:rPr lang="en-US" b="1" dirty="0" smtClean="0"/>
            <a:t>Social—belonging and affection</a:t>
          </a:r>
          <a:endParaRPr lang="en-US" dirty="0"/>
        </a:p>
      </dgm:t>
    </dgm:pt>
    <dgm:pt modelId="{324FE5F1-951E-4A3A-9BA4-08C94277B736}" type="parTrans" cxnId="{47BCE92B-DF80-433F-8968-6E44CA5990F2}">
      <dgm:prSet/>
      <dgm:spPr/>
      <dgm:t>
        <a:bodyPr/>
        <a:lstStyle/>
        <a:p>
          <a:endParaRPr lang="en-US"/>
        </a:p>
      </dgm:t>
    </dgm:pt>
    <dgm:pt modelId="{931A1B9E-E83A-473F-AE15-66F62E0F4740}" type="sibTrans" cxnId="{47BCE92B-DF80-433F-8968-6E44CA5990F2}">
      <dgm:prSet/>
      <dgm:spPr/>
      <dgm:t>
        <a:bodyPr/>
        <a:lstStyle/>
        <a:p>
          <a:endParaRPr lang="en-US"/>
        </a:p>
      </dgm:t>
    </dgm:pt>
    <dgm:pt modelId="{94B30C34-37C5-4616-B835-D26784176F9D}">
      <dgm:prSet/>
      <dgm:spPr/>
      <dgm:t>
        <a:bodyPr/>
        <a:lstStyle/>
        <a:p>
          <a:pPr rtl="0"/>
          <a:r>
            <a:rPr lang="en-US" b="1" dirty="0" smtClean="0"/>
            <a:t>Individual—knowledge and self-expression</a:t>
          </a:r>
          <a:endParaRPr lang="en-US" dirty="0"/>
        </a:p>
      </dgm:t>
    </dgm:pt>
    <dgm:pt modelId="{061B8D9F-2BCA-4135-A919-40566ECABAE9}" type="parTrans" cxnId="{54603CE5-8F0D-4376-A593-0BFB43A4B7A3}">
      <dgm:prSet/>
      <dgm:spPr/>
      <dgm:t>
        <a:bodyPr/>
        <a:lstStyle/>
        <a:p>
          <a:endParaRPr lang="en-US"/>
        </a:p>
      </dgm:t>
    </dgm:pt>
    <dgm:pt modelId="{AA6A6B74-2620-4213-8AE5-CB60D695552F}" type="sibTrans" cxnId="{54603CE5-8F0D-4376-A593-0BFB43A4B7A3}">
      <dgm:prSet/>
      <dgm:spPr/>
      <dgm:t>
        <a:bodyPr/>
        <a:lstStyle/>
        <a:p>
          <a:endParaRPr lang="en-US"/>
        </a:p>
      </dgm:t>
    </dgm:pt>
    <dgm:pt modelId="{78FE3310-C57A-4E68-B7AF-50135B3E53D8}">
      <dgm:prSet/>
      <dgm:spPr/>
      <dgm:t>
        <a:bodyPr/>
        <a:lstStyle/>
        <a:p>
          <a:pPr rtl="0"/>
          <a:r>
            <a:rPr lang="en-US" b="1" dirty="0" smtClean="0"/>
            <a:t>Wants</a:t>
          </a:r>
          <a:endParaRPr lang="en-US" dirty="0"/>
        </a:p>
      </dgm: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dgm:spPr/>
      <dgm:t>
        <a:bodyPr/>
        <a:lstStyle/>
        <a:p>
          <a:pPr rtl="0"/>
          <a:r>
            <a:rPr lang="en-US" b="1" dirty="0" smtClean="0"/>
            <a:t>Demands</a:t>
          </a:r>
          <a:endParaRPr lang="en-US" dirty="0"/>
        </a:p>
      </dgm: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dgm:spPr/>
      <dgm:t>
        <a:bodyPr/>
        <a:lstStyle/>
        <a:p>
          <a:pPr rtl="0"/>
          <a:r>
            <a:rPr lang="en-US" b="1" dirty="0" smtClean="0"/>
            <a:t>Form that human needs take as they are shaped by culture and individual personality</a:t>
          </a:r>
          <a:endParaRPr lang="en-US" dirty="0"/>
        </a:p>
      </dgm: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dgm:spPr/>
      <dgm:t>
        <a:bodyPr/>
        <a:lstStyle/>
        <a:p>
          <a:pPr rtl="0"/>
          <a:r>
            <a:rPr lang="en-US" b="1" dirty="0" smtClean="0"/>
            <a:t>Human wants backed by buying power</a:t>
          </a:r>
          <a:endParaRPr lang="en-US" dirty="0"/>
        </a:p>
      </dgm: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dgm:spPr/>
      <dgm:t>
        <a:bodyPr/>
        <a:lstStyle/>
        <a:p>
          <a:pPr rtl="0"/>
          <a:r>
            <a:rPr lang="en-US" b="1" dirty="0" smtClean="0"/>
            <a:t>States of deprivation</a:t>
          </a:r>
          <a:endParaRPr lang="en-US" dirty="0"/>
        </a:p>
      </dgm: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custLinFactNeighborX="9810" custLinFactNeighborY="3014">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pt>
    <dgm:pt modelId="{9238A57B-54D3-48AC-86C4-5B4E8B451E26}" type="pres">
      <dgm:prSet presAssocID="{78FE3310-C57A-4E68-B7AF-50135B3E53D8}" presName="linNode" presStyleCnt="0"/>
      <dgm:spPr/>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pt>
    <dgm:pt modelId="{FA55BDA1-6D46-4238-95A8-59FEDE9903E1}" type="pres">
      <dgm:prSet presAssocID="{AF15EFE8-0835-4D53-893D-4EFAB1F8D267}" presName="linNode" presStyleCnt="0"/>
      <dgm:spPr/>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32B8BE87-712A-42FB-ACE3-A2CAEBD61776}" type="presOf" srcId="{99CD5F30-3D72-4D20-9F49-16B076A3CB59}" destId="{86C655B7-0D6E-41A8-A3C1-45DE1F42479B}" srcOrd="0" destOrd="0" presId="urn:microsoft.com/office/officeart/2005/8/layout/vList5"/>
    <dgm:cxn modelId="{B502E9C1-5D8C-4D05-B6C4-63009D1A58F9}" type="presOf" srcId="{AF15EFE8-0835-4D53-893D-4EFAB1F8D267}" destId="{52E0038A-58FE-4BF8-9CFB-12828007B89A}" srcOrd="0" destOrd="0" presId="urn:microsoft.com/office/officeart/2005/8/layout/vList5"/>
    <dgm:cxn modelId="{593FDE5E-6BBC-4908-8D11-F3FFDB1B4486}" srcId="{4EBA98F0-66C1-4156-B47E-BB4564178630}" destId="{AF15EFE8-0835-4D53-893D-4EFAB1F8D267}" srcOrd="2" destOrd="0" parTransId="{A2B52590-DE12-4D48-B521-5680BAFDCC79}" sibTransId="{584D5765-49A1-4DA5-BD4D-521AD60AA4F2}"/>
    <dgm:cxn modelId="{5701F7D0-6190-458E-824A-CAF8D1EF164F}" srcId="{4EBA98F0-66C1-4156-B47E-BB4564178630}" destId="{78FE3310-C57A-4E68-B7AF-50135B3E53D8}" srcOrd="1" destOrd="0" parTransId="{CB0669B9-2E20-4271-8AC8-3DCB85EB8272}" sibTransId="{9F4428F1-8CA9-48DE-9E78-A2E07B6074C7}"/>
    <dgm:cxn modelId="{6C4AB44F-7F90-4984-A8D4-62CEC1D4CA41}" srcId="{AF15EFE8-0835-4D53-893D-4EFAB1F8D267}" destId="{C6009EE9-AB2A-4499-B2CD-18E5BA520B98}" srcOrd="0" destOrd="0" parTransId="{3FFECB1B-F3BE-4449-AA51-F4B27E792697}" sibTransId="{E85B8EAB-2C9D-4D88-B9F1-E29CB3A3D596}"/>
    <dgm:cxn modelId="{E57C71C6-77A5-48BE-956B-9829B697BFA3}" type="presOf" srcId="{E52B7C57-7A30-4797-BDB0-27D4BF63BE9D}" destId="{B4BF974C-C370-4A1A-A512-EE9FED9EB687}" srcOrd="0" destOrd="1" presId="urn:microsoft.com/office/officeart/2005/8/layout/vList5"/>
    <dgm:cxn modelId="{AE8F23D7-BA82-488D-A9A8-678990B641F0}" srcId="{78FE3310-C57A-4E68-B7AF-50135B3E53D8}" destId="{A0675FF7-EC9E-4F26-8DF8-F76D7BFDB4B9}" srcOrd="0" destOrd="0" parTransId="{67A8B66B-8870-44A3-8073-148CCA5FFA46}" sibTransId="{B30CB3F7-5946-44EE-A816-5B22AEC501F2}"/>
    <dgm:cxn modelId="{07FD6B05-9813-460E-92CD-E77E7246D6B4}" type="presOf" srcId="{4EBA98F0-66C1-4156-B47E-BB4564178630}" destId="{6F70DDE4-DB16-4B46-96AE-4CECB3BA169A}" srcOrd="0" destOrd="0" presId="urn:microsoft.com/office/officeart/2005/8/layout/vList5"/>
    <dgm:cxn modelId="{47BCE92B-DF80-433F-8968-6E44CA5990F2}" srcId="{B3C971D0-D93E-4D2B-A5BC-39E89DECB1EF}" destId="{EF74BC82-6A08-4525-9C47-2A8FBB8DEA38}" srcOrd="1" destOrd="0" parTransId="{324FE5F1-951E-4A3A-9BA4-08C94277B736}" sibTransId="{931A1B9E-E83A-473F-AE15-66F62E0F4740}"/>
    <dgm:cxn modelId="{BB234202-D74C-428E-A515-4F348E4EAC4B}" type="presOf" srcId="{EF74BC82-6A08-4525-9C47-2A8FBB8DEA38}" destId="{B4BF974C-C370-4A1A-A512-EE9FED9EB687}" srcOrd="0" destOrd="2" presId="urn:microsoft.com/office/officeart/2005/8/layout/vList5"/>
    <dgm:cxn modelId="{751DC172-7325-4CEC-B184-32CA129E7CA4}" type="presOf" srcId="{A0675FF7-EC9E-4F26-8DF8-F76D7BFDB4B9}" destId="{BD579E72-7D26-4388-A97F-F030469FBD2F}" srcOrd="0" destOrd="0" presId="urn:microsoft.com/office/officeart/2005/8/layout/vList5"/>
    <dgm:cxn modelId="{582F3735-6929-4714-A6FD-4F8BE05501FC}" type="presOf" srcId="{C6009EE9-AB2A-4499-B2CD-18E5BA520B98}" destId="{93747C45-8C78-45F6-86F9-3CA6AA7600EA}" srcOrd="0" destOrd="0" presId="urn:microsoft.com/office/officeart/2005/8/layout/vList5"/>
    <dgm:cxn modelId="{E56C1436-93FD-4884-B7B1-E8D2B3D5F235}" srcId="{4EBA98F0-66C1-4156-B47E-BB4564178630}" destId="{99CD5F30-3D72-4D20-9F49-16B076A3CB59}" srcOrd="0" destOrd="0" parTransId="{D030CF8B-E9C7-4FCE-A769-3A0DC9C70BBA}" sibTransId="{CF489775-8A91-44DB-A892-9C94F58E5C50}"/>
    <dgm:cxn modelId="{54603CE5-8F0D-4376-A593-0BFB43A4B7A3}" srcId="{B3C971D0-D93E-4D2B-A5BC-39E89DECB1EF}" destId="{94B30C34-37C5-4616-B835-D26784176F9D}" srcOrd="2" destOrd="0" parTransId="{061B8D9F-2BCA-4135-A919-40566ECABAE9}" sibTransId="{AA6A6B74-2620-4213-8AE5-CB60D695552F}"/>
    <dgm:cxn modelId="{CC8102D2-08D3-4796-A4E9-5BF1209BD19B}" srcId="{B3C971D0-D93E-4D2B-A5BC-39E89DECB1EF}" destId="{E52B7C57-7A30-4797-BDB0-27D4BF63BE9D}" srcOrd="0" destOrd="0" parTransId="{1A497329-44B9-4858-8A94-8BF0C6794DEE}" sibTransId="{84DA3CEF-FC7D-4B2E-A249-FCF22FAD71C6}"/>
    <dgm:cxn modelId="{C18BC2FD-74C9-4397-BAC7-776E2C28E804}" type="presOf" srcId="{94B30C34-37C5-4616-B835-D26784176F9D}" destId="{B4BF974C-C370-4A1A-A512-EE9FED9EB687}" srcOrd="0" destOrd="3" presId="urn:microsoft.com/office/officeart/2005/8/layout/vList5"/>
    <dgm:cxn modelId="{23903871-FF84-44DD-8704-9DDDDC17C4C8}" srcId="{99CD5F30-3D72-4D20-9F49-16B076A3CB59}" destId="{B3C971D0-D93E-4D2B-A5BC-39E89DECB1EF}" srcOrd="0" destOrd="0" parTransId="{23C3F2E6-8FD3-450F-9FFB-C3F80CB00B67}" sibTransId="{AE56EFD6-0DA2-4427-86AC-FEE026F51013}"/>
    <dgm:cxn modelId="{D2C16E07-5BB7-4301-A1E9-6D3F678B1FEC}" type="presOf" srcId="{B3C971D0-D93E-4D2B-A5BC-39E89DECB1EF}" destId="{B4BF974C-C370-4A1A-A512-EE9FED9EB687}" srcOrd="0" destOrd="0" presId="urn:microsoft.com/office/officeart/2005/8/layout/vList5"/>
    <dgm:cxn modelId="{375A0401-61DB-4EC2-AE8D-3B470FBB28BA}" type="presOf" srcId="{78FE3310-C57A-4E68-B7AF-50135B3E53D8}" destId="{BAACF0C3-5BF4-4524-AF7D-15C61ECBB362}" srcOrd="0" destOrd="0" presId="urn:microsoft.com/office/officeart/2005/8/layout/vList5"/>
    <dgm:cxn modelId="{9FF38C26-791A-47DD-AAD9-2AF7A8C3178A}" type="presParOf" srcId="{6F70DDE4-DB16-4B46-96AE-4CECB3BA169A}" destId="{1423E3AB-E298-448C-88FD-F6C3CB39991F}" srcOrd="0" destOrd="0" presId="urn:microsoft.com/office/officeart/2005/8/layout/vList5"/>
    <dgm:cxn modelId="{67E1D265-9D54-415F-B9C2-D427EE3501DD}" type="presParOf" srcId="{1423E3AB-E298-448C-88FD-F6C3CB39991F}" destId="{86C655B7-0D6E-41A8-A3C1-45DE1F42479B}" srcOrd="0" destOrd="0" presId="urn:microsoft.com/office/officeart/2005/8/layout/vList5"/>
    <dgm:cxn modelId="{36A91A4A-E0E4-4DAC-ADC9-B52E9E8D3B6C}" type="presParOf" srcId="{1423E3AB-E298-448C-88FD-F6C3CB39991F}" destId="{B4BF974C-C370-4A1A-A512-EE9FED9EB687}" srcOrd="1" destOrd="0" presId="urn:microsoft.com/office/officeart/2005/8/layout/vList5"/>
    <dgm:cxn modelId="{60BD65CB-4628-4BF9-83B5-94C6E898C753}" type="presParOf" srcId="{6F70DDE4-DB16-4B46-96AE-4CECB3BA169A}" destId="{D628356D-0510-44B3-844A-18EA73ED1E2C}" srcOrd="1" destOrd="0" presId="urn:microsoft.com/office/officeart/2005/8/layout/vList5"/>
    <dgm:cxn modelId="{01B0FC90-947E-43B4-912F-4C624ECBF54F}" type="presParOf" srcId="{6F70DDE4-DB16-4B46-96AE-4CECB3BA169A}" destId="{9238A57B-54D3-48AC-86C4-5B4E8B451E26}" srcOrd="2" destOrd="0" presId="urn:microsoft.com/office/officeart/2005/8/layout/vList5"/>
    <dgm:cxn modelId="{69F5E2AB-FB53-4F0B-8C33-E981894742F8}" type="presParOf" srcId="{9238A57B-54D3-48AC-86C4-5B4E8B451E26}" destId="{BAACF0C3-5BF4-4524-AF7D-15C61ECBB362}" srcOrd="0" destOrd="0" presId="urn:microsoft.com/office/officeart/2005/8/layout/vList5"/>
    <dgm:cxn modelId="{1A376486-92D5-453A-BD09-8063FA70CA8D}" type="presParOf" srcId="{9238A57B-54D3-48AC-86C4-5B4E8B451E26}" destId="{BD579E72-7D26-4388-A97F-F030469FBD2F}" srcOrd="1" destOrd="0" presId="urn:microsoft.com/office/officeart/2005/8/layout/vList5"/>
    <dgm:cxn modelId="{F07330CF-9623-41DA-A24A-E05343D37482}" type="presParOf" srcId="{6F70DDE4-DB16-4B46-96AE-4CECB3BA169A}" destId="{5932D818-E283-47BB-8D06-44E2F6EDCA65}" srcOrd="3" destOrd="0" presId="urn:microsoft.com/office/officeart/2005/8/layout/vList5"/>
    <dgm:cxn modelId="{AAD142C1-32A8-4222-988A-7A4C4156E791}" type="presParOf" srcId="{6F70DDE4-DB16-4B46-96AE-4CECB3BA169A}" destId="{FA55BDA1-6D46-4238-95A8-59FEDE9903E1}" srcOrd="4" destOrd="0" presId="urn:microsoft.com/office/officeart/2005/8/layout/vList5"/>
    <dgm:cxn modelId="{B7FBBA84-C4FD-46F6-823A-7629A8698A95}" type="presParOf" srcId="{FA55BDA1-6D46-4238-95A8-59FEDE9903E1}" destId="{52E0038A-58FE-4BF8-9CFB-12828007B89A}" srcOrd="0" destOrd="0" presId="urn:microsoft.com/office/officeart/2005/8/layout/vList5"/>
    <dgm:cxn modelId="{CBC7B3E2-C24A-42F3-9E60-E0F8D3C16116}"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5EACC-29D4-4E0A-97CD-E837515A500F}" type="doc">
      <dgm:prSet loTypeId="urn:microsoft.com/office/officeart/2005/8/layout/radial6" loCatId="cycle" qsTypeId="urn:microsoft.com/office/officeart/2005/8/quickstyle/simple3" qsCatId="simple" csTypeId="urn:microsoft.com/office/officeart/2005/8/colors/colorful2" csCatId="colorful" phldr="1"/>
      <dgm:spPr/>
      <dgm:t>
        <a:bodyPr/>
        <a:lstStyle/>
        <a:p>
          <a:endParaRPr lang="en-GB"/>
        </a:p>
      </dgm:t>
    </dgm:pt>
    <dgm:pt modelId="{D803DA03-ED31-4FC9-A966-E19F5033B6F2}">
      <dgm:prSet phldrT="[Text]" custT="1"/>
      <dgm:spPr/>
      <dgm:t>
        <a:bodyPr/>
        <a:lstStyle/>
        <a:p>
          <a:r>
            <a:rPr lang="en-GB" sz="2000" dirty="0" smtClean="0"/>
            <a:t>Holistic Marketing </a:t>
          </a:r>
          <a:endParaRPr lang="en-GB" sz="2000" dirty="0"/>
        </a:p>
      </dgm:t>
    </dgm:pt>
    <dgm:pt modelId="{C1BA4870-5FBE-46BA-83F9-6479818F2A4D}" type="parTrans" cxnId="{CEA6C371-2212-4134-98B8-C03F96B1FF18}">
      <dgm:prSet/>
      <dgm:spPr/>
      <dgm:t>
        <a:bodyPr/>
        <a:lstStyle/>
        <a:p>
          <a:endParaRPr lang="en-GB" sz="4000"/>
        </a:p>
      </dgm:t>
    </dgm:pt>
    <dgm:pt modelId="{FF379435-8B4D-4D5B-9509-43383ED268A6}" type="sibTrans" cxnId="{CEA6C371-2212-4134-98B8-C03F96B1FF18}">
      <dgm:prSet/>
      <dgm:spPr/>
      <dgm:t>
        <a:bodyPr/>
        <a:lstStyle/>
        <a:p>
          <a:endParaRPr lang="en-GB" sz="4000"/>
        </a:p>
      </dgm:t>
    </dgm:pt>
    <dgm:pt modelId="{C6EE0D83-A737-41A3-AE13-2D03EC2CEB35}">
      <dgm:prSet phldrT="[Text]" custT="1"/>
      <dgm:spPr/>
      <dgm:t>
        <a:bodyPr/>
        <a:lstStyle/>
        <a:p>
          <a:r>
            <a:rPr lang="en-GB" sz="1600" dirty="0" smtClean="0"/>
            <a:t>Integrated Marketing</a:t>
          </a:r>
          <a:endParaRPr lang="en-GB" sz="1600" dirty="0"/>
        </a:p>
      </dgm:t>
    </dgm:pt>
    <dgm:pt modelId="{52269A99-5A91-4E0F-9B76-CE9DB133FC47}" type="parTrans" cxnId="{CCFC9F2D-550B-4721-B064-B8932985CF17}">
      <dgm:prSet/>
      <dgm:spPr/>
      <dgm:t>
        <a:bodyPr/>
        <a:lstStyle/>
        <a:p>
          <a:endParaRPr lang="en-GB" sz="4000"/>
        </a:p>
      </dgm:t>
    </dgm:pt>
    <dgm:pt modelId="{84BA9FF4-3624-4150-A141-509ABA1C1D7A}" type="sibTrans" cxnId="{CCFC9F2D-550B-4721-B064-B8932985CF17}">
      <dgm:prSet/>
      <dgm:spPr/>
      <dgm:t>
        <a:bodyPr/>
        <a:lstStyle/>
        <a:p>
          <a:endParaRPr lang="en-GB" sz="4000"/>
        </a:p>
      </dgm:t>
    </dgm:pt>
    <dgm:pt modelId="{30DCA4EC-3490-432E-B88A-FDD1230A2885}">
      <dgm:prSet phldrT="[Text]" custT="1"/>
      <dgm:spPr/>
      <dgm:t>
        <a:bodyPr/>
        <a:lstStyle/>
        <a:p>
          <a:r>
            <a:rPr lang="en-GB" sz="1500" dirty="0" smtClean="0"/>
            <a:t>Relationship Marketing</a:t>
          </a:r>
          <a:endParaRPr lang="en-GB" sz="1500" dirty="0"/>
        </a:p>
      </dgm:t>
    </dgm:pt>
    <dgm:pt modelId="{FBD9EACF-EE14-4349-9992-1C665687D45A}" type="parTrans" cxnId="{97C0F658-4E66-4B20-92CC-ADA0A484136B}">
      <dgm:prSet/>
      <dgm:spPr/>
      <dgm:t>
        <a:bodyPr/>
        <a:lstStyle/>
        <a:p>
          <a:endParaRPr lang="en-GB" sz="4000"/>
        </a:p>
      </dgm:t>
    </dgm:pt>
    <dgm:pt modelId="{B2F86BFD-01DD-4E63-9054-299EF9429E02}" type="sibTrans" cxnId="{97C0F658-4E66-4B20-92CC-ADA0A484136B}">
      <dgm:prSet/>
      <dgm:spPr/>
      <dgm:t>
        <a:bodyPr/>
        <a:lstStyle/>
        <a:p>
          <a:endParaRPr lang="en-GB" sz="4000"/>
        </a:p>
      </dgm:t>
    </dgm:pt>
    <dgm:pt modelId="{52070E98-C05F-4A38-8E7A-F990802F8E78}">
      <dgm:prSet phldrT="[Text]" custT="1"/>
      <dgm:spPr/>
      <dgm:t>
        <a:bodyPr/>
        <a:lstStyle/>
        <a:p>
          <a:r>
            <a:rPr lang="en-GB" sz="1500" dirty="0" smtClean="0"/>
            <a:t>Performance Marketing</a:t>
          </a:r>
          <a:endParaRPr lang="en-GB" sz="1500" dirty="0"/>
        </a:p>
      </dgm:t>
    </dgm:pt>
    <dgm:pt modelId="{1A9F3644-0458-4684-AF5E-BD430A471F27}" type="parTrans" cxnId="{413EDD14-2294-4505-830C-92BEDF6310AD}">
      <dgm:prSet/>
      <dgm:spPr/>
      <dgm:t>
        <a:bodyPr/>
        <a:lstStyle/>
        <a:p>
          <a:endParaRPr lang="en-GB" sz="4000"/>
        </a:p>
      </dgm:t>
    </dgm:pt>
    <dgm:pt modelId="{C1998F7E-351E-4AD1-93E3-B5AB16CEC596}" type="sibTrans" cxnId="{413EDD14-2294-4505-830C-92BEDF6310AD}">
      <dgm:prSet/>
      <dgm:spPr/>
      <dgm:t>
        <a:bodyPr/>
        <a:lstStyle/>
        <a:p>
          <a:endParaRPr lang="en-GB" sz="4000"/>
        </a:p>
      </dgm:t>
    </dgm:pt>
    <dgm:pt modelId="{C2F3AABF-AB0D-4CD9-811D-0E237D8E2DBB}">
      <dgm:prSet phldrT="[Text]" custT="1"/>
      <dgm:spPr/>
      <dgm:t>
        <a:bodyPr/>
        <a:lstStyle/>
        <a:p>
          <a:r>
            <a:rPr lang="en-GB" sz="1600" dirty="0" smtClean="0"/>
            <a:t>Internal Marketing</a:t>
          </a:r>
          <a:endParaRPr lang="en-GB" sz="1600" dirty="0"/>
        </a:p>
      </dgm:t>
    </dgm:pt>
    <dgm:pt modelId="{426284B2-CF75-4A69-B751-D80F882C6872}" type="parTrans" cxnId="{7A09490D-156E-4D11-9A97-30B8CBEE0BAF}">
      <dgm:prSet/>
      <dgm:spPr/>
      <dgm:t>
        <a:bodyPr/>
        <a:lstStyle/>
        <a:p>
          <a:endParaRPr lang="en-GB" sz="4000"/>
        </a:p>
      </dgm:t>
    </dgm:pt>
    <dgm:pt modelId="{C45E5E2A-9826-49C8-8921-04AE84857607}" type="sibTrans" cxnId="{7A09490D-156E-4D11-9A97-30B8CBEE0BAF}">
      <dgm:prSet/>
      <dgm:spPr/>
      <dgm:t>
        <a:bodyPr/>
        <a:lstStyle/>
        <a:p>
          <a:endParaRPr lang="en-GB" sz="4000"/>
        </a:p>
      </dgm:t>
    </dgm:pt>
    <dgm:pt modelId="{B0B6645B-53EA-4E99-8695-6CCD4E23B6BA}" type="pres">
      <dgm:prSet presAssocID="{9EF5EACC-29D4-4E0A-97CD-E837515A500F}" presName="Name0" presStyleCnt="0">
        <dgm:presLayoutVars>
          <dgm:chMax val="1"/>
          <dgm:dir/>
          <dgm:animLvl val="ctr"/>
          <dgm:resizeHandles val="exact"/>
        </dgm:presLayoutVars>
      </dgm:prSet>
      <dgm:spPr/>
      <dgm:t>
        <a:bodyPr/>
        <a:lstStyle/>
        <a:p>
          <a:endParaRPr lang="en-GB"/>
        </a:p>
      </dgm:t>
    </dgm:pt>
    <dgm:pt modelId="{480D758E-FCC1-42F1-9F92-5F0ABF067EC7}" type="pres">
      <dgm:prSet presAssocID="{D803DA03-ED31-4FC9-A966-E19F5033B6F2}" presName="centerShape" presStyleLbl="node0" presStyleIdx="0" presStyleCnt="1"/>
      <dgm:spPr/>
      <dgm:t>
        <a:bodyPr/>
        <a:lstStyle/>
        <a:p>
          <a:endParaRPr lang="en-GB"/>
        </a:p>
      </dgm:t>
    </dgm:pt>
    <dgm:pt modelId="{285D3077-8BDF-4961-961D-9A7BAFB556E0}" type="pres">
      <dgm:prSet presAssocID="{C6EE0D83-A737-41A3-AE13-2D03EC2CEB35}" presName="node" presStyleLbl="node1" presStyleIdx="0" presStyleCnt="4" custScaleX="133277" custRadScaleRad="96353" custRadScaleInc="-7573">
        <dgm:presLayoutVars>
          <dgm:bulletEnabled val="1"/>
        </dgm:presLayoutVars>
      </dgm:prSet>
      <dgm:spPr/>
      <dgm:t>
        <a:bodyPr/>
        <a:lstStyle/>
        <a:p>
          <a:endParaRPr lang="en-GB"/>
        </a:p>
      </dgm:t>
    </dgm:pt>
    <dgm:pt modelId="{8E2E5258-7CD7-4560-BA6B-F0BD936171A3}" type="pres">
      <dgm:prSet presAssocID="{C6EE0D83-A737-41A3-AE13-2D03EC2CEB35}" presName="dummy" presStyleCnt="0"/>
      <dgm:spPr/>
    </dgm:pt>
    <dgm:pt modelId="{A22AF206-6180-4461-98C4-36F652F0A993}" type="pres">
      <dgm:prSet presAssocID="{84BA9FF4-3624-4150-A141-509ABA1C1D7A}" presName="sibTrans" presStyleLbl="sibTrans2D1" presStyleIdx="0" presStyleCnt="4"/>
      <dgm:spPr/>
      <dgm:t>
        <a:bodyPr/>
        <a:lstStyle/>
        <a:p>
          <a:endParaRPr lang="en-GB"/>
        </a:p>
      </dgm:t>
    </dgm:pt>
    <dgm:pt modelId="{798B1941-49DC-4B9D-8E58-F85C0CC8E653}" type="pres">
      <dgm:prSet presAssocID="{30DCA4EC-3490-432E-B88A-FDD1230A2885}" presName="node" presStyleLbl="node1" presStyleIdx="1" presStyleCnt="4" custScaleX="133277">
        <dgm:presLayoutVars>
          <dgm:bulletEnabled val="1"/>
        </dgm:presLayoutVars>
      </dgm:prSet>
      <dgm:spPr/>
      <dgm:t>
        <a:bodyPr/>
        <a:lstStyle/>
        <a:p>
          <a:endParaRPr lang="en-GB"/>
        </a:p>
      </dgm:t>
    </dgm:pt>
    <dgm:pt modelId="{14BFA986-6107-40F0-9375-19163BA5C858}" type="pres">
      <dgm:prSet presAssocID="{30DCA4EC-3490-432E-B88A-FDD1230A2885}" presName="dummy" presStyleCnt="0"/>
      <dgm:spPr/>
    </dgm:pt>
    <dgm:pt modelId="{433BC5FE-87BB-414F-8A7F-187777F86691}" type="pres">
      <dgm:prSet presAssocID="{B2F86BFD-01DD-4E63-9054-299EF9429E02}" presName="sibTrans" presStyleLbl="sibTrans2D1" presStyleIdx="1" presStyleCnt="4"/>
      <dgm:spPr/>
      <dgm:t>
        <a:bodyPr/>
        <a:lstStyle/>
        <a:p>
          <a:endParaRPr lang="en-GB"/>
        </a:p>
      </dgm:t>
    </dgm:pt>
    <dgm:pt modelId="{F8CB25D2-BC5F-4F19-BA5D-2237A49C2042}" type="pres">
      <dgm:prSet presAssocID="{52070E98-C05F-4A38-8E7A-F990802F8E78}" presName="node" presStyleLbl="node1" presStyleIdx="2" presStyleCnt="4" custScaleX="133277">
        <dgm:presLayoutVars>
          <dgm:bulletEnabled val="1"/>
        </dgm:presLayoutVars>
      </dgm:prSet>
      <dgm:spPr/>
      <dgm:t>
        <a:bodyPr/>
        <a:lstStyle/>
        <a:p>
          <a:endParaRPr lang="en-GB"/>
        </a:p>
      </dgm:t>
    </dgm:pt>
    <dgm:pt modelId="{8D3403AA-D8A7-4BF7-9351-7B59D518BCCE}" type="pres">
      <dgm:prSet presAssocID="{52070E98-C05F-4A38-8E7A-F990802F8E78}" presName="dummy" presStyleCnt="0"/>
      <dgm:spPr/>
    </dgm:pt>
    <dgm:pt modelId="{B060E16F-C4AE-46A8-8BAB-1696AE87A7D4}" type="pres">
      <dgm:prSet presAssocID="{C1998F7E-351E-4AD1-93E3-B5AB16CEC596}" presName="sibTrans" presStyleLbl="sibTrans2D1" presStyleIdx="2" presStyleCnt="4"/>
      <dgm:spPr/>
      <dgm:t>
        <a:bodyPr/>
        <a:lstStyle/>
        <a:p>
          <a:endParaRPr lang="en-GB"/>
        </a:p>
      </dgm:t>
    </dgm:pt>
    <dgm:pt modelId="{B4CDF266-9E7A-4CBC-8E62-5DE3ADA689F3}" type="pres">
      <dgm:prSet presAssocID="{C2F3AABF-AB0D-4CD9-811D-0E237D8E2DBB}" presName="node" presStyleLbl="node1" presStyleIdx="3" presStyleCnt="4" custScaleX="133277">
        <dgm:presLayoutVars>
          <dgm:bulletEnabled val="1"/>
        </dgm:presLayoutVars>
      </dgm:prSet>
      <dgm:spPr/>
      <dgm:t>
        <a:bodyPr/>
        <a:lstStyle/>
        <a:p>
          <a:endParaRPr lang="en-GB"/>
        </a:p>
      </dgm:t>
    </dgm:pt>
    <dgm:pt modelId="{6E0DABB3-20D5-4AB9-BD34-41C9C1CE79A3}" type="pres">
      <dgm:prSet presAssocID="{C2F3AABF-AB0D-4CD9-811D-0E237D8E2DBB}" presName="dummy" presStyleCnt="0"/>
      <dgm:spPr/>
    </dgm:pt>
    <dgm:pt modelId="{07D1606B-949B-410B-A1EF-2764AE35D863}" type="pres">
      <dgm:prSet presAssocID="{C45E5E2A-9826-49C8-8921-04AE84857607}" presName="sibTrans" presStyleLbl="sibTrans2D1" presStyleIdx="3" presStyleCnt="4"/>
      <dgm:spPr/>
      <dgm:t>
        <a:bodyPr/>
        <a:lstStyle/>
        <a:p>
          <a:endParaRPr lang="en-GB"/>
        </a:p>
      </dgm:t>
    </dgm:pt>
  </dgm:ptLst>
  <dgm:cxnLst>
    <dgm:cxn modelId="{7A09490D-156E-4D11-9A97-30B8CBEE0BAF}" srcId="{D803DA03-ED31-4FC9-A966-E19F5033B6F2}" destId="{C2F3AABF-AB0D-4CD9-811D-0E237D8E2DBB}" srcOrd="3" destOrd="0" parTransId="{426284B2-CF75-4A69-B751-D80F882C6872}" sibTransId="{C45E5E2A-9826-49C8-8921-04AE84857607}"/>
    <dgm:cxn modelId="{340EFF0F-B3A3-4839-BECC-B03AEB07F56A}" type="presOf" srcId="{D803DA03-ED31-4FC9-A966-E19F5033B6F2}" destId="{480D758E-FCC1-42F1-9F92-5F0ABF067EC7}" srcOrd="0" destOrd="0" presId="urn:microsoft.com/office/officeart/2005/8/layout/radial6"/>
    <dgm:cxn modelId="{CCFC9F2D-550B-4721-B064-B8932985CF17}" srcId="{D803DA03-ED31-4FC9-A966-E19F5033B6F2}" destId="{C6EE0D83-A737-41A3-AE13-2D03EC2CEB35}" srcOrd="0" destOrd="0" parTransId="{52269A99-5A91-4E0F-9B76-CE9DB133FC47}" sibTransId="{84BA9FF4-3624-4150-A141-509ABA1C1D7A}"/>
    <dgm:cxn modelId="{A7FE7AB8-FE5F-4FE1-B19A-07B5CFEEFB14}" type="presOf" srcId="{C6EE0D83-A737-41A3-AE13-2D03EC2CEB35}" destId="{285D3077-8BDF-4961-961D-9A7BAFB556E0}" srcOrd="0" destOrd="0" presId="urn:microsoft.com/office/officeart/2005/8/layout/radial6"/>
    <dgm:cxn modelId="{97C0F658-4E66-4B20-92CC-ADA0A484136B}" srcId="{D803DA03-ED31-4FC9-A966-E19F5033B6F2}" destId="{30DCA4EC-3490-432E-B88A-FDD1230A2885}" srcOrd="1" destOrd="0" parTransId="{FBD9EACF-EE14-4349-9992-1C665687D45A}" sibTransId="{B2F86BFD-01DD-4E63-9054-299EF9429E02}"/>
    <dgm:cxn modelId="{95C01865-DF8A-4C96-AD4E-7E1F11B72462}" type="presOf" srcId="{52070E98-C05F-4A38-8E7A-F990802F8E78}" destId="{F8CB25D2-BC5F-4F19-BA5D-2237A49C2042}" srcOrd="0" destOrd="0" presId="urn:microsoft.com/office/officeart/2005/8/layout/radial6"/>
    <dgm:cxn modelId="{8C0A5E54-AD47-42FD-932B-D835AA138C82}" type="presOf" srcId="{9EF5EACC-29D4-4E0A-97CD-E837515A500F}" destId="{B0B6645B-53EA-4E99-8695-6CCD4E23B6BA}" srcOrd="0" destOrd="0" presId="urn:microsoft.com/office/officeart/2005/8/layout/radial6"/>
    <dgm:cxn modelId="{77E7B36F-343A-4CC0-9C42-45413623E8FF}" type="presOf" srcId="{B2F86BFD-01DD-4E63-9054-299EF9429E02}" destId="{433BC5FE-87BB-414F-8A7F-187777F86691}" srcOrd="0" destOrd="0" presId="urn:microsoft.com/office/officeart/2005/8/layout/radial6"/>
    <dgm:cxn modelId="{72C4D99F-D04A-4EC4-9A0E-FB42C8BE1F27}" type="presOf" srcId="{84BA9FF4-3624-4150-A141-509ABA1C1D7A}" destId="{A22AF206-6180-4461-98C4-36F652F0A993}" srcOrd="0" destOrd="0" presId="urn:microsoft.com/office/officeart/2005/8/layout/radial6"/>
    <dgm:cxn modelId="{CEA6C371-2212-4134-98B8-C03F96B1FF18}" srcId="{9EF5EACC-29D4-4E0A-97CD-E837515A500F}" destId="{D803DA03-ED31-4FC9-A966-E19F5033B6F2}" srcOrd="0" destOrd="0" parTransId="{C1BA4870-5FBE-46BA-83F9-6479818F2A4D}" sibTransId="{FF379435-8B4D-4D5B-9509-43383ED268A6}"/>
    <dgm:cxn modelId="{6F67D777-C2C4-4973-8ABC-FA748DD1D521}" type="presOf" srcId="{30DCA4EC-3490-432E-B88A-FDD1230A2885}" destId="{798B1941-49DC-4B9D-8E58-F85C0CC8E653}" srcOrd="0" destOrd="0" presId="urn:microsoft.com/office/officeart/2005/8/layout/radial6"/>
    <dgm:cxn modelId="{00E5FD07-1242-4ACA-8F52-6578D8A84A34}" type="presOf" srcId="{C45E5E2A-9826-49C8-8921-04AE84857607}" destId="{07D1606B-949B-410B-A1EF-2764AE35D863}" srcOrd="0" destOrd="0" presId="urn:microsoft.com/office/officeart/2005/8/layout/radial6"/>
    <dgm:cxn modelId="{413EDD14-2294-4505-830C-92BEDF6310AD}" srcId="{D803DA03-ED31-4FC9-A966-E19F5033B6F2}" destId="{52070E98-C05F-4A38-8E7A-F990802F8E78}" srcOrd="2" destOrd="0" parTransId="{1A9F3644-0458-4684-AF5E-BD430A471F27}" sibTransId="{C1998F7E-351E-4AD1-93E3-B5AB16CEC596}"/>
    <dgm:cxn modelId="{48ACDD9A-C311-4848-9391-9CBE27C181BB}" type="presOf" srcId="{C2F3AABF-AB0D-4CD9-811D-0E237D8E2DBB}" destId="{B4CDF266-9E7A-4CBC-8E62-5DE3ADA689F3}" srcOrd="0" destOrd="0" presId="urn:microsoft.com/office/officeart/2005/8/layout/radial6"/>
    <dgm:cxn modelId="{CEE40207-E5A7-458B-8330-70ECAE4C0112}" type="presOf" srcId="{C1998F7E-351E-4AD1-93E3-B5AB16CEC596}" destId="{B060E16F-C4AE-46A8-8BAB-1696AE87A7D4}" srcOrd="0" destOrd="0" presId="urn:microsoft.com/office/officeart/2005/8/layout/radial6"/>
    <dgm:cxn modelId="{2CD0BB55-0E43-49A9-92CB-855CCEAB939F}" type="presParOf" srcId="{B0B6645B-53EA-4E99-8695-6CCD4E23B6BA}" destId="{480D758E-FCC1-42F1-9F92-5F0ABF067EC7}" srcOrd="0" destOrd="0" presId="urn:microsoft.com/office/officeart/2005/8/layout/radial6"/>
    <dgm:cxn modelId="{21C0A916-0267-490A-B03E-3332A419A9A9}" type="presParOf" srcId="{B0B6645B-53EA-4E99-8695-6CCD4E23B6BA}" destId="{285D3077-8BDF-4961-961D-9A7BAFB556E0}" srcOrd="1" destOrd="0" presId="urn:microsoft.com/office/officeart/2005/8/layout/radial6"/>
    <dgm:cxn modelId="{DFF575D0-8E2A-41AE-8538-7287518A79DA}" type="presParOf" srcId="{B0B6645B-53EA-4E99-8695-6CCD4E23B6BA}" destId="{8E2E5258-7CD7-4560-BA6B-F0BD936171A3}" srcOrd="2" destOrd="0" presId="urn:microsoft.com/office/officeart/2005/8/layout/radial6"/>
    <dgm:cxn modelId="{890B63DC-3578-4561-ABB7-BAC182210EDF}" type="presParOf" srcId="{B0B6645B-53EA-4E99-8695-6CCD4E23B6BA}" destId="{A22AF206-6180-4461-98C4-36F652F0A993}" srcOrd="3" destOrd="0" presId="urn:microsoft.com/office/officeart/2005/8/layout/radial6"/>
    <dgm:cxn modelId="{59F9D48A-C2EB-40F3-8830-AA36430E6BA8}" type="presParOf" srcId="{B0B6645B-53EA-4E99-8695-6CCD4E23B6BA}" destId="{798B1941-49DC-4B9D-8E58-F85C0CC8E653}" srcOrd="4" destOrd="0" presId="urn:microsoft.com/office/officeart/2005/8/layout/radial6"/>
    <dgm:cxn modelId="{8882DBD5-0EAA-445C-8670-6F4B7E160884}" type="presParOf" srcId="{B0B6645B-53EA-4E99-8695-6CCD4E23B6BA}" destId="{14BFA986-6107-40F0-9375-19163BA5C858}" srcOrd="5" destOrd="0" presId="urn:microsoft.com/office/officeart/2005/8/layout/radial6"/>
    <dgm:cxn modelId="{44EB2763-C6E2-49EF-8403-BF35475C8A5F}" type="presParOf" srcId="{B0B6645B-53EA-4E99-8695-6CCD4E23B6BA}" destId="{433BC5FE-87BB-414F-8A7F-187777F86691}" srcOrd="6" destOrd="0" presId="urn:microsoft.com/office/officeart/2005/8/layout/radial6"/>
    <dgm:cxn modelId="{1FAAEB1D-402D-4FA1-8DBA-FBE4F0DDFCDC}" type="presParOf" srcId="{B0B6645B-53EA-4E99-8695-6CCD4E23B6BA}" destId="{F8CB25D2-BC5F-4F19-BA5D-2237A49C2042}" srcOrd="7" destOrd="0" presId="urn:microsoft.com/office/officeart/2005/8/layout/radial6"/>
    <dgm:cxn modelId="{4A381CEE-7F98-4855-8AC0-5939F1CFCDB6}" type="presParOf" srcId="{B0B6645B-53EA-4E99-8695-6CCD4E23B6BA}" destId="{8D3403AA-D8A7-4BF7-9351-7B59D518BCCE}" srcOrd="8" destOrd="0" presId="urn:microsoft.com/office/officeart/2005/8/layout/radial6"/>
    <dgm:cxn modelId="{AB23A40C-7E96-446A-8A93-9E4950FD33E1}" type="presParOf" srcId="{B0B6645B-53EA-4E99-8695-6CCD4E23B6BA}" destId="{B060E16F-C4AE-46A8-8BAB-1696AE87A7D4}" srcOrd="9" destOrd="0" presId="urn:microsoft.com/office/officeart/2005/8/layout/radial6"/>
    <dgm:cxn modelId="{E616ECC0-366F-4AFC-9BC0-8F81A019B90A}" type="presParOf" srcId="{B0B6645B-53EA-4E99-8695-6CCD4E23B6BA}" destId="{B4CDF266-9E7A-4CBC-8E62-5DE3ADA689F3}" srcOrd="10" destOrd="0" presId="urn:microsoft.com/office/officeart/2005/8/layout/radial6"/>
    <dgm:cxn modelId="{7D0EBA59-6924-49A1-BDC5-344C2749453E}" type="presParOf" srcId="{B0B6645B-53EA-4E99-8695-6CCD4E23B6BA}" destId="{6E0DABB3-20D5-4AB9-BD34-41C9C1CE79A3}" srcOrd="11" destOrd="0" presId="urn:microsoft.com/office/officeart/2005/8/layout/radial6"/>
    <dgm:cxn modelId="{19F82A00-829C-47F4-828A-2C86002945B2}" type="presParOf" srcId="{B0B6645B-53EA-4E99-8695-6CCD4E23B6BA}" destId="{07D1606B-949B-410B-A1EF-2764AE35D86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DDB17E-6544-4725-9E55-08918425D5CB}" type="doc">
      <dgm:prSet loTypeId="urn:microsoft.com/office/officeart/2005/8/layout/vList3#1" loCatId="list" qsTypeId="urn:microsoft.com/office/officeart/2005/8/quickstyle/simple1" qsCatId="simple" csTypeId="urn:microsoft.com/office/officeart/2005/8/colors/colorful5" csCatId="colorful" phldr="1"/>
      <dgm:spPr/>
      <dgm:t>
        <a:bodyPr/>
        <a:lstStyle/>
        <a:p>
          <a:endParaRPr lang="en-US"/>
        </a:p>
      </dgm:t>
    </dgm:pt>
    <dgm:pt modelId="{9317A3B3-84E1-41D1-8CC6-8344E9642E20}">
      <dgm:prSet phldrT="[Text]"/>
      <dgm:spPr/>
      <dgm:t>
        <a:bodyPr/>
        <a:lstStyle/>
        <a:p>
          <a:r>
            <a:rPr lang="en-US" dirty="0" err="1" smtClean="0"/>
            <a:t>Tricksterism</a:t>
          </a:r>
          <a:r>
            <a:rPr lang="en-US" dirty="0" smtClean="0"/>
            <a:t> </a:t>
          </a:r>
          <a:endParaRPr lang="en-US" dirty="0"/>
        </a:p>
      </dgm:t>
    </dgm:pt>
    <dgm:pt modelId="{12FFAB2D-E8F9-4163-8999-61B5556857FE}" type="parTrans" cxnId="{0318AB93-1D72-432F-AC2F-010980666111}">
      <dgm:prSet/>
      <dgm:spPr/>
      <dgm:t>
        <a:bodyPr/>
        <a:lstStyle/>
        <a:p>
          <a:endParaRPr lang="en-US"/>
        </a:p>
      </dgm:t>
    </dgm:pt>
    <dgm:pt modelId="{F974F569-C971-4AD8-B1D9-2DDB673B0130}" type="sibTrans" cxnId="{0318AB93-1D72-432F-AC2F-010980666111}">
      <dgm:prSet/>
      <dgm:spPr/>
      <dgm:t>
        <a:bodyPr/>
        <a:lstStyle/>
        <a:p>
          <a:endParaRPr lang="en-US"/>
        </a:p>
      </dgm:t>
    </dgm:pt>
    <dgm:pt modelId="{7C986355-079B-4357-A3EB-C556EE57E06F}">
      <dgm:prSet phldrT="[Text]"/>
      <dgm:spPr/>
      <dgm:t>
        <a:bodyPr/>
        <a:lstStyle/>
        <a:p>
          <a:r>
            <a:rPr lang="en-US" dirty="0" smtClean="0"/>
            <a:t>Entertainment </a:t>
          </a:r>
          <a:endParaRPr lang="en-US" dirty="0"/>
        </a:p>
      </dgm:t>
    </dgm:pt>
    <dgm:pt modelId="{9D999F70-3B09-460F-B7BA-0344791312F5}" type="parTrans" cxnId="{BF4D406C-0A48-4D26-8FC1-1D8FFE390EB3}">
      <dgm:prSet/>
      <dgm:spPr/>
      <dgm:t>
        <a:bodyPr/>
        <a:lstStyle/>
        <a:p>
          <a:endParaRPr lang="en-US"/>
        </a:p>
      </dgm:t>
    </dgm:pt>
    <dgm:pt modelId="{EF25E374-1982-4793-B3E5-A0727501736B}" type="sibTrans" cxnId="{BF4D406C-0A48-4D26-8FC1-1D8FFE390EB3}">
      <dgm:prSet/>
      <dgm:spPr/>
      <dgm:t>
        <a:bodyPr/>
        <a:lstStyle/>
        <a:p>
          <a:endParaRPr lang="en-US"/>
        </a:p>
      </dgm:t>
    </dgm:pt>
    <dgm:pt modelId="{42EB1447-8138-429F-A81B-A25EADD2D066}">
      <dgm:prSet phldrT="[Text]"/>
      <dgm:spPr/>
      <dgm:t>
        <a:bodyPr/>
        <a:lstStyle/>
        <a:p>
          <a:r>
            <a:rPr lang="en-US" dirty="0" smtClean="0"/>
            <a:t>Amplification </a:t>
          </a:r>
          <a:endParaRPr lang="en-US" dirty="0"/>
        </a:p>
      </dgm:t>
    </dgm:pt>
    <dgm:pt modelId="{F7033546-6767-457C-861C-5F3DE0676B28}" type="parTrans" cxnId="{7C858A80-A962-42C4-8698-9DD7A0638E30}">
      <dgm:prSet/>
      <dgm:spPr/>
      <dgm:t>
        <a:bodyPr/>
        <a:lstStyle/>
        <a:p>
          <a:endParaRPr lang="en-US"/>
        </a:p>
      </dgm:t>
    </dgm:pt>
    <dgm:pt modelId="{0C3BCDB0-EB03-48DA-8621-9B24BA3BA768}" type="sibTrans" cxnId="{7C858A80-A962-42C4-8698-9DD7A0638E30}">
      <dgm:prSet/>
      <dgm:spPr/>
      <dgm:t>
        <a:bodyPr/>
        <a:lstStyle/>
        <a:p>
          <a:endParaRPr lang="en-US"/>
        </a:p>
      </dgm:t>
    </dgm:pt>
    <dgm:pt modelId="{871FFEF7-EB20-446D-B12E-4BC2B2251CAC}">
      <dgm:prSet phldrT="[Text]"/>
      <dgm:spPr/>
      <dgm:t>
        <a:bodyPr/>
        <a:lstStyle/>
        <a:p>
          <a:r>
            <a:rPr lang="en-US" dirty="0" smtClean="0"/>
            <a:t>Exclusivity </a:t>
          </a:r>
          <a:endParaRPr lang="en-US" dirty="0"/>
        </a:p>
      </dgm:t>
    </dgm:pt>
    <dgm:pt modelId="{C3062E24-0122-4EE7-9F08-4106213FA625}" type="parTrans" cxnId="{D6F8A006-3D13-4DB3-A06B-9ACA59B91192}">
      <dgm:prSet/>
      <dgm:spPr/>
      <dgm:t>
        <a:bodyPr/>
        <a:lstStyle/>
        <a:p>
          <a:endParaRPr lang="en-US"/>
        </a:p>
      </dgm:t>
    </dgm:pt>
    <dgm:pt modelId="{62417C29-4A5E-4D3E-8A36-A19A10BD8C1D}" type="sibTrans" cxnId="{D6F8A006-3D13-4DB3-A06B-9ACA59B91192}">
      <dgm:prSet/>
      <dgm:spPr/>
      <dgm:t>
        <a:bodyPr/>
        <a:lstStyle/>
        <a:p>
          <a:endParaRPr lang="en-US"/>
        </a:p>
      </dgm:t>
    </dgm:pt>
    <dgm:pt modelId="{333E8A5B-6DE5-484B-9F7D-FF23DFAC4982}">
      <dgm:prSet phldrT="[Text]"/>
      <dgm:spPr/>
      <dgm:t>
        <a:bodyPr/>
        <a:lstStyle/>
        <a:p>
          <a:r>
            <a:rPr lang="en-US" dirty="0" smtClean="0"/>
            <a:t>Secrecy </a:t>
          </a:r>
          <a:endParaRPr lang="en-US" dirty="0"/>
        </a:p>
      </dgm:t>
    </dgm:pt>
    <dgm:pt modelId="{EDDA70D7-E442-4811-8C34-A07B46BD3FA1}" type="parTrans" cxnId="{D2E972AC-CE16-4F5B-8EF7-8569659246EE}">
      <dgm:prSet/>
      <dgm:spPr/>
      <dgm:t>
        <a:bodyPr/>
        <a:lstStyle/>
        <a:p>
          <a:endParaRPr lang="en-US"/>
        </a:p>
      </dgm:t>
    </dgm:pt>
    <dgm:pt modelId="{75066B86-7910-44ED-89F0-8A47ED4670BE}" type="sibTrans" cxnId="{D2E972AC-CE16-4F5B-8EF7-8569659246EE}">
      <dgm:prSet/>
      <dgm:spPr/>
      <dgm:t>
        <a:bodyPr/>
        <a:lstStyle/>
        <a:p>
          <a:endParaRPr lang="en-US"/>
        </a:p>
      </dgm:t>
    </dgm:pt>
    <dgm:pt modelId="{02C329F3-ADAF-4151-84C9-1F1BD343C944}" type="pres">
      <dgm:prSet presAssocID="{23DDB17E-6544-4725-9E55-08918425D5CB}" presName="linearFlow" presStyleCnt="0">
        <dgm:presLayoutVars>
          <dgm:dir/>
          <dgm:resizeHandles val="exact"/>
        </dgm:presLayoutVars>
      </dgm:prSet>
      <dgm:spPr/>
      <dgm:t>
        <a:bodyPr/>
        <a:lstStyle/>
        <a:p>
          <a:endParaRPr lang="en-US"/>
        </a:p>
      </dgm:t>
    </dgm:pt>
    <dgm:pt modelId="{BA5678F7-2C48-4194-AE11-1EFDAF155DD4}" type="pres">
      <dgm:prSet presAssocID="{9317A3B3-84E1-41D1-8CC6-8344E9642E20}" presName="composite" presStyleCnt="0"/>
      <dgm:spPr/>
    </dgm:pt>
    <dgm:pt modelId="{FB9FA4F1-46A6-4862-A1C6-14ABFF1D6D4F}" type="pres">
      <dgm:prSet presAssocID="{9317A3B3-84E1-41D1-8CC6-8344E9642E20}" presName="imgShp" presStyleLbl="fgImgPlace1" presStyleIdx="0" presStyleCnt="5"/>
      <dgm:spPr>
        <a:blipFill rotWithShape="1">
          <a:blip xmlns:r="http://schemas.openxmlformats.org/officeDocument/2006/relationships" r:embed="rId1"/>
          <a:stretch>
            <a:fillRect/>
          </a:stretch>
        </a:blipFill>
      </dgm:spPr>
    </dgm:pt>
    <dgm:pt modelId="{C959B606-1D7C-429C-B019-89A1E80E9155}" type="pres">
      <dgm:prSet presAssocID="{9317A3B3-84E1-41D1-8CC6-8344E9642E20}" presName="txShp" presStyleLbl="node1" presStyleIdx="0" presStyleCnt="5">
        <dgm:presLayoutVars>
          <dgm:bulletEnabled val="1"/>
        </dgm:presLayoutVars>
      </dgm:prSet>
      <dgm:spPr/>
      <dgm:t>
        <a:bodyPr/>
        <a:lstStyle/>
        <a:p>
          <a:endParaRPr lang="en-US"/>
        </a:p>
      </dgm:t>
    </dgm:pt>
    <dgm:pt modelId="{203F2CA2-1C3A-4E6D-BE4D-080587AD849A}" type="pres">
      <dgm:prSet presAssocID="{F974F569-C971-4AD8-B1D9-2DDB673B0130}" presName="spacing" presStyleCnt="0"/>
      <dgm:spPr/>
    </dgm:pt>
    <dgm:pt modelId="{702BF11E-8B71-4AC8-8167-3C77E91CB0B8}" type="pres">
      <dgm:prSet presAssocID="{7C986355-079B-4357-A3EB-C556EE57E06F}" presName="composite" presStyleCnt="0"/>
      <dgm:spPr/>
    </dgm:pt>
    <dgm:pt modelId="{9E5134EB-C261-48E2-B566-9E7E0170BDB1}" type="pres">
      <dgm:prSet presAssocID="{7C986355-079B-4357-A3EB-C556EE57E06F}" presName="imgShp" presStyleLbl="fgImgPlace1" presStyleIdx="1" presStyleCnt="5"/>
      <dgm:spPr>
        <a:blipFill rotWithShape="1">
          <a:blip xmlns:r="http://schemas.openxmlformats.org/officeDocument/2006/relationships" r:embed="rId2"/>
          <a:stretch>
            <a:fillRect/>
          </a:stretch>
        </a:blipFill>
      </dgm:spPr>
    </dgm:pt>
    <dgm:pt modelId="{EE67EDDD-7C8E-4A4B-9C5D-F7963A4167DF}" type="pres">
      <dgm:prSet presAssocID="{7C986355-079B-4357-A3EB-C556EE57E06F}" presName="txShp" presStyleLbl="node1" presStyleIdx="1" presStyleCnt="5">
        <dgm:presLayoutVars>
          <dgm:bulletEnabled val="1"/>
        </dgm:presLayoutVars>
      </dgm:prSet>
      <dgm:spPr/>
      <dgm:t>
        <a:bodyPr/>
        <a:lstStyle/>
        <a:p>
          <a:endParaRPr lang="en-US"/>
        </a:p>
      </dgm:t>
    </dgm:pt>
    <dgm:pt modelId="{A0FE38A1-AB19-4573-AF96-39F4122C6DE8}" type="pres">
      <dgm:prSet presAssocID="{EF25E374-1982-4793-B3E5-A0727501736B}" presName="spacing" presStyleCnt="0"/>
      <dgm:spPr/>
    </dgm:pt>
    <dgm:pt modelId="{A66D69CA-DEE1-47F5-830C-18F7D285D470}" type="pres">
      <dgm:prSet presAssocID="{42EB1447-8138-429F-A81B-A25EADD2D066}" presName="composite" presStyleCnt="0"/>
      <dgm:spPr/>
    </dgm:pt>
    <dgm:pt modelId="{672968CC-A14D-4DBA-B0B6-D6EC7377E867}" type="pres">
      <dgm:prSet presAssocID="{42EB1447-8138-429F-A81B-A25EADD2D066}" presName="imgShp" presStyleLbl="fgImgPlace1" presStyleIdx="2" presStyleCnt="5"/>
      <dgm:spPr>
        <a:blipFill rotWithShape="1">
          <a:blip xmlns:r="http://schemas.openxmlformats.org/officeDocument/2006/relationships" r:embed="rId3"/>
          <a:stretch>
            <a:fillRect/>
          </a:stretch>
        </a:blipFill>
      </dgm:spPr>
    </dgm:pt>
    <dgm:pt modelId="{B881C2A5-58B9-49F2-9305-17F7B47C07EB}" type="pres">
      <dgm:prSet presAssocID="{42EB1447-8138-429F-A81B-A25EADD2D066}" presName="txShp" presStyleLbl="node1" presStyleIdx="2" presStyleCnt="5">
        <dgm:presLayoutVars>
          <dgm:bulletEnabled val="1"/>
        </dgm:presLayoutVars>
      </dgm:prSet>
      <dgm:spPr/>
      <dgm:t>
        <a:bodyPr/>
        <a:lstStyle/>
        <a:p>
          <a:endParaRPr lang="en-US"/>
        </a:p>
      </dgm:t>
    </dgm:pt>
    <dgm:pt modelId="{0954C1AB-4EDE-4A8A-88D6-F57F0E9CD14C}" type="pres">
      <dgm:prSet presAssocID="{0C3BCDB0-EB03-48DA-8621-9B24BA3BA768}" presName="spacing" presStyleCnt="0"/>
      <dgm:spPr/>
    </dgm:pt>
    <dgm:pt modelId="{09916CF8-2DDE-4866-89B9-77056CD65152}" type="pres">
      <dgm:prSet presAssocID="{333E8A5B-6DE5-484B-9F7D-FF23DFAC4982}" presName="composite" presStyleCnt="0"/>
      <dgm:spPr/>
    </dgm:pt>
    <dgm:pt modelId="{65E4932E-440C-4449-BB69-43FE58578D4E}" type="pres">
      <dgm:prSet presAssocID="{333E8A5B-6DE5-484B-9F7D-FF23DFAC4982}" presName="imgShp" presStyleLbl="fgImgPlace1" presStyleIdx="3" presStyleCnt="5"/>
      <dgm:spPr>
        <a:blipFill rotWithShape="1">
          <a:blip xmlns:r="http://schemas.openxmlformats.org/officeDocument/2006/relationships" r:embed="rId4"/>
          <a:stretch>
            <a:fillRect/>
          </a:stretch>
        </a:blipFill>
      </dgm:spPr>
    </dgm:pt>
    <dgm:pt modelId="{4FF55BE5-5866-4190-B7BA-058C0ED87FE0}" type="pres">
      <dgm:prSet presAssocID="{333E8A5B-6DE5-484B-9F7D-FF23DFAC4982}" presName="txShp" presStyleLbl="node1" presStyleIdx="3" presStyleCnt="5">
        <dgm:presLayoutVars>
          <dgm:bulletEnabled val="1"/>
        </dgm:presLayoutVars>
      </dgm:prSet>
      <dgm:spPr/>
      <dgm:t>
        <a:bodyPr/>
        <a:lstStyle/>
        <a:p>
          <a:endParaRPr lang="en-US"/>
        </a:p>
      </dgm:t>
    </dgm:pt>
    <dgm:pt modelId="{C968C38F-63CA-4CBC-80CF-C40B484CABCE}" type="pres">
      <dgm:prSet presAssocID="{75066B86-7910-44ED-89F0-8A47ED4670BE}" presName="spacing" presStyleCnt="0"/>
      <dgm:spPr/>
    </dgm:pt>
    <dgm:pt modelId="{95353776-06BE-46A5-887A-74D3D25F2FAA}" type="pres">
      <dgm:prSet presAssocID="{871FFEF7-EB20-446D-B12E-4BC2B2251CAC}" presName="composite" presStyleCnt="0"/>
      <dgm:spPr/>
    </dgm:pt>
    <dgm:pt modelId="{6C46D492-1642-4267-87FC-6E5AF89C11D2}" type="pres">
      <dgm:prSet presAssocID="{871FFEF7-EB20-446D-B12E-4BC2B2251CAC}" presName="imgShp" presStyleLbl="fgImgPlace1" presStyleIdx="4" presStyleCnt="5"/>
      <dgm:spPr>
        <a:blipFill rotWithShape="1">
          <a:blip xmlns:r="http://schemas.openxmlformats.org/officeDocument/2006/relationships" r:embed="rId5"/>
          <a:stretch>
            <a:fillRect/>
          </a:stretch>
        </a:blipFill>
      </dgm:spPr>
    </dgm:pt>
    <dgm:pt modelId="{9CB1A718-0C0F-453A-BB7D-EDCAB744E4C4}" type="pres">
      <dgm:prSet presAssocID="{871FFEF7-EB20-446D-B12E-4BC2B2251CAC}" presName="txShp" presStyleLbl="node1" presStyleIdx="4" presStyleCnt="5">
        <dgm:presLayoutVars>
          <dgm:bulletEnabled val="1"/>
        </dgm:presLayoutVars>
      </dgm:prSet>
      <dgm:spPr/>
      <dgm:t>
        <a:bodyPr/>
        <a:lstStyle/>
        <a:p>
          <a:endParaRPr lang="en-US"/>
        </a:p>
      </dgm:t>
    </dgm:pt>
  </dgm:ptLst>
  <dgm:cxnLst>
    <dgm:cxn modelId="{0318AB93-1D72-432F-AC2F-010980666111}" srcId="{23DDB17E-6544-4725-9E55-08918425D5CB}" destId="{9317A3B3-84E1-41D1-8CC6-8344E9642E20}" srcOrd="0" destOrd="0" parTransId="{12FFAB2D-E8F9-4163-8999-61B5556857FE}" sibTransId="{F974F569-C971-4AD8-B1D9-2DDB673B0130}"/>
    <dgm:cxn modelId="{EEDEAE3C-4300-4568-AD73-F78004ED1711}" type="presOf" srcId="{7C986355-079B-4357-A3EB-C556EE57E06F}" destId="{EE67EDDD-7C8E-4A4B-9C5D-F7963A4167DF}" srcOrd="0" destOrd="0" presId="urn:microsoft.com/office/officeart/2005/8/layout/vList3#1"/>
    <dgm:cxn modelId="{F9742331-A884-4A33-B358-DD07DA1770E8}" type="presOf" srcId="{333E8A5B-6DE5-484B-9F7D-FF23DFAC4982}" destId="{4FF55BE5-5866-4190-B7BA-058C0ED87FE0}" srcOrd="0" destOrd="0" presId="urn:microsoft.com/office/officeart/2005/8/layout/vList3#1"/>
    <dgm:cxn modelId="{D6F8A006-3D13-4DB3-A06B-9ACA59B91192}" srcId="{23DDB17E-6544-4725-9E55-08918425D5CB}" destId="{871FFEF7-EB20-446D-B12E-4BC2B2251CAC}" srcOrd="4" destOrd="0" parTransId="{C3062E24-0122-4EE7-9F08-4106213FA625}" sibTransId="{62417C29-4A5E-4D3E-8A36-A19A10BD8C1D}"/>
    <dgm:cxn modelId="{D2E972AC-CE16-4F5B-8EF7-8569659246EE}" srcId="{23DDB17E-6544-4725-9E55-08918425D5CB}" destId="{333E8A5B-6DE5-484B-9F7D-FF23DFAC4982}" srcOrd="3" destOrd="0" parTransId="{EDDA70D7-E442-4811-8C34-A07B46BD3FA1}" sibTransId="{75066B86-7910-44ED-89F0-8A47ED4670BE}"/>
    <dgm:cxn modelId="{E78A0817-BBA3-404E-BCC9-7E18C8BE6FBC}" type="presOf" srcId="{9317A3B3-84E1-41D1-8CC6-8344E9642E20}" destId="{C959B606-1D7C-429C-B019-89A1E80E9155}" srcOrd="0" destOrd="0" presId="urn:microsoft.com/office/officeart/2005/8/layout/vList3#1"/>
    <dgm:cxn modelId="{7C858A80-A962-42C4-8698-9DD7A0638E30}" srcId="{23DDB17E-6544-4725-9E55-08918425D5CB}" destId="{42EB1447-8138-429F-A81B-A25EADD2D066}" srcOrd="2" destOrd="0" parTransId="{F7033546-6767-457C-861C-5F3DE0676B28}" sibTransId="{0C3BCDB0-EB03-48DA-8621-9B24BA3BA768}"/>
    <dgm:cxn modelId="{BF4D406C-0A48-4D26-8FC1-1D8FFE390EB3}" srcId="{23DDB17E-6544-4725-9E55-08918425D5CB}" destId="{7C986355-079B-4357-A3EB-C556EE57E06F}" srcOrd="1" destOrd="0" parTransId="{9D999F70-3B09-460F-B7BA-0344791312F5}" sibTransId="{EF25E374-1982-4793-B3E5-A0727501736B}"/>
    <dgm:cxn modelId="{157569F3-55CB-4224-AE4A-8D0D058C1469}" type="presOf" srcId="{23DDB17E-6544-4725-9E55-08918425D5CB}" destId="{02C329F3-ADAF-4151-84C9-1F1BD343C944}" srcOrd="0" destOrd="0" presId="urn:microsoft.com/office/officeart/2005/8/layout/vList3#1"/>
    <dgm:cxn modelId="{45E1B633-5166-44FD-8412-427F0AF36A83}" type="presOf" srcId="{871FFEF7-EB20-446D-B12E-4BC2B2251CAC}" destId="{9CB1A718-0C0F-453A-BB7D-EDCAB744E4C4}" srcOrd="0" destOrd="0" presId="urn:microsoft.com/office/officeart/2005/8/layout/vList3#1"/>
    <dgm:cxn modelId="{DC93CF4C-34C7-412B-BBA1-AC60AFA92AF3}" type="presOf" srcId="{42EB1447-8138-429F-A81B-A25EADD2D066}" destId="{B881C2A5-58B9-49F2-9305-17F7B47C07EB}" srcOrd="0" destOrd="0" presId="urn:microsoft.com/office/officeart/2005/8/layout/vList3#1"/>
    <dgm:cxn modelId="{4E3D5B77-A6CE-4E68-9AC1-26F1C89243D9}" type="presParOf" srcId="{02C329F3-ADAF-4151-84C9-1F1BD343C944}" destId="{BA5678F7-2C48-4194-AE11-1EFDAF155DD4}" srcOrd="0" destOrd="0" presId="urn:microsoft.com/office/officeart/2005/8/layout/vList3#1"/>
    <dgm:cxn modelId="{267D7550-BA2F-4569-98E4-66B9B52230D6}" type="presParOf" srcId="{BA5678F7-2C48-4194-AE11-1EFDAF155DD4}" destId="{FB9FA4F1-46A6-4862-A1C6-14ABFF1D6D4F}" srcOrd="0" destOrd="0" presId="urn:microsoft.com/office/officeart/2005/8/layout/vList3#1"/>
    <dgm:cxn modelId="{60BFBA4C-BBB6-4DDA-924F-4542A992EB0C}" type="presParOf" srcId="{BA5678F7-2C48-4194-AE11-1EFDAF155DD4}" destId="{C959B606-1D7C-429C-B019-89A1E80E9155}" srcOrd="1" destOrd="0" presId="urn:microsoft.com/office/officeart/2005/8/layout/vList3#1"/>
    <dgm:cxn modelId="{17C787E1-937E-4A57-9D81-C9FC94A2CBEB}" type="presParOf" srcId="{02C329F3-ADAF-4151-84C9-1F1BD343C944}" destId="{203F2CA2-1C3A-4E6D-BE4D-080587AD849A}" srcOrd="1" destOrd="0" presId="urn:microsoft.com/office/officeart/2005/8/layout/vList3#1"/>
    <dgm:cxn modelId="{81F24768-92A6-4FE4-ACAF-FA680A9B55A0}" type="presParOf" srcId="{02C329F3-ADAF-4151-84C9-1F1BD343C944}" destId="{702BF11E-8B71-4AC8-8167-3C77E91CB0B8}" srcOrd="2" destOrd="0" presId="urn:microsoft.com/office/officeart/2005/8/layout/vList3#1"/>
    <dgm:cxn modelId="{A903B2DA-7706-4951-AE08-AD21803A7EB7}" type="presParOf" srcId="{702BF11E-8B71-4AC8-8167-3C77E91CB0B8}" destId="{9E5134EB-C261-48E2-B566-9E7E0170BDB1}" srcOrd="0" destOrd="0" presId="urn:microsoft.com/office/officeart/2005/8/layout/vList3#1"/>
    <dgm:cxn modelId="{72BADFE3-B6D3-4875-ACBB-3C02366364D9}" type="presParOf" srcId="{702BF11E-8B71-4AC8-8167-3C77E91CB0B8}" destId="{EE67EDDD-7C8E-4A4B-9C5D-F7963A4167DF}" srcOrd="1" destOrd="0" presId="urn:microsoft.com/office/officeart/2005/8/layout/vList3#1"/>
    <dgm:cxn modelId="{D487DE8E-5D5A-446D-BA77-7DB31EE8E505}" type="presParOf" srcId="{02C329F3-ADAF-4151-84C9-1F1BD343C944}" destId="{A0FE38A1-AB19-4573-AF96-39F4122C6DE8}" srcOrd="3" destOrd="0" presId="urn:microsoft.com/office/officeart/2005/8/layout/vList3#1"/>
    <dgm:cxn modelId="{EE64309B-5845-4418-B6A3-07D8FB166500}" type="presParOf" srcId="{02C329F3-ADAF-4151-84C9-1F1BD343C944}" destId="{A66D69CA-DEE1-47F5-830C-18F7D285D470}" srcOrd="4" destOrd="0" presId="urn:microsoft.com/office/officeart/2005/8/layout/vList3#1"/>
    <dgm:cxn modelId="{6949E0ED-5E70-44AF-B361-270385FFF290}" type="presParOf" srcId="{A66D69CA-DEE1-47F5-830C-18F7D285D470}" destId="{672968CC-A14D-4DBA-B0B6-D6EC7377E867}" srcOrd="0" destOrd="0" presId="urn:microsoft.com/office/officeart/2005/8/layout/vList3#1"/>
    <dgm:cxn modelId="{F2EE325F-3EFA-4F88-BC20-4405D7CA5167}" type="presParOf" srcId="{A66D69CA-DEE1-47F5-830C-18F7D285D470}" destId="{B881C2A5-58B9-49F2-9305-17F7B47C07EB}" srcOrd="1" destOrd="0" presId="urn:microsoft.com/office/officeart/2005/8/layout/vList3#1"/>
    <dgm:cxn modelId="{895D72FE-F009-4019-BE61-733AF0E0A3D3}" type="presParOf" srcId="{02C329F3-ADAF-4151-84C9-1F1BD343C944}" destId="{0954C1AB-4EDE-4A8A-88D6-F57F0E9CD14C}" srcOrd="5" destOrd="0" presId="urn:microsoft.com/office/officeart/2005/8/layout/vList3#1"/>
    <dgm:cxn modelId="{6E18B36C-3A1A-4006-9630-D37003DDECE0}" type="presParOf" srcId="{02C329F3-ADAF-4151-84C9-1F1BD343C944}" destId="{09916CF8-2DDE-4866-89B9-77056CD65152}" srcOrd="6" destOrd="0" presId="urn:microsoft.com/office/officeart/2005/8/layout/vList3#1"/>
    <dgm:cxn modelId="{591D7DAE-8287-4503-B941-8B57AADB29B4}" type="presParOf" srcId="{09916CF8-2DDE-4866-89B9-77056CD65152}" destId="{65E4932E-440C-4449-BB69-43FE58578D4E}" srcOrd="0" destOrd="0" presId="urn:microsoft.com/office/officeart/2005/8/layout/vList3#1"/>
    <dgm:cxn modelId="{9736DD41-135C-4487-BFBE-0485D7135B9E}" type="presParOf" srcId="{09916CF8-2DDE-4866-89B9-77056CD65152}" destId="{4FF55BE5-5866-4190-B7BA-058C0ED87FE0}" srcOrd="1" destOrd="0" presId="urn:microsoft.com/office/officeart/2005/8/layout/vList3#1"/>
    <dgm:cxn modelId="{9F80A6A5-A033-4058-ADBC-490C756ACA9E}" type="presParOf" srcId="{02C329F3-ADAF-4151-84C9-1F1BD343C944}" destId="{C968C38F-63CA-4CBC-80CF-C40B484CABCE}" srcOrd="7" destOrd="0" presId="urn:microsoft.com/office/officeart/2005/8/layout/vList3#1"/>
    <dgm:cxn modelId="{401E74F6-0EBF-43BA-9040-59142F93537A}" type="presParOf" srcId="{02C329F3-ADAF-4151-84C9-1F1BD343C944}" destId="{95353776-06BE-46A5-887A-74D3D25F2FAA}" srcOrd="8" destOrd="0" presId="urn:microsoft.com/office/officeart/2005/8/layout/vList3#1"/>
    <dgm:cxn modelId="{391A8983-4D81-46C5-AAF5-6320A68E50EC}" type="presParOf" srcId="{95353776-06BE-46A5-887A-74D3D25F2FAA}" destId="{6C46D492-1642-4267-87FC-6E5AF89C11D2}" srcOrd="0" destOrd="0" presId="urn:microsoft.com/office/officeart/2005/8/layout/vList3#1"/>
    <dgm:cxn modelId="{1AB47463-F891-43EA-9D3C-5B25F5BAFF88}" type="presParOf" srcId="{95353776-06BE-46A5-887A-74D3D25F2FAA}" destId="{9CB1A718-0C0F-453A-BB7D-EDCAB744E4C4}"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F974C-C370-4A1A-A512-EE9FED9EB687}">
      <dsp:nvSpPr>
        <dsp:cNvPr id="0" name=""/>
        <dsp:cNvSpPr/>
      </dsp:nvSpPr>
      <dsp:spPr>
        <a:xfrm rot="5400000">
          <a:off x="4509236" y="-1746051"/>
          <a:ext cx="891407" cy="4663472"/>
        </a:xfrm>
        <a:prstGeom prst="round2SameRect">
          <a:avLst/>
        </a:prstGeom>
        <a:solidFill>
          <a:schemeClr val="accent2">
            <a:tint val="40000"/>
            <a:alpha val="90000"/>
            <a:hueOff val="0"/>
            <a:satOff val="0"/>
            <a:lumOff val="0"/>
            <a:alphaOff val="0"/>
          </a:schemeClr>
        </a:solidFill>
        <a:ln w="55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b="1" kern="1200" dirty="0" smtClean="0"/>
            <a:t>States of deprivation</a:t>
          </a:r>
          <a:endParaRPr lang="en-US" sz="1200" kern="1200" dirty="0"/>
        </a:p>
        <a:p>
          <a:pPr marL="228600" lvl="2" indent="-114300" algn="l" defTabSz="533400" rtl="0">
            <a:lnSpc>
              <a:spcPct val="90000"/>
            </a:lnSpc>
            <a:spcBef>
              <a:spcPct val="0"/>
            </a:spcBef>
            <a:spcAft>
              <a:spcPct val="15000"/>
            </a:spcAft>
            <a:buChar char="••"/>
          </a:pPr>
          <a:r>
            <a:rPr lang="en-US" sz="1200" b="1" kern="1200" dirty="0" smtClean="0"/>
            <a:t>Physical—food, clothing, warmth, safety</a:t>
          </a:r>
          <a:endParaRPr lang="en-US" sz="1200" kern="1200" dirty="0"/>
        </a:p>
        <a:p>
          <a:pPr marL="228600" lvl="2" indent="-114300" algn="l" defTabSz="533400" rtl="0">
            <a:lnSpc>
              <a:spcPct val="90000"/>
            </a:lnSpc>
            <a:spcBef>
              <a:spcPct val="0"/>
            </a:spcBef>
            <a:spcAft>
              <a:spcPct val="15000"/>
            </a:spcAft>
            <a:buChar char="••"/>
          </a:pPr>
          <a:r>
            <a:rPr lang="en-US" sz="1200" b="1" kern="1200" dirty="0" smtClean="0"/>
            <a:t>Social—belonging and affection</a:t>
          </a:r>
          <a:endParaRPr lang="en-US" sz="1200" kern="1200" dirty="0"/>
        </a:p>
        <a:p>
          <a:pPr marL="228600" lvl="2" indent="-114300" algn="l" defTabSz="533400" rtl="0">
            <a:lnSpc>
              <a:spcPct val="90000"/>
            </a:lnSpc>
            <a:spcBef>
              <a:spcPct val="0"/>
            </a:spcBef>
            <a:spcAft>
              <a:spcPct val="15000"/>
            </a:spcAft>
            <a:buChar char="••"/>
          </a:pPr>
          <a:r>
            <a:rPr lang="en-US" sz="1200" b="1" kern="1200" dirty="0" smtClean="0"/>
            <a:t>Individual—knowledge and self-expression</a:t>
          </a:r>
          <a:endParaRPr lang="en-US" sz="1200" kern="1200" dirty="0"/>
        </a:p>
      </dsp:txBody>
      <dsp:txXfrm rot="-5400000">
        <a:off x="2623204" y="183496"/>
        <a:ext cx="4619957" cy="804377"/>
      </dsp:txXfrm>
    </dsp:sp>
    <dsp:sp modelId="{86C655B7-0D6E-41A8-A3C1-45DE1F42479B}">
      <dsp:nvSpPr>
        <dsp:cNvPr id="0" name=""/>
        <dsp:cNvSpPr/>
      </dsp:nvSpPr>
      <dsp:spPr>
        <a:xfrm>
          <a:off x="0" y="1688"/>
          <a:ext cx="2623203" cy="1114259"/>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b="1" kern="1200" dirty="0" smtClean="0"/>
            <a:t>Needs</a:t>
          </a:r>
          <a:endParaRPr lang="en-US" sz="4100" kern="1200" dirty="0"/>
        </a:p>
      </dsp:txBody>
      <dsp:txXfrm>
        <a:off x="54394" y="56082"/>
        <a:ext cx="2514415" cy="1005471"/>
      </dsp:txXfrm>
    </dsp:sp>
    <dsp:sp modelId="{BD579E72-7D26-4388-A97F-F030469FBD2F}">
      <dsp:nvSpPr>
        <dsp:cNvPr id="0" name=""/>
        <dsp:cNvSpPr/>
      </dsp:nvSpPr>
      <dsp:spPr>
        <a:xfrm rot="5400000">
          <a:off x="4509236" y="-602946"/>
          <a:ext cx="891407" cy="4663472"/>
        </a:xfrm>
        <a:prstGeom prst="round2SameRect">
          <a:avLst/>
        </a:prstGeom>
        <a:solidFill>
          <a:schemeClr val="accent3">
            <a:tint val="40000"/>
            <a:alpha val="90000"/>
            <a:hueOff val="0"/>
            <a:satOff val="0"/>
            <a:lumOff val="0"/>
            <a:alphaOff val="0"/>
          </a:schemeClr>
        </a:solid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b="1" kern="1200" dirty="0" smtClean="0"/>
            <a:t>Form that human needs take as they are shaped by culture and individual personality</a:t>
          </a:r>
          <a:endParaRPr lang="en-US" sz="1200" kern="1200" dirty="0"/>
        </a:p>
      </dsp:txBody>
      <dsp:txXfrm rot="-5400000">
        <a:off x="2623204" y="1326601"/>
        <a:ext cx="4619957" cy="804377"/>
      </dsp:txXfrm>
    </dsp:sp>
    <dsp:sp modelId="{BAACF0C3-5BF4-4524-AF7D-15C61ECBB362}">
      <dsp:nvSpPr>
        <dsp:cNvPr id="0" name=""/>
        <dsp:cNvSpPr/>
      </dsp:nvSpPr>
      <dsp:spPr>
        <a:xfrm>
          <a:off x="0" y="1171660"/>
          <a:ext cx="2623203" cy="1114259"/>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b="1" kern="1200" dirty="0" smtClean="0"/>
            <a:t>Wants</a:t>
          </a:r>
          <a:endParaRPr lang="en-US" sz="4100" kern="1200" dirty="0"/>
        </a:p>
      </dsp:txBody>
      <dsp:txXfrm>
        <a:off x="54394" y="1226054"/>
        <a:ext cx="2514415" cy="1005471"/>
      </dsp:txXfrm>
    </dsp:sp>
    <dsp:sp modelId="{93747C45-8C78-45F6-86F9-3CA6AA7600EA}">
      <dsp:nvSpPr>
        <dsp:cNvPr id="0" name=""/>
        <dsp:cNvSpPr/>
      </dsp:nvSpPr>
      <dsp:spPr>
        <a:xfrm rot="5400000">
          <a:off x="4509236" y="567025"/>
          <a:ext cx="891407" cy="4663472"/>
        </a:xfrm>
        <a:prstGeom prst="round2SameRect">
          <a:avLst/>
        </a:prstGeom>
        <a:solidFill>
          <a:schemeClr val="accent4">
            <a:tint val="40000"/>
            <a:alpha val="90000"/>
            <a:hueOff val="0"/>
            <a:satOff val="0"/>
            <a:lumOff val="0"/>
            <a:alphaOff val="0"/>
          </a:schemeClr>
        </a:solidFill>
        <a:ln w="55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b="1" kern="1200" dirty="0" smtClean="0"/>
            <a:t>Human wants backed by buying power</a:t>
          </a:r>
          <a:endParaRPr lang="en-US" sz="1200" kern="1200" dirty="0"/>
        </a:p>
      </dsp:txBody>
      <dsp:txXfrm rot="-5400000">
        <a:off x="2623204" y="2496573"/>
        <a:ext cx="4619957" cy="804377"/>
      </dsp:txXfrm>
    </dsp:sp>
    <dsp:sp modelId="{52E0038A-58FE-4BF8-9CFB-12828007B89A}">
      <dsp:nvSpPr>
        <dsp:cNvPr id="0" name=""/>
        <dsp:cNvSpPr/>
      </dsp:nvSpPr>
      <dsp:spPr>
        <a:xfrm>
          <a:off x="0" y="2341632"/>
          <a:ext cx="2623203" cy="1114259"/>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b="1" kern="1200" dirty="0" smtClean="0"/>
            <a:t>Demands</a:t>
          </a:r>
          <a:endParaRPr lang="en-US" sz="4100" kern="1200" dirty="0"/>
        </a:p>
      </dsp:txBody>
      <dsp:txXfrm>
        <a:off x="54394" y="2396026"/>
        <a:ext cx="2514415" cy="1005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1606B-949B-410B-A1EF-2764AE35D863}">
      <dsp:nvSpPr>
        <dsp:cNvPr id="0" name=""/>
        <dsp:cNvSpPr/>
      </dsp:nvSpPr>
      <dsp:spPr>
        <a:xfrm>
          <a:off x="2372524" y="583955"/>
          <a:ext cx="3482282" cy="3482282"/>
        </a:xfrm>
        <a:prstGeom prst="blockArc">
          <a:avLst>
            <a:gd name="adj1" fmla="val 10925584"/>
            <a:gd name="adj2" fmla="val 16070955"/>
            <a:gd name="adj3" fmla="val 4641"/>
          </a:avLst>
        </a:prstGeom>
        <a:gradFill rotWithShape="0">
          <a:gsLst>
            <a:gs pos="0">
              <a:schemeClr val="accent2">
                <a:hueOff val="4365878"/>
                <a:satOff val="15469"/>
                <a:lumOff val="588"/>
                <a:alphaOff val="0"/>
                <a:tint val="62000"/>
                <a:satMod val="180000"/>
              </a:schemeClr>
            </a:gs>
            <a:gs pos="65000">
              <a:schemeClr val="accent2">
                <a:hueOff val="4365878"/>
                <a:satOff val="15469"/>
                <a:lumOff val="588"/>
                <a:alphaOff val="0"/>
                <a:tint val="32000"/>
                <a:satMod val="250000"/>
              </a:schemeClr>
            </a:gs>
            <a:gs pos="100000">
              <a:schemeClr val="accent2">
                <a:hueOff val="4365878"/>
                <a:satOff val="15469"/>
                <a:lumOff val="588"/>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B060E16F-C4AE-46A8-8BAB-1696AE87A7D4}">
      <dsp:nvSpPr>
        <dsp:cNvPr id="0" name=""/>
        <dsp:cNvSpPr/>
      </dsp:nvSpPr>
      <dsp:spPr>
        <a:xfrm>
          <a:off x="2373658" y="521839"/>
          <a:ext cx="3482282" cy="3482282"/>
        </a:xfrm>
        <a:prstGeom prst="blockArc">
          <a:avLst>
            <a:gd name="adj1" fmla="val 5400000"/>
            <a:gd name="adj2" fmla="val 10800000"/>
            <a:gd name="adj3" fmla="val 4641"/>
          </a:avLst>
        </a:prstGeom>
        <a:gradFill rotWithShape="0">
          <a:gsLst>
            <a:gs pos="0">
              <a:schemeClr val="accent2">
                <a:hueOff val="2910585"/>
                <a:satOff val="10313"/>
                <a:lumOff val="392"/>
                <a:alphaOff val="0"/>
                <a:tint val="62000"/>
                <a:satMod val="180000"/>
              </a:schemeClr>
            </a:gs>
            <a:gs pos="65000">
              <a:schemeClr val="accent2">
                <a:hueOff val="2910585"/>
                <a:satOff val="10313"/>
                <a:lumOff val="392"/>
                <a:alphaOff val="0"/>
                <a:tint val="32000"/>
                <a:satMod val="250000"/>
              </a:schemeClr>
            </a:gs>
            <a:gs pos="100000">
              <a:schemeClr val="accent2">
                <a:hueOff val="2910585"/>
                <a:satOff val="10313"/>
                <a:lumOff val="392"/>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433BC5FE-87BB-414F-8A7F-187777F86691}">
      <dsp:nvSpPr>
        <dsp:cNvPr id="0" name=""/>
        <dsp:cNvSpPr/>
      </dsp:nvSpPr>
      <dsp:spPr>
        <a:xfrm>
          <a:off x="2373658" y="521839"/>
          <a:ext cx="3482282" cy="3482282"/>
        </a:xfrm>
        <a:prstGeom prst="blockArc">
          <a:avLst>
            <a:gd name="adj1" fmla="val 0"/>
            <a:gd name="adj2" fmla="val 5400000"/>
            <a:gd name="adj3" fmla="val 4641"/>
          </a:avLst>
        </a:prstGeom>
        <a:gradFill rotWithShape="0">
          <a:gsLst>
            <a:gs pos="0">
              <a:schemeClr val="accent2">
                <a:hueOff val="1455293"/>
                <a:satOff val="5156"/>
                <a:lumOff val="196"/>
                <a:alphaOff val="0"/>
                <a:tint val="62000"/>
                <a:satMod val="180000"/>
              </a:schemeClr>
            </a:gs>
            <a:gs pos="65000">
              <a:schemeClr val="accent2">
                <a:hueOff val="1455293"/>
                <a:satOff val="5156"/>
                <a:lumOff val="196"/>
                <a:alphaOff val="0"/>
                <a:tint val="32000"/>
                <a:satMod val="250000"/>
              </a:schemeClr>
            </a:gs>
            <a:gs pos="100000">
              <a:schemeClr val="accent2">
                <a:hueOff val="1455293"/>
                <a:satOff val="5156"/>
                <a:lumOff val="196"/>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A22AF206-6180-4461-98C4-36F652F0A993}">
      <dsp:nvSpPr>
        <dsp:cNvPr id="0" name=""/>
        <dsp:cNvSpPr/>
      </dsp:nvSpPr>
      <dsp:spPr>
        <a:xfrm>
          <a:off x="2374790" y="583869"/>
          <a:ext cx="3482282" cy="3482282"/>
        </a:xfrm>
        <a:prstGeom prst="blockArc">
          <a:avLst>
            <a:gd name="adj1" fmla="val 16066371"/>
            <a:gd name="adj2" fmla="val 21474591"/>
            <a:gd name="adj3" fmla="val 4641"/>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480D758E-FCC1-42F1-9F92-5F0ABF067EC7}">
      <dsp:nvSpPr>
        <dsp:cNvPr id="0" name=""/>
        <dsp:cNvSpPr/>
      </dsp:nvSpPr>
      <dsp:spPr>
        <a:xfrm>
          <a:off x="3313137" y="1461318"/>
          <a:ext cx="1603325" cy="1603325"/>
        </a:xfrm>
        <a:prstGeom prst="ellips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Holistic Marketing </a:t>
          </a:r>
          <a:endParaRPr lang="en-GB" sz="2000" kern="1200" dirty="0"/>
        </a:p>
      </dsp:txBody>
      <dsp:txXfrm>
        <a:off x="3547939" y="1696120"/>
        <a:ext cx="1133721" cy="1133721"/>
      </dsp:txXfrm>
    </dsp:sp>
    <dsp:sp modelId="{285D3077-8BDF-4961-961D-9A7BAFB556E0}">
      <dsp:nvSpPr>
        <dsp:cNvPr id="0" name=""/>
        <dsp:cNvSpPr/>
      </dsp:nvSpPr>
      <dsp:spPr>
        <a:xfrm>
          <a:off x="3301936" y="64393"/>
          <a:ext cx="1495804" cy="1122327"/>
        </a:xfrm>
        <a:prstGeom prst="ellipse">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Integrated Marketing</a:t>
          </a:r>
          <a:endParaRPr lang="en-GB" sz="1600" kern="1200" dirty="0"/>
        </a:p>
      </dsp:txBody>
      <dsp:txXfrm>
        <a:off x="3520991" y="228754"/>
        <a:ext cx="1057694" cy="793605"/>
      </dsp:txXfrm>
    </dsp:sp>
    <dsp:sp modelId="{798B1941-49DC-4B9D-8E58-F85C0CC8E653}">
      <dsp:nvSpPr>
        <dsp:cNvPr id="0" name=""/>
        <dsp:cNvSpPr/>
      </dsp:nvSpPr>
      <dsp:spPr>
        <a:xfrm>
          <a:off x="5067635" y="1701817"/>
          <a:ext cx="1495804" cy="1122327"/>
        </a:xfrm>
        <a:prstGeom prst="ellipse">
          <a:avLst/>
        </a:prstGeom>
        <a:gradFill rotWithShape="0">
          <a:gsLst>
            <a:gs pos="0">
              <a:schemeClr val="accent2">
                <a:hueOff val="1455293"/>
                <a:satOff val="5156"/>
                <a:lumOff val="196"/>
                <a:alphaOff val="0"/>
                <a:tint val="62000"/>
                <a:satMod val="180000"/>
              </a:schemeClr>
            </a:gs>
            <a:gs pos="65000">
              <a:schemeClr val="accent2">
                <a:hueOff val="1455293"/>
                <a:satOff val="5156"/>
                <a:lumOff val="196"/>
                <a:alphaOff val="0"/>
                <a:tint val="32000"/>
                <a:satMod val="250000"/>
              </a:schemeClr>
            </a:gs>
            <a:gs pos="100000">
              <a:schemeClr val="accent2">
                <a:hueOff val="1455293"/>
                <a:satOff val="5156"/>
                <a:lumOff val="19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Relationship Marketing</a:t>
          </a:r>
          <a:endParaRPr lang="en-GB" sz="1500" kern="1200" dirty="0"/>
        </a:p>
      </dsp:txBody>
      <dsp:txXfrm>
        <a:off x="5286690" y="1866178"/>
        <a:ext cx="1057694" cy="793605"/>
      </dsp:txXfrm>
    </dsp:sp>
    <dsp:sp modelId="{F8CB25D2-BC5F-4F19-BA5D-2237A49C2042}">
      <dsp:nvSpPr>
        <dsp:cNvPr id="0" name=""/>
        <dsp:cNvSpPr/>
      </dsp:nvSpPr>
      <dsp:spPr>
        <a:xfrm>
          <a:off x="3366897" y="3402554"/>
          <a:ext cx="1495804" cy="1122327"/>
        </a:xfrm>
        <a:prstGeom prst="ellipse">
          <a:avLst/>
        </a:prstGeom>
        <a:gradFill rotWithShape="0">
          <a:gsLst>
            <a:gs pos="0">
              <a:schemeClr val="accent2">
                <a:hueOff val="2910585"/>
                <a:satOff val="10313"/>
                <a:lumOff val="392"/>
                <a:alphaOff val="0"/>
                <a:tint val="62000"/>
                <a:satMod val="180000"/>
              </a:schemeClr>
            </a:gs>
            <a:gs pos="65000">
              <a:schemeClr val="accent2">
                <a:hueOff val="2910585"/>
                <a:satOff val="10313"/>
                <a:lumOff val="392"/>
                <a:alphaOff val="0"/>
                <a:tint val="32000"/>
                <a:satMod val="250000"/>
              </a:schemeClr>
            </a:gs>
            <a:gs pos="100000">
              <a:schemeClr val="accent2">
                <a:hueOff val="2910585"/>
                <a:satOff val="10313"/>
                <a:lumOff val="39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Performance Marketing</a:t>
          </a:r>
          <a:endParaRPr lang="en-GB" sz="1500" kern="1200" dirty="0"/>
        </a:p>
      </dsp:txBody>
      <dsp:txXfrm>
        <a:off x="3585952" y="3566915"/>
        <a:ext cx="1057694" cy="793605"/>
      </dsp:txXfrm>
    </dsp:sp>
    <dsp:sp modelId="{B4CDF266-9E7A-4CBC-8E62-5DE3ADA689F3}">
      <dsp:nvSpPr>
        <dsp:cNvPr id="0" name=""/>
        <dsp:cNvSpPr/>
      </dsp:nvSpPr>
      <dsp:spPr>
        <a:xfrm>
          <a:off x="1666160" y="1701817"/>
          <a:ext cx="1495804" cy="1122327"/>
        </a:xfrm>
        <a:prstGeom prst="ellipse">
          <a:avLst/>
        </a:prstGeom>
        <a:gradFill rotWithShape="0">
          <a:gsLst>
            <a:gs pos="0">
              <a:schemeClr val="accent2">
                <a:hueOff val="4365878"/>
                <a:satOff val="15469"/>
                <a:lumOff val="588"/>
                <a:alphaOff val="0"/>
                <a:tint val="62000"/>
                <a:satMod val="180000"/>
              </a:schemeClr>
            </a:gs>
            <a:gs pos="65000">
              <a:schemeClr val="accent2">
                <a:hueOff val="4365878"/>
                <a:satOff val="15469"/>
                <a:lumOff val="588"/>
                <a:alphaOff val="0"/>
                <a:tint val="32000"/>
                <a:satMod val="250000"/>
              </a:schemeClr>
            </a:gs>
            <a:gs pos="100000">
              <a:schemeClr val="accent2">
                <a:hueOff val="4365878"/>
                <a:satOff val="15469"/>
                <a:lumOff val="588"/>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Internal Marketing</a:t>
          </a:r>
          <a:endParaRPr lang="en-GB" sz="1600" kern="1200" dirty="0"/>
        </a:p>
      </dsp:txBody>
      <dsp:txXfrm>
        <a:off x="1885215" y="1866178"/>
        <a:ext cx="1057694" cy="793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9B606-1D7C-429C-B019-89A1E80E9155}">
      <dsp:nvSpPr>
        <dsp:cNvPr id="0" name=""/>
        <dsp:cNvSpPr/>
      </dsp:nvSpPr>
      <dsp:spPr>
        <a:xfrm rot="10800000">
          <a:off x="1239704" y="996"/>
          <a:ext cx="4053840" cy="874499"/>
        </a:xfrm>
        <a:prstGeom prst="homePlat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630" tIns="121920" rIns="227584" bIns="121920" numCol="1" spcCol="1270" anchor="ctr" anchorCtr="0">
          <a:noAutofit/>
        </a:bodyPr>
        <a:lstStyle/>
        <a:p>
          <a:pPr lvl="0" algn="ctr" defTabSz="1422400">
            <a:lnSpc>
              <a:spcPct val="90000"/>
            </a:lnSpc>
            <a:spcBef>
              <a:spcPct val="0"/>
            </a:spcBef>
            <a:spcAft>
              <a:spcPct val="35000"/>
            </a:spcAft>
          </a:pPr>
          <a:r>
            <a:rPr lang="en-US" sz="3200" kern="1200" dirty="0" err="1" smtClean="0"/>
            <a:t>Tricksterism</a:t>
          </a:r>
          <a:r>
            <a:rPr lang="en-US" sz="3200" kern="1200" dirty="0" smtClean="0"/>
            <a:t> </a:t>
          </a:r>
          <a:endParaRPr lang="en-US" sz="3200" kern="1200" dirty="0"/>
        </a:p>
      </dsp:txBody>
      <dsp:txXfrm rot="10800000">
        <a:off x="1458329" y="996"/>
        <a:ext cx="3835215" cy="874499"/>
      </dsp:txXfrm>
    </dsp:sp>
    <dsp:sp modelId="{FB9FA4F1-46A6-4862-A1C6-14ABFF1D6D4F}">
      <dsp:nvSpPr>
        <dsp:cNvPr id="0" name=""/>
        <dsp:cNvSpPr/>
      </dsp:nvSpPr>
      <dsp:spPr>
        <a:xfrm>
          <a:off x="802455" y="996"/>
          <a:ext cx="874499" cy="874499"/>
        </a:xfrm>
        <a:prstGeom prst="ellipse">
          <a:avLst/>
        </a:prstGeom>
        <a:blipFill rotWithShape="1">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7EDDD-7C8E-4A4B-9C5D-F7963A4167DF}">
      <dsp:nvSpPr>
        <dsp:cNvPr id="0" name=""/>
        <dsp:cNvSpPr/>
      </dsp:nvSpPr>
      <dsp:spPr>
        <a:xfrm rot="10800000">
          <a:off x="1239704" y="1136540"/>
          <a:ext cx="4053840" cy="874499"/>
        </a:xfrm>
        <a:prstGeom prst="homePlate">
          <a:avLst/>
        </a:prstGeom>
        <a:solidFill>
          <a:schemeClr val="accent5">
            <a:hueOff val="-752718"/>
            <a:satOff val="3908"/>
            <a:lumOff val="284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630"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Entertainment </a:t>
          </a:r>
          <a:endParaRPr lang="en-US" sz="3200" kern="1200" dirty="0"/>
        </a:p>
      </dsp:txBody>
      <dsp:txXfrm rot="10800000">
        <a:off x="1458329" y="1136540"/>
        <a:ext cx="3835215" cy="874499"/>
      </dsp:txXfrm>
    </dsp:sp>
    <dsp:sp modelId="{9E5134EB-C261-48E2-B566-9E7E0170BDB1}">
      <dsp:nvSpPr>
        <dsp:cNvPr id="0" name=""/>
        <dsp:cNvSpPr/>
      </dsp:nvSpPr>
      <dsp:spPr>
        <a:xfrm>
          <a:off x="802455" y="1136540"/>
          <a:ext cx="874499" cy="874499"/>
        </a:xfrm>
        <a:prstGeom prst="ellipse">
          <a:avLst/>
        </a:prstGeom>
        <a:blipFill rotWithShape="1">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81C2A5-58B9-49F2-9305-17F7B47C07EB}">
      <dsp:nvSpPr>
        <dsp:cNvPr id="0" name=""/>
        <dsp:cNvSpPr/>
      </dsp:nvSpPr>
      <dsp:spPr>
        <a:xfrm rot="10800000">
          <a:off x="1239704" y="2272083"/>
          <a:ext cx="4053840" cy="874499"/>
        </a:xfrm>
        <a:prstGeom prst="homePlate">
          <a:avLst/>
        </a:prstGeom>
        <a:solidFill>
          <a:schemeClr val="accent5">
            <a:hueOff val="-1505437"/>
            <a:satOff val="7815"/>
            <a:lumOff val="568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630"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Amplification </a:t>
          </a:r>
          <a:endParaRPr lang="en-US" sz="3200" kern="1200" dirty="0"/>
        </a:p>
      </dsp:txBody>
      <dsp:txXfrm rot="10800000">
        <a:off x="1458329" y="2272083"/>
        <a:ext cx="3835215" cy="874499"/>
      </dsp:txXfrm>
    </dsp:sp>
    <dsp:sp modelId="{672968CC-A14D-4DBA-B0B6-D6EC7377E867}">
      <dsp:nvSpPr>
        <dsp:cNvPr id="0" name=""/>
        <dsp:cNvSpPr/>
      </dsp:nvSpPr>
      <dsp:spPr>
        <a:xfrm>
          <a:off x="802455" y="2272083"/>
          <a:ext cx="874499" cy="874499"/>
        </a:xfrm>
        <a:prstGeom prst="ellipse">
          <a:avLst/>
        </a:prstGeom>
        <a:blipFill rotWithShape="1">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55BE5-5866-4190-B7BA-058C0ED87FE0}">
      <dsp:nvSpPr>
        <dsp:cNvPr id="0" name=""/>
        <dsp:cNvSpPr/>
      </dsp:nvSpPr>
      <dsp:spPr>
        <a:xfrm rot="10800000">
          <a:off x="1239704" y="3407627"/>
          <a:ext cx="4053840" cy="874499"/>
        </a:xfrm>
        <a:prstGeom prst="homePlate">
          <a:avLst/>
        </a:prstGeom>
        <a:solidFill>
          <a:schemeClr val="accent5">
            <a:hueOff val="-2258156"/>
            <a:satOff val="11723"/>
            <a:lumOff val="852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630"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Secrecy </a:t>
          </a:r>
          <a:endParaRPr lang="en-US" sz="3200" kern="1200" dirty="0"/>
        </a:p>
      </dsp:txBody>
      <dsp:txXfrm rot="10800000">
        <a:off x="1458329" y="3407627"/>
        <a:ext cx="3835215" cy="874499"/>
      </dsp:txXfrm>
    </dsp:sp>
    <dsp:sp modelId="{65E4932E-440C-4449-BB69-43FE58578D4E}">
      <dsp:nvSpPr>
        <dsp:cNvPr id="0" name=""/>
        <dsp:cNvSpPr/>
      </dsp:nvSpPr>
      <dsp:spPr>
        <a:xfrm>
          <a:off x="802455" y="3407627"/>
          <a:ext cx="874499" cy="874499"/>
        </a:xfrm>
        <a:prstGeom prst="ellipse">
          <a:avLst/>
        </a:prstGeom>
        <a:blipFill rotWithShape="1">
          <a:blip xmlns:r="http://schemas.openxmlformats.org/officeDocument/2006/relationships" r:embed="rId4"/>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B1A718-0C0F-453A-BB7D-EDCAB744E4C4}">
      <dsp:nvSpPr>
        <dsp:cNvPr id="0" name=""/>
        <dsp:cNvSpPr/>
      </dsp:nvSpPr>
      <dsp:spPr>
        <a:xfrm rot="10800000">
          <a:off x="1239704" y="4543171"/>
          <a:ext cx="4053840" cy="874499"/>
        </a:xfrm>
        <a:prstGeom prst="homePlate">
          <a:avLst/>
        </a:prstGeom>
        <a:solidFill>
          <a:schemeClr val="accent5">
            <a:hueOff val="-3010874"/>
            <a:satOff val="15631"/>
            <a:lumOff val="1137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630"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Exclusivity </a:t>
          </a:r>
          <a:endParaRPr lang="en-US" sz="3200" kern="1200" dirty="0"/>
        </a:p>
      </dsp:txBody>
      <dsp:txXfrm rot="10800000">
        <a:off x="1458329" y="4543171"/>
        <a:ext cx="3835215" cy="874499"/>
      </dsp:txXfrm>
    </dsp:sp>
    <dsp:sp modelId="{6C46D492-1642-4267-87FC-6E5AF89C11D2}">
      <dsp:nvSpPr>
        <dsp:cNvPr id="0" name=""/>
        <dsp:cNvSpPr/>
      </dsp:nvSpPr>
      <dsp:spPr>
        <a:xfrm>
          <a:off x="802455" y="4543171"/>
          <a:ext cx="874499" cy="874499"/>
        </a:xfrm>
        <a:prstGeom prst="ellipse">
          <a:avLst/>
        </a:prstGeom>
        <a:blipFill rotWithShape="1">
          <a:blip xmlns:r="http://schemas.openxmlformats.org/officeDocument/2006/relationships" r:embed="rId5"/>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983CE-07C9-4D4D-8584-89814F4B892A}" type="datetimeFigureOut">
              <a:rPr lang="en-US" smtClean="0"/>
              <a:t>9/29/2019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960E4-6738-4E20-8336-60892967BC3C}" type="slidenum">
              <a:rPr lang="en-US" smtClean="0"/>
              <a:t>‹#›</a:t>
            </a:fld>
            <a:endParaRPr lang="en-US"/>
          </a:p>
        </p:txBody>
      </p:sp>
    </p:spTree>
    <p:extLst>
      <p:ext uri="{BB962C8B-B14F-4D97-AF65-F5344CB8AC3E}">
        <p14:creationId xmlns:p14="http://schemas.microsoft.com/office/powerpoint/2010/main" val="61939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As you can see from the definitions, the idea of consumer’s value integration into the definition came only in 1996, and the definition of 2008 is probably closest to being correct, for the time!</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EFB4E14-C060-4874-9E95-50A5D6602498}" type="slidenum">
              <a:rPr lang="en-GB" altLang="en-US" smtClean="0">
                <a:solidFill>
                  <a:prstClr val="black"/>
                </a:solidFill>
              </a:rPr>
              <a:pPr/>
              <a:t>3</a:t>
            </a:fld>
            <a:endParaRPr lang="en-GB" altLang="en-US" smtClean="0">
              <a:solidFill>
                <a:prstClr val="black"/>
              </a:solidFill>
            </a:endParaRPr>
          </a:p>
        </p:txBody>
      </p:sp>
    </p:spTree>
    <p:extLst>
      <p:ext uri="{BB962C8B-B14F-4D97-AF65-F5344CB8AC3E}">
        <p14:creationId xmlns:p14="http://schemas.microsoft.com/office/powerpoint/2010/main" val="59470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smtClean="0">
              <a:ea typeface="ＭＳ Ｐゴシック" panose="020B0600070205080204" pitchFamily="34" charset="-128"/>
            </a:endParaRPr>
          </a:p>
        </p:txBody>
      </p:sp>
      <p:sp>
        <p:nvSpPr>
          <p:cNvPr id="8601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2F6DAA4-E740-47C4-9933-3ED9F7AF02D8}" type="slidenum">
              <a:rPr lang="de-DE" altLang="en-US" smtClean="0">
                <a:solidFill>
                  <a:prstClr val="black"/>
                </a:solidFill>
              </a:rPr>
              <a:pPr/>
              <a:t>21</a:t>
            </a:fld>
            <a:endParaRPr lang="de-DE" altLang="en-US" smtClean="0">
              <a:solidFill>
                <a:prstClr val="black"/>
              </a:solidFill>
            </a:endParaRPr>
          </a:p>
        </p:txBody>
      </p:sp>
    </p:spTree>
    <p:extLst>
      <p:ext uri="{BB962C8B-B14F-4D97-AF65-F5344CB8AC3E}">
        <p14:creationId xmlns:p14="http://schemas.microsoft.com/office/powerpoint/2010/main" val="4209014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smtClean="0">
              <a:ea typeface="ＭＳ Ｐゴシック" panose="020B0600070205080204" pitchFamily="34" charset="-128"/>
            </a:endParaRPr>
          </a:p>
        </p:txBody>
      </p:sp>
      <p:sp>
        <p:nvSpPr>
          <p:cNvPr id="8806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5F6B6B-8B2A-4443-ACEB-9FC0565732C3}" type="slidenum">
              <a:rPr lang="de-DE" altLang="en-US" smtClean="0">
                <a:solidFill>
                  <a:prstClr val="black"/>
                </a:solidFill>
              </a:rPr>
              <a:pPr/>
              <a:t>22</a:t>
            </a:fld>
            <a:endParaRPr lang="de-DE" altLang="en-US" smtClean="0">
              <a:solidFill>
                <a:prstClr val="black"/>
              </a:solidFill>
            </a:endParaRPr>
          </a:p>
        </p:txBody>
      </p:sp>
    </p:spTree>
    <p:extLst>
      <p:ext uri="{BB962C8B-B14F-4D97-AF65-F5344CB8AC3E}">
        <p14:creationId xmlns:p14="http://schemas.microsoft.com/office/powerpoint/2010/main" val="87410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smtClean="0">
              <a:ea typeface="ＭＳ Ｐゴシック" panose="020B0600070205080204" pitchFamily="34" charset="-128"/>
            </a:endParaRPr>
          </a:p>
        </p:txBody>
      </p:sp>
      <p:sp>
        <p:nvSpPr>
          <p:cNvPr id="9011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95829D-4E53-42AB-922C-2036A9661D90}" type="slidenum">
              <a:rPr lang="de-DE" altLang="en-US" smtClean="0">
                <a:solidFill>
                  <a:prstClr val="black"/>
                </a:solidFill>
              </a:rPr>
              <a:pPr/>
              <a:t>23</a:t>
            </a:fld>
            <a:endParaRPr lang="de-DE" altLang="en-US" smtClean="0">
              <a:solidFill>
                <a:prstClr val="black"/>
              </a:solidFill>
            </a:endParaRPr>
          </a:p>
        </p:txBody>
      </p:sp>
    </p:spTree>
    <p:extLst>
      <p:ext uri="{BB962C8B-B14F-4D97-AF65-F5344CB8AC3E}">
        <p14:creationId xmlns:p14="http://schemas.microsoft.com/office/powerpoint/2010/main" val="716868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FEB11498-D8BE-40FD-88EE-FE957C7E36FE}" type="slidenum">
              <a:rPr lang="en-GB" smtClean="0">
                <a:solidFill>
                  <a:prstClr val="black"/>
                </a:solidFill>
                <a:latin typeface="Arial" charset="0"/>
              </a:rPr>
              <a:pPr/>
              <a:t>24</a:t>
            </a:fld>
            <a:endParaRPr lang="en-GB" smtClean="0">
              <a:solidFill>
                <a:prstClr val="black"/>
              </a:solidFill>
              <a:latin typeface="Arial"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a typeface="ＭＳ Ｐゴシック" pitchFamily="34" charset="-128"/>
            </a:endParaRPr>
          </a:p>
        </p:txBody>
      </p:sp>
    </p:spTree>
    <p:extLst>
      <p:ext uri="{BB962C8B-B14F-4D97-AF65-F5344CB8AC3E}">
        <p14:creationId xmlns:p14="http://schemas.microsoft.com/office/powerpoint/2010/main" val="2804816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Internal:</a:t>
            </a:r>
          </a:p>
          <a:p>
            <a:r>
              <a:rPr lang="en-US" altLang="en-US" smtClean="0">
                <a:ea typeface="ＭＳ Ｐゴシック" panose="020B0600070205080204" pitchFamily="34" charset="-128"/>
              </a:rPr>
              <a:t>Pest repellent (Mortein), Surface care (Trix, Harpic), Personal care (Veet) – SCA in all these fields</a:t>
            </a:r>
          </a:p>
          <a:p>
            <a:r>
              <a:rPr lang="en-US" altLang="en-US" smtClean="0">
                <a:ea typeface="ＭＳ Ｐゴシック" panose="020B0600070205080204" pitchFamily="34" charset="-128"/>
              </a:rPr>
              <a:t>External:</a:t>
            </a:r>
          </a:p>
          <a:p>
            <a:r>
              <a:rPr lang="en-US" altLang="en-US" smtClean="0">
                <a:ea typeface="ＭＳ Ｐゴシック" panose="020B0600070205080204" pitchFamily="34" charset="-128"/>
              </a:rPr>
              <a:t>Mosquito season </a:t>
            </a:r>
            <a:r>
              <a:rPr lang="en-US" altLang="en-US" smtClean="0">
                <a:ea typeface="ＭＳ Ｐゴシック" panose="020B0600070205080204" pitchFamily="34" charset="-128"/>
                <a:sym typeface="Wingdings" panose="05000000000000000000" pitchFamily="2" charset="2"/>
              </a:rPr>
              <a:t> health concerns</a:t>
            </a:r>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Disposable income increasing, people want better/easier solution to problems</a:t>
            </a:r>
          </a:p>
          <a:p>
            <a:r>
              <a:rPr lang="en-US" altLang="en-US" smtClean="0">
                <a:ea typeface="ＭＳ Ｐゴシック" panose="020B0600070205080204" pitchFamily="34" charset="-128"/>
              </a:rPr>
              <a:t>Gap analysis:</a:t>
            </a:r>
          </a:p>
          <a:p>
            <a:r>
              <a:rPr lang="en-US" altLang="en-US" smtClean="0">
                <a:ea typeface="ＭＳ Ｐゴシック" panose="020B0600070205080204" pitchFamily="34" charset="-128"/>
              </a:rPr>
              <a:t>Drill down and see what’s going on</a:t>
            </a:r>
          </a:p>
          <a:p>
            <a:r>
              <a:rPr lang="en-US" altLang="en-US" smtClean="0">
                <a:ea typeface="ＭＳ Ｐゴシック" panose="020B0600070205080204" pitchFamily="34" charset="-128"/>
              </a:rPr>
              <a:t>People want good night’s sleep</a:t>
            </a:r>
          </a:p>
          <a:p>
            <a:r>
              <a:rPr lang="en-US" altLang="en-US" smtClean="0">
                <a:ea typeface="ＭＳ Ｐゴシック" panose="020B0600070205080204" pitchFamily="34" charset="-128"/>
              </a:rPr>
              <a:t>They don’t want to worry about fumigating too often</a:t>
            </a:r>
          </a:p>
          <a:p>
            <a:r>
              <a:rPr lang="en-US" altLang="en-US" smtClean="0">
                <a:ea typeface="ＭＳ Ｐゴシック" panose="020B0600070205080204" pitchFamily="34" charset="-128"/>
              </a:rPr>
              <a:t>They want health security from mosquitoes</a:t>
            </a:r>
          </a:p>
          <a:p>
            <a:r>
              <a:rPr lang="en-US" altLang="en-US" smtClean="0">
                <a:ea typeface="ＭＳ Ｐゴシック" panose="020B0600070205080204" pitchFamily="34" charset="-128"/>
              </a:rPr>
              <a:t>They want safety from unhygienic creepy crawlies (cockroach)</a:t>
            </a:r>
          </a:p>
          <a:p>
            <a:r>
              <a:rPr lang="en-US" altLang="en-US" smtClean="0">
                <a:ea typeface="ＭＳ Ｐゴシック" panose="020B0600070205080204" pitchFamily="34" charset="-128"/>
              </a:rPr>
              <a:t>Strategic fit:</a:t>
            </a:r>
          </a:p>
          <a:p>
            <a:r>
              <a:rPr lang="en-US" altLang="en-US" smtClean="0">
                <a:ea typeface="ＭＳ Ｐゴシック" panose="020B0600070205080204" pitchFamily="34" charset="-128"/>
              </a:rPr>
              <a:t>Can we offer them a solution? Yes we can.</a:t>
            </a:r>
          </a:p>
          <a:p>
            <a:r>
              <a:rPr lang="en-US" altLang="en-US" smtClean="0">
                <a:ea typeface="ＭＳ Ｐゴシック" panose="020B0600070205080204" pitchFamily="34" charset="-128"/>
              </a:rPr>
              <a:t>Formulate marketing strategies:</a:t>
            </a:r>
          </a:p>
          <a:p>
            <a:r>
              <a:rPr lang="en-US" altLang="en-US" smtClean="0">
                <a:ea typeface="ＭＳ Ｐゴシック" panose="020B0600070205080204" pitchFamily="34" charset="-128"/>
              </a:rPr>
              <a:t>Go ahead and develop your 4Ps</a:t>
            </a:r>
          </a:p>
          <a:p>
            <a:endParaRPr lang="en-US" altLang="en-US" smtClean="0">
              <a:ea typeface="ＭＳ Ｐゴシック" panose="020B0600070205080204" pitchFamily="34" charset="-128"/>
            </a:endParaRP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5BEF52-D2A8-4010-9CC6-B0106C8DC3C9}" type="slidenum">
              <a:rPr lang="en-GB" altLang="en-US" smtClean="0"/>
              <a:pPr/>
              <a:t>25</a:t>
            </a:fld>
            <a:endParaRPr lang="en-GB" altLang="en-US" smtClean="0"/>
          </a:p>
        </p:txBody>
      </p:sp>
    </p:spTree>
    <p:extLst>
      <p:ext uri="{BB962C8B-B14F-4D97-AF65-F5344CB8AC3E}">
        <p14:creationId xmlns:p14="http://schemas.microsoft.com/office/powerpoint/2010/main" val="300564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E4B6581-822D-4B2B-96BC-9346788345C1}" type="slidenum">
              <a:rPr lang="en-GB" altLang="en-US" smtClean="0"/>
              <a:pPr/>
              <a:t>26</a:t>
            </a:fld>
            <a:endParaRPr lang="en-GB" altLang="en-US" smtClean="0"/>
          </a:p>
        </p:txBody>
      </p:sp>
    </p:spTree>
    <p:extLst>
      <p:ext uri="{BB962C8B-B14F-4D97-AF65-F5344CB8AC3E}">
        <p14:creationId xmlns:p14="http://schemas.microsoft.com/office/powerpoint/2010/main" val="3305058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58B8D639-0C48-48D6-80FA-85489115CD8B}" type="slidenum">
              <a:rPr lang="en-GB" smtClean="0">
                <a:solidFill>
                  <a:prstClr val="black"/>
                </a:solidFill>
                <a:latin typeface="Arial" charset="0"/>
              </a:rPr>
              <a:pPr/>
              <a:t>27</a:t>
            </a:fld>
            <a:endParaRPr lang="en-GB" smtClean="0">
              <a:solidFill>
                <a:prstClr val="black"/>
              </a:solidFill>
              <a:latin typeface="Arial"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a typeface="ＭＳ Ｐゴシック" pitchFamily="34" charset="-128"/>
            </a:endParaRPr>
          </a:p>
        </p:txBody>
      </p:sp>
    </p:spTree>
    <p:extLst>
      <p:ext uri="{BB962C8B-B14F-4D97-AF65-F5344CB8AC3E}">
        <p14:creationId xmlns:p14="http://schemas.microsoft.com/office/powerpoint/2010/main" val="326604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4B6E5658-B7A6-457D-8A10-59C387F2B8D2}" type="slidenum">
              <a:rPr lang="en-GB" smtClean="0">
                <a:solidFill>
                  <a:prstClr val="black"/>
                </a:solidFill>
                <a:latin typeface="Arial" charset="0"/>
              </a:rPr>
              <a:pPr/>
              <a:t>28</a:t>
            </a:fld>
            <a:endParaRPr lang="en-GB" smtClean="0">
              <a:solidFill>
                <a:prstClr val="black"/>
              </a:solidFill>
              <a:latin typeface="Arial" charset="0"/>
            </a:endParaRPr>
          </a:p>
        </p:txBody>
      </p:sp>
    </p:spTree>
    <p:extLst>
      <p:ext uri="{BB962C8B-B14F-4D97-AF65-F5344CB8AC3E}">
        <p14:creationId xmlns:p14="http://schemas.microsoft.com/office/powerpoint/2010/main" val="1255904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3B62E3C-CA08-4C58-87F1-950E3689A137}" type="slidenum">
              <a:rPr lang="de-DE" smtClean="0"/>
              <a:pPr/>
              <a:t>36</a:t>
            </a:fld>
            <a:endParaRPr lang="de-DE"/>
          </a:p>
        </p:txBody>
      </p:sp>
    </p:spTree>
    <p:extLst>
      <p:ext uri="{BB962C8B-B14F-4D97-AF65-F5344CB8AC3E}">
        <p14:creationId xmlns:p14="http://schemas.microsoft.com/office/powerpoint/2010/main" val="132907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4B26ECA-A877-47B4-A705-65BF79350744}" type="slidenum">
              <a:rPr lang="en-GB" smtClean="0">
                <a:latin typeface="Arial" panose="020B0604020202020204" pitchFamily="34" charset="0"/>
                <a:ea typeface="ＭＳ Ｐゴシック" pitchFamily="34" charset="-128"/>
              </a:rPr>
              <a:pPr fontAlgn="base">
                <a:spcBef>
                  <a:spcPct val="0"/>
                </a:spcBef>
                <a:spcAft>
                  <a:spcPct val="0"/>
                </a:spcAft>
              </a:pPr>
              <a:t>47</a:t>
            </a:fld>
            <a:endParaRPr lang="en-GB" smtClean="0">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417415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Organizational culture: e.g. from Puma’s reading pertaining to how the whole organization including supply chain, and marketing was involved. Not mentioned in the case but obviously called for involvement of Finance, and HR as well.</a:t>
            </a:r>
          </a:p>
          <a:p>
            <a:r>
              <a:rPr lang="en-US" altLang="en-US" smtClean="0">
                <a:ea typeface="ＭＳ Ｐゴシック" panose="020B0600070205080204" pitchFamily="34" charset="-128"/>
              </a:rPr>
              <a:t>Strategy: e.g. from Puma’s reading of how they figured out about the rising class of consumers concerned about the environment. Puma went ahead and made this change in their packaging.</a:t>
            </a:r>
          </a:p>
          <a:p>
            <a:r>
              <a:rPr lang="en-US" altLang="en-US" smtClean="0">
                <a:ea typeface="ＭＳ Ｐゴシック" panose="020B0600070205080204" pitchFamily="34" charset="-128"/>
              </a:rPr>
              <a:t>Tactics: while Puma carried out this packaging initiative, they did not shun other responsibilities, rather continued with all other 4P related tasks.</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BC91133-A25A-4A0E-AEE1-D14E4FE081A4}" type="slidenum">
              <a:rPr lang="en-US" altLang="en-US" smtClean="0">
                <a:solidFill>
                  <a:srgbClr val="000000"/>
                </a:solidFill>
              </a:rPr>
              <a:pPr/>
              <a:t>5</a:t>
            </a:fld>
            <a:endParaRPr lang="en-US" altLang="en-US" smtClean="0">
              <a:solidFill>
                <a:srgbClr val="000000"/>
              </a:solidFill>
            </a:endParaRPr>
          </a:p>
        </p:txBody>
      </p:sp>
    </p:spTree>
    <p:extLst>
      <p:ext uri="{BB962C8B-B14F-4D97-AF65-F5344CB8AC3E}">
        <p14:creationId xmlns:p14="http://schemas.microsoft.com/office/powerpoint/2010/main" val="1642996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736A6BB-D7C4-41D1-81F3-21433CB6E2D8}" type="slidenum">
              <a:rPr lang="en-GB" smtClean="0">
                <a:latin typeface="Arial" panose="020B0604020202020204" pitchFamily="34" charset="0"/>
                <a:ea typeface="ＭＳ Ｐゴシック" pitchFamily="34" charset="-128"/>
              </a:rPr>
              <a:pPr fontAlgn="base">
                <a:spcBef>
                  <a:spcPct val="0"/>
                </a:spcBef>
                <a:spcAft>
                  <a:spcPct val="0"/>
                </a:spcAft>
              </a:pPr>
              <a:t>48</a:t>
            </a:fld>
            <a:endParaRPr lang="en-GB" smtClean="0">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32543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3B62E3C-CA08-4C58-87F1-950E3689A137}" type="slidenum">
              <a:rPr lang="de-DE" smtClean="0"/>
              <a:pPr/>
              <a:t>14</a:t>
            </a:fld>
            <a:endParaRPr lang="de-DE"/>
          </a:p>
        </p:txBody>
      </p:sp>
    </p:spTree>
    <p:extLst>
      <p:ext uri="{BB962C8B-B14F-4D97-AF65-F5344CB8AC3E}">
        <p14:creationId xmlns:p14="http://schemas.microsoft.com/office/powerpoint/2010/main" val="158075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What is this? From this is it possible to tell whether the elephant is running, sitting, sick?</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034CDA-F53D-4613-8358-2B1DF2ED6A7B}" type="slidenum">
              <a:rPr lang="en-GB" altLang="en-US" smtClean="0">
                <a:solidFill>
                  <a:prstClr val="black"/>
                </a:solidFill>
              </a:rPr>
              <a:pPr/>
              <a:t>15</a:t>
            </a:fld>
            <a:endParaRPr lang="en-GB" altLang="en-US" smtClean="0">
              <a:solidFill>
                <a:prstClr val="black"/>
              </a:solidFill>
            </a:endParaRPr>
          </a:p>
        </p:txBody>
      </p:sp>
    </p:spTree>
    <p:extLst>
      <p:ext uri="{BB962C8B-B14F-4D97-AF65-F5344CB8AC3E}">
        <p14:creationId xmlns:p14="http://schemas.microsoft.com/office/powerpoint/2010/main" val="239098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You need the whole picture of the elephant or the business</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6D6BF8-EF0F-419B-B352-D631F2482E69}" type="slidenum">
              <a:rPr lang="en-GB" altLang="en-US" smtClean="0">
                <a:solidFill>
                  <a:prstClr val="black"/>
                </a:solidFill>
              </a:rPr>
              <a:pPr/>
              <a:t>16</a:t>
            </a:fld>
            <a:endParaRPr lang="en-GB" altLang="en-US" smtClean="0">
              <a:solidFill>
                <a:prstClr val="black"/>
              </a:solidFill>
            </a:endParaRPr>
          </a:p>
        </p:txBody>
      </p:sp>
    </p:spTree>
    <p:extLst>
      <p:ext uri="{BB962C8B-B14F-4D97-AF65-F5344CB8AC3E}">
        <p14:creationId xmlns:p14="http://schemas.microsoft.com/office/powerpoint/2010/main" val="393928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Business strategy is driven by marketing </a:t>
            </a: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FFF182-89A5-4236-9CA7-82D948351816}" type="slidenum">
              <a:rPr lang="en-GB" altLang="en-US" smtClean="0">
                <a:solidFill>
                  <a:prstClr val="black"/>
                </a:solidFill>
              </a:rPr>
              <a:pPr/>
              <a:t>17</a:t>
            </a:fld>
            <a:endParaRPr lang="en-GB" altLang="en-US" smtClean="0">
              <a:solidFill>
                <a:prstClr val="black"/>
              </a:solidFill>
            </a:endParaRPr>
          </a:p>
        </p:txBody>
      </p:sp>
    </p:spTree>
    <p:extLst>
      <p:ext uri="{BB962C8B-B14F-4D97-AF65-F5344CB8AC3E}">
        <p14:creationId xmlns:p14="http://schemas.microsoft.com/office/powerpoint/2010/main" val="919152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ea typeface="ＭＳ Ｐゴシック" panose="020B0600070205080204" pitchFamily="34" charset="-128"/>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176973-C205-4281-A40B-68228B1FC581}" type="slidenum">
              <a:rPr lang="en-US" altLang="en-US" smtClean="0">
                <a:solidFill>
                  <a:prstClr val="black"/>
                </a:solidFill>
              </a:rPr>
              <a:pPr/>
              <a:t>18</a:t>
            </a:fld>
            <a:endParaRPr lang="en-US" altLang="en-US" smtClean="0">
              <a:solidFill>
                <a:prstClr val="black"/>
              </a:solidFill>
            </a:endParaRPr>
          </a:p>
        </p:txBody>
      </p:sp>
    </p:spTree>
    <p:extLst>
      <p:ext uri="{BB962C8B-B14F-4D97-AF65-F5344CB8AC3E}">
        <p14:creationId xmlns:p14="http://schemas.microsoft.com/office/powerpoint/2010/main" val="135006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Alice in Wonderland</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38.28 – 40.04</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22ABD3-443C-409B-BEBB-2DDB9150AA53}" type="slidenum">
              <a:rPr lang="en-GB" altLang="en-US" smtClean="0">
                <a:solidFill>
                  <a:prstClr val="black"/>
                </a:solidFill>
              </a:rPr>
              <a:pPr/>
              <a:t>19</a:t>
            </a:fld>
            <a:endParaRPr lang="en-GB" altLang="en-US" smtClean="0">
              <a:solidFill>
                <a:prstClr val="black"/>
              </a:solidFill>
            </a:endParaRPr>
          </a:p>
        </p:txBody>
      </p:sp>
    </p:spTree>
    <p:extLst>
      <p:ext uri="{BB962C8B-B14F-4D97-AF65-F5344CB8AC3E}">
        <p14:creationId xmlns:p14="http://schemas.microsoft.com/office/powerpoint/2010/main" val="125916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smtClean="0">
              <a:ea typeface="ＭＳ Ｐゴシック" panose="020B0600070205080204" pitchFamily="34" charset="-128"/>
            </a:endParaRPr>
          </a:p>
        </p:txBody>
      </p:sp>
      <p:sp>
        <p:nvSpPr>
          <p:cNvPr id="8397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2EF0CC-77DA-4A60-B8E0-7061309C6C25}" type="slidenum">
              <a:rPr lang="de-DE" altLang="en-US" smtClean="0">
                <a:solidFill>
                  <a:prstClr val="black"/>
                </a:solidFill>
              </a:rPr>
              <a:pPr/>
              <a:t>20</a:t>
            </a:fld>
            <a:endParaRPr lang="de-DE" altLang="en-US" smtClean="0">
              <a:solidFill>
                <a:prstClr val="black"/>
              </a:solidFill>
            </a:endParaRPr>
          </a:p>
        </p:txBody>
      </p:sp>
    </p:spTree>
    <p:extLst>
      <p:ext uri="{BB962C8B-B14F-4D97-AF65-F5344CB8AC3E}">
        <p14:creationId xmlns:p14="http://schemas.microsoft.com/office/powerpoint/2010/main" val="1286192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16932" y="1"/>
            <a:ext cx="12232217" cy="6856413"/>
            <a:chOff x="-16934" y="0"/>
            <a:chExt cx="12231160" cy="6856214"/>
          </a:xfrm>
        </p:grpSpPr>
        <p:pic>
          <p:nvPicPr>
            <p:cNvPr id="5" name="Picture 12" descr="H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692400" y="3522663"/>
            <a:ext cx="6815667"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9" y="1871133"/>
            <a:ext cx="6815669"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9" y="3657597"/>
            <a:ext cx="6815669" cy="1320802"/>
          </a:xfrm>
        </p:spPr>
        <p:txBody>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7984067" y="5037138"/>
            <a:ext cx="897467" cy="279400"/>
          </a:xfrm>
        </p:spPr>
        <p:txBody>
          <a:bodyPr/>
          <a:lstStyle>
            <a:lvl1pPr eaLnBrk="0" fontAlgn="base" hangingPunct="0">
              <a:spcBef>
                <a:spcPct val="0"/>
              </a:spcBef>
              <a:spcAft>
                <a:spcPct val="0"/>
              </a:spcAft>
              <a:defRPr>
                <a:ea typeface="ＭＳ Ｐゴシック" charset="-128"/>
              </a:defRPr>
            </a:lvl1pPr>
          </a:lstStyle>
          <a:p>
            <a:pPr>
              <a:defRPr/>
            </a:pPr>
            <a:fld id="{1F58ED28-99AA-4206-812C-BE8262EBB8D7}" type="datetimeFigureOut">
              <a:rPr lang="en-US"/>
              <a:pPr>
                <a:defRPr/>
              </a:pPr>
              <a:t>9/29/2019</a:t>
            </a:fld>
            <a:endParaRPr lang="en-US"/>
          </a:p>
        </p:txBody>
      </p:sp>
      <p:sp>
        <p:nvSpPr>
          <p:cNvPr id="11" name="Footer Placeholder 4"/>
          <p:cNvSpPr>
            <a:spLocks noGrp="1"/>
          </p:cNvSpPr>
          <p:nvPr>
            <p:ph type="ftr" sz="quarter" idx="11"/>
          </p:nvPr>
        </p:nvSpPr>
        <p:spPr>
          <a:xfrm>
            <a:off x="2692400" y="5037138"/>
            <a:ext cx="5215467" cy="279400"/>
          </a:xfrm>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2" name="Slide Number Placeholder 5"/>
          <p:cNvSpPr>
            <a:spLocks noGrp="1"/>
          </p:cNvSpPr>
          <p:nvPr>
            <p:ph type="sldNum" sz="quarter" idx="12"/>
          </p:nvPr>
        </p:nvSpPr>
        <p:spPr>
          <a:xfrm>
            <a:off x="8957734" y="5037138"/>
            <a:ext cx="550333" cy="279400"/>
          </a:xfrm>
        </p:spPr>
        <p:txBody>
          <a:bodyPr/>
          <a:lstStyle>
            <a:lvl1pPr eaLnBrk="0" fontAlgn="base" hangingPunct="0">
              <a:spcBef>
                <a:spcPct val="0"/>
              </a:spcBef>
              <a:spcAft>
                <a:spcPct val="0"/>
              </a:spcAft>
              <a:defRPr>
                <a:ea typeface="ＭＳ Ｐゴシック" charset="-128"/>
              </a:defRPr>
            </a:lvl1pPr>
          </a:lstStyle>
          <a:p>
            <a:pPr>
              <a:defRPr/>
            </a:pPr>
            <a:fld id="{D67F5010-CA35-4219-B072-631BC6815DDA}" type="slidenum">
              <a:rPr lang="en-US"/>
              <a:pPr>
                <a:defRPr/>
              </a:pPr>
              <a:t>‹#›</a:t>
            </a:fld>
            <a:endParaRPr lang="en-US"/>
          </a:p>
        </p:txBody>
      </p:sp>
    </p:spTree>
    <p:extLst>
      <p:ext uri="{BB962C8B-B14F-4D97-AF65-F5344CB8AC3E}">
        <p14:creationId xmlns:p14="http://schemas.microsoft.com/office/powerpoint/2010/main" val="3977399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9E6836B1-60F9-40B6-A413-503D4415F481}"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CE3EABC1-4DC9-42DA-A9E8-B28E7D7B8EC2}" type="slidenum">
              <a:rPr lang="en-US"/>
              <a:pPr>
                <a:defRPr/>
              </a:pPr>
              <a:t>‹#›</a:t>
            </a:fld>
            <a:endParaRPr lang="en-US"/>
          </a:p>
        </p:txBody>
      </p:sp>
    </p:spTree>
    <p:extLst>
      <p:ext uri="{BB962C8B-B14F-4D97-AF65-F5344CB8AC3E}">
        <p14:creationId xmlns:p14="http://schemas.microsoft.com/office/powerpoint/2010/main" val="29224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2012951" y="3709988"/>
            <a:ext cx="816398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3"/>
            <a:ext cx="8158691" cy="954547"/>
          </a:xfrm>
        </p:spPr>
        <p:txBody>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5466DD5C-6E95-49B8-8676-B37AF6624DC6}"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930C8E0F-3D1A-4D18-B169-53DBF67B7913}" type="slidenum">
              <a:rPr lang="en-US"/>
              <a:pPr>
                <a:defRPr/>
              </a:pPr>
              <a:t>‹#›</a:t>
            </a:fld>
            <a:endParaRPr lang="en-US"/>
          </a:p>
        </p:txBody>
      </p:sp>
    </p:spTree>
    <p:extLst>
      <p:ext uri="{BB962C8B-B14F-4D97-AF65-F5344CB8AC3E}">
        <p14:creationId xmlns:p14="http://schemas.microsoft.com/office/powerpoint/2010/main" val="1422976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6891133F-9B26-4F95-9E8C-69AB6700F383}" type="datetimeFigureOut">
              <a:rPr lang="en-US"/>
              <a:pPr>
                <a:defRPr/>
              </a:pPr>
              <a:t>9/29/2019</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8"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E51B17A8-8AB4-42F2-A5C2-5D2EC4F591DA}" type="slidenum">
              <a:rPr lang="en-US"/>
              <a:pPr>
                <a:defRPr/>
              </a:pPr>
              <a:t>‹#›</a:t>
            </a:fld>
            <a:endParaRPr lang="en-US"/>
          </a:p>
        </p:txBody>
      </p:sp>
    </p:spTree>
    <p:extLst>
      <p:ext uri="{BB962C8B-B14F-4D97-AF65-F5344CB8AC3E}">
        <p14:creationId xmlns:p14="http://schemas.microsoft.com/office/powerpoint/2010/main" val="4238150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295400" y="3243264"/>
            <a:ext cx="4718304" cy="26326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80671" y="3243264"/>
            <a:ext cx="4718304" cy="26326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642283EB-8FE5-4B20-B9FA-2D5B6F998CBE}" type="datetimeFigureOut">
              <a:rPr lang="en-US"/>
              <a:pPr>
                <a:defRPr/>
              </a:pPr>
              <a:t>9/29/2019</a:t>
            </a:fld>
            <a:endParaRPr lang="en-US"/>
          </a:p>
        </p:txBody>
      </p:sp>
      <p:sp>
        <p:nvSpPr>
          <p:cNvPr id="9"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0"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068F49DA-2D78-496C-BABF-5E7E2A3141A3}" type="slidenum">
              <a:rPr lang="en-US"/>
              <a:pPr>
                <a:defRPr/>
              </a:pPr>
              <a:t>‹#›</a:t>
            </a:fld>
            <a:endParaRPr lang="en-US"/>
          </a:p>
        </p:txBody>
      </p:sp>
    </p:spTree>
    <p:extLst>
      <p:ext uri="{BB962C8B-B14F-4D97-AF65-F5344CB8AC3E}">
        <p14:creationId xmlns:p14="http://schemas.microsoft.com/office/powerpoint/2010/main" val="3469358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880E3BA4-9CD7-4B03-B33B-838A12BA7B39}" type="datetimeFigureOut">
              <a:rPr lang="en-US"/>
              <a:pPr>
                <a:defRPr/>
              </a:pPr>
              <a:t>9/29/2019</a:t>
            </a:fld>
            <a:endParaRPr lang="en-US"/>
          </a:p>
        </p:txBody>
      </p:sp>
      <p:sp>
        <p:nvSpPr>
          <p:cNvPr id="5"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6"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FFD95F92-8B84-4991-8E2F-B0D4A7277AE1}" type="slidenum">
              <a:rPr lang="en-US"/>
              <a:pPr>
                <a:defRPr/>
              </a:pPr>
              <a:t>‹#›</a:t>
            </a:fld>
            <a:endParaRPr lang="en-US"/>
          </a:p>
        </p:txBody>
      </p:sp>
    </p:spTree>
    <p:extLst>
      <p:ext uri="{BB962C8B-B14F-4D97-AF65-F5344CB8AC3E}">
        <p14:creationId xmlns:p14="http://schemas.microsoft.com/office/powerpoint/2010/main" val="1751166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1B2A5AA7-6CD1-4434-A32E-110676137E17}" type="datetimeFigureOut">
              <a:rPr lang="en-US"/>
              <a:pPr>
                <a:defRPr/>
              </a:pPr>
              <a:t>9/29/2019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8D524D93-7ECF-4C5D-BDC4-8F1E81DC79A7}" type="slidenum">
              <a:rPr lang="en-US"/>
              <a:pPr>
                <a:defRPr/>
              </a:pPr>
              <a:t>‹#›</a:t>
            </a:fld>
            <a:endParaRPr lang="en-US"/>
          </a:p>
        </p:txBody>
      </p:sp>
    </p:spTree>
    <p:extLst>
      <p:ext uri="{BB962C8B-B14F-4D97-AF65-F5344CB8AC3E}">
        <p14:creationId xmlns:p14="http://schemas.microsoft.com/office/powerpoint/2010/main" val="3212845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397000" y="2913063"/>
            <a:ext cx="35136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3" y="1388534"/>
            <a:ext cx="3718455"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3"/>
            <a:ext cx="5469467" cy="489373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184672EB-350B-4D1B-BC33-3F3581EDE179}" type="datetimeFigureOut">
              <a:rPr lang="en-US"/>
              <a:pPr>
                <a:defRPr/>
              </a:pPr>
              <a:t>9/29/2019</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8"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880654D3-DB52-473F-AB55-9F0273527652}" type="slidenum">
              <a:rPr lang="en-US"/>
              <a:pPr>
                <a:defRPr/>
              </a:pPr>
              <a:t>‹#›</a:t>
            </a:fld>
            <a:endParaRPr lang="en-US"/>
          </a:p>
        </p:txBody>
      </p:sp>
    </p:spTree>
    <p:extLst>
      <p:ext uri="{BB962C8B-B14F-4D97-AF65-F5344CB8AC3E}">
        <p14:creationId xmlns:p14="http://schemas.microsoft.com/office/powerpoint/2010/main" val="571812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295399" y="3255432"/>
            <a:ext cx="6241816" cy="1828800"/>
          </a:xfrm>
        </p:spPr>
        <p:txBody>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C3788806-D32D-45F8-AC64-285A388A5941}" type="datetimeFigureOut">
              <a:rPr lang="en-US"/>
              <a:pPr>
                <a:defRPr/>
              </a:pPr>
              <a:t>9/29/2019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A0F5DF9F-A84C-495C-BF2F-36B2E5CD24FC}" type="slidenum">
              <a:rPr lang="en-US"/>
              <a:pPr>
                <a:defRPr/>
              </a:pPr>
              <a:t>‹#›</a:t>
            </a:fld>
            <a:endParaRPr lang="en-US"/>
          </a:p>
        </p:txBody>
      </p:sp>
    </p:spTree>
    <p:extLst>
      <p:ext uri="{BB962C8B-B14F-4D97-AF65-F5344CB8AC3E}">
        <p14:creationId xmlns:p14="http://schemas.microsoft.com/office/powerpoint/2010/main" val="2692187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295401" y="5382153"/>
            <a:ext cx="9609667" cy="493712"/>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7ECA85E2-9CD8-47BF-B68D-6520012B7A2F}" type="datetimeFigureOut">
              <a:rPr lang="en-US"/>
              <a:pPr>
                <a:defRPr/>
              </a:pPr>
              <a:t>9/29/2019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1E528398-2F91-47E6-AFF9-03587198EDDF}" type="slidenum">
              <a:rPr lang="en-US"/>
              <a:pPr>
                <a:defRPr/>
              </a:pPr>
              <a:t>‹#›</a:t>
            </a:fld>
            <a:endParaRPr lang="en-US"/>
          </a:p>
        </p:txBody>
      </p:sp>
    </p:spTree>
    <p:extLst>
      <p:ext uri="{BB962C8B-B14F-4D97-AF65-F5344CB8AC3E}">
        <p14:creationId xmlns:p14="http://schemas.microsoft.com/office/powerpoint/2010/main" val="4176983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397000" y="41402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9" y="982132"/>
            <a:ext cx="9592732" cy="2954868"/>
          </a:xfrm>
        </p:spPr>
        <p:txBody>
          <a:bodyP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1"/>
            <a:ext cx="9592732" cy="1532467"/>
          </a:xfrm>
        </p:spPr>
        <p:txBody>
          <a:bodyPr anchor="ct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056B668E-A233-4D2A-B380-7C027439D6A2}"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AC004DB9-B129-4A9F-BE6D-6703F6B99AB1}" type="slidenum">
              <a:rPr lang="en-US"/>
              <a:pPr>
                <a:defRPr/>
              </a:pPr>
              <a:t>‹#›</a:t>
            </a:fld>
            <a:endParaRPr lang="en-US"/>
          </a:p>
        </p:txBody>
      </p:sp>
    </p:spTree>
    <p:extLst>
      <p:ext uri="{BB962C8B-B14F-4D97-AF65-F5344CB8AC3E}">
        <p14:creationId xmlns:p14="http://schemas.microsoft.com/office/powerpoint/2010/main" val="1506177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61484"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fontAlgn="base">
              <a:spcBef>
                <a:spcPct val="0"/>
              </a:spcBef>
              <a:spcAft>
                <a:spcPct val="0"/>
              </a:spcAft>
              <a:defRPr/>
            </a:pPr>
            <a:r>
              <a:rPr lang="en-US" altLang="en-US" sz="6000" smtClean="0">
                <a:solidFill>
                  <a:srgbClr val="000000"/>
                </a:solidFill>
                <a:latin typeface="Garamond" charset="0"/>
              </a:rPr>
              <a:t>“</a:t>
            </a:r>
          </a:p>
        </p:txBody>
      </p:sp>
      <p:sp>
        <p:nvSpPr>
          <p:cNvPr id="6" name="TextBox 5"/>
          <p:cNvSpPr txBox="1">
            <a:spLocks noChangeArrowheads="1"/>
          </p:cNvSpPr>
          <p:nvPr/>
        </p:nvSpPr>
        <p:spPr bwMode="auto">
          <a:xfrm>
            <a:off x="10600267" y="2827339"/>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defTabSz="914400" fontAlgn="base">
              <a:spcBef>
                <a:spcPct val="0"/>
              </a:spcBef>
              <a:spcAft>
                <a:spcPct val="0"/>
              </a:spcAft>
              <a:defRPr/>
            </a:pPr>
            <a:r>
              <a:rPr lang="en-US" altLang="en-US" sz="6000" smtClean="0">
                <a:solidFill>
                  <a:srgbClr val="000000"/>
                </a:solidFill>
                <a:latin typeface="Garamond" charset="0"/>
              </a:rPr>
              <a:t>”</a:t>
            </a:r>
          </a:p>
        </p:txBody>
      </p:sp>
      <p:cxnSp>
        <p:nvCxnSpPr>
          <p:cNvPr id="7" name="Straight Connector 6"/>
          <p:cNvCxnSpPr/>
          <p:nvPr/>
        </p:nvCxnSpPr>
        <p:spPr>
          <a:xfrm>
            <a:off x="1397000" y="41402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4" y="982132"/>
            <a:ext cx="9296399" cy="2370668"/>
          </a:xfrm>
        </p:spPr>
        <p:txBody>
          <a:bodyP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3" cy="584200"/>
          </a:xfrm>
        </p:spPr>
        <p:txBody>
          <a:bodyPr anchor="ct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401"/>
            <a:ext cx="9609667" cy="1532467"/>
          </a:xfrm>
        </p:spPr>
        <p:txBody>
          <a:bodyPr anchor="ct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128"/>
              </a:defRPr>
            </a:lvl1pPr>
          </a:lstStyle>
          <a:p>
            <a:pPr>
              <a:defRPr/>
            </a:pPr>
            <a:fld id="{AF1726F8-8B96-4A07-B008-2365E406CF51}" type="datetimeFigureOut">
              <a:rPr lang="en-US"/>
              <a:pPr>
                <a:defRPr/>
              </a:pPr>
              <a:t>9/29/2019</a:t>
            </a:fld>
            <a:endParaRPr lang="en-US"/>
          </a:p>
        </p:txBody>
      </p:sp>
      <p:sp>
        <p:nvSpPr>
          <p:cNvPr id="9"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1"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128"/>
              </a:defRPr>
            </a:lvl1pPr>
          </a:lstStyle>
          <a:p>
            <a:pPr>
              <a:defRPr/>
            </a:pPr>
            <a:fld id="{FDA9C784-DACB-4539-907E-0DEA7CC8C0E6}" type="slidenum">
              <a:rPr lang="en-US"/>
              <a:pPr>
                <a:defRPr/>
              </a:pPr>
              <a:t>‹#›</a:t>
            </a:fld>
            <a:endParaRPr lang="en-US"/>
          </a:p>
        </p:txBody>
      </p:sp>
    </p:spTree>
    <p:extLst>
      <p:ext uri="{BB962C8B-B14F-4D97-AF65-F5344CB8AC3E}">
        <p14:creationId xmlns:p14="http://schemas.microsoft.com/office/powerpoint/2010/main" val="374486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2" y="4777381"/>
            <a:ext cx="9609668" cy="860400"/>
          </a:xfrm>
        </p:spPr>
        <p:txBody>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445FDBED-1C88-4515-A5B8-7C6DB725869A}" type="datetimeFigureOut">
              <a:rPr lang="en-US"/>
              <a:pPr>
                <a:defRPr/>
              </a:pPr>
              <a:t>9/29/2019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56B8A47E-2CF3-4515-B64A-63C3D11620AF}" type="slidenum">
              <a:rPr lang="en-US"/>
              <a:pPr>
                <a:defRPr/>
              </a:pPr>
              <a:t>‹#›</a:t>
            </a:fld>
            <a:endParaRPr lang="en-US"/>
          </a:p>
        </p:txBody>
      </p:sp>
    </p:spTree>
    <p:extLst>
      <p:ext uri="{BB962C8B-B14F-4D97-AF65-F5344CB8AC3E}">
        <p14:creationId xmlns:p14="http://schemas.microsoft.com/office/powerpoint/2010/main" val="1470458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61484"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fontAlgn="base">
              <a:spcBef>
                <a:spcPct val="0"/>
              </a:spcBef>
              <a:spcAft>
                <a:spcPct val="0"/>
              </a:spcAft>
              <a:defRPr/>
            </a:pPr>
            <a:r>
              <a:rPr lang="en-US" altLang="en-US" sz="6000" smtClean="0">
                <a:solidFill>
                  <a:srgbClr val="000000"/>
                </a:solidFill>
                <a:latin typeface="Garamond" charset="0"/>
              </a:rPr>
              <a:t>“</a:t>
            </a:r>
          </a:p>
        </p:txBody>
      </p:sp>
      <p:sp>
        <p:nvSpPr>
          <p:cNvPr id="6" name="TextBox 5"/>
          <p:cNvSpPr txBox="1">
            <a:spLocks noChangeArrowheads="1"/>
          </p:cNvSpPr>
          <p:nvPr/>
        </p:nvSpPr>
        <p:spPr bwMode="auto">
          <a:xfrm>
            <a:off x="10600267" y="2598739"/>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defTabSz="914400" fontAlgn="base">
              <a:spcBef>
                <a:spcPct val="0"/>
              </a:spcBef>
              <a:spcAft>
                <a:spcPct val="0"/>
              </a:spcAft>
              <a:defRPr/>
            </a:pPr>
            <a:r>
              <a:rPr lang="en-US" altLang="en-US" sz="6000" smtClean="0">
                <a:solidFill>
                  <a:srgbClr val="000000"/>
                </a:solidFill>
                <a:latin typeface="Garamond" charset="0"/>
              </a:rPr>
              <a:t>”</a:t>
            </a:r>
          </a:p>
        </p:txBody>
      </p:sp>
      <p:cxnSp>
        <p:nvCxnSpPr>
          <p:cNvPr id="7" name="Straight Connector 6"/>
          <p:cNvCxnSpPr/>
          <p:nvPr/>
        </p:nvCxnSpPr>
        <p:spPr>
          <a:xfrm>
            <a:off x="1397000" y="34290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4" y="982132"/>
            <a:ext cx="9296399" cy="2243668"/>
          </a:xfrm>
        </p:spPr>
        <p:txBody>
          <a:bodyP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2" y="3639312"/>
            <a:ext cx="9609668" cy="886968"/>
          </a:xfrm>
        </p:spPr>
        <p:txBody>
          <a:bodyPr anchor="b"/>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529667"/>
            <a:ext cx="9609668" cy="1346200"/>
          </a:xfrm>
        </p:spPr>
        <p:txBody>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128"/>
              </a:defRPr>
            </a:lvl1pPr>
          </a:lstStyle>
          <a:p>
            <a:pPr>
              <a:defRPr/>
            </a:pPr>
            <a:fld id="{424BE39C-25F0-4F96-9B90-EE4731426E28}" type="datetimeFigureOut">
              <a:rPr lang="en-US"/>
              <a:pPr>
                <a:defRPr/>
              </a:pPr>
              <a:t>9/29/2019</a:t>
            </a:fld>
            <a:endParaRPr lang="en-US"/>
          </a:p>
        </p:txBody>
      </p:sp>
      <p:sp>
        <p:nvSpPr>
          <p:cNvPr id="9"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0"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128"/>
              </a:defRPr>
            </a:lvl1pPr>
          </a:lstStyle>
          <a:p>
            <a:pPr>
              <a:defRPr/>
            </a:pPr>
            <a:fld id="{6B2861BD-8448-4619-8C8B-FA7A18700A83}" type="slidenum">
              <a:rPr lang="en-US"/>
              <a:pPr>
                <a:defRPr/>
              </a:pPr>
              <a:t>‹#›</a:t>
            </a:fld>
            <a:endParaRPr lang="en-US"/>
          </a:p>
        </p:txBody>
      </p:sp>
    </p:spTree>
    <p:extLst>
      <p:ext uri="{BB962C8B-B14F-4D97-AF65-F5344CB8AC3E}">
        <p14:creationId xmlns:p14="http://schemas.microsoft.com/office/powerpoint/2010/main" val="4282461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397000" y="34290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7" cy="2243668"/>
          </a:xfrm>
        </p:spPr>
        <p:txBody>
          <a:bodyPr rtlCol="0">
            <a:normAutofit/>
          </a:bodyPr>
          <a:lstStyle>
            <a:lvl1pPr>
              <a:defRPr lang="en-US" b="0" dirty="0"/>
            </a:lvl1pPr>
          </a:lstStyle>
          <a:p>
            <a:pPr lvl="0"/>
            <a:r>
              <a:rPr lang="en-US" smtClean="0"/>
              <a:t>Click to edit Master title style</a:t>
            </a:r>
            <a:endParaRPr lang="en-US" dirty="0"/>
          </a:p>
        </p:txBody>
      </p:sp>
      <p:sp>
        <p:nvSpPr>
          <p:cNvPr id="20" name="Text Placeholder 2"/>
          <p:cNvSpPr>
            <a:spLocks noGrp="1"/>
          </p:cNvSpPr>
          <p:nvPr>
            <p:ph type="body" idx="13"/>
          </p:nvPr>
        </p:nvSpPr>
        <p:spPr>
          <a:xfrm>
            <a:off x="1295402" y="3630168"/>
            <a:ext cx="9609668" cy="841248"/>
          </a:xfrm>
        </p:spPr>
        <p:txBody>
          <a:bodyPr anchor="b"/>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470401"/>
            <a:ext cx="9609671" cy="1405467"/>
          </a:xfrm>
        </p:spPr>
        <p:txBody>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128"/>
              </a:defRPr>
            </a:lvl1pPr>
          </a:lstStyle>
          <a:p>
            <a:pPr>
              <a:defRPr/>
            </a:pPr>
            <a:fld id="{C0D77BD4-DCED-4773-A4B4-E734F80654ED}" type="datetimeFigureOut">
              <a:rPr lang="en-US"/>
              <a:pPr>
                <a:defRPr/>
              </a:pPr>
              <a:t>9/29/2019</a:t>
            </a:fld>
            <a:endParaRPr lang="en-US"/>
          </a:p>
        </p:txBody>
      </p:sp>
      <p:sp>
        <p:nvSpPr>
          <p:cNvPr id="7"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8"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128"/>
              </a:defRPr>
            </a:lvl1pPr>
          </a:lstStyle>
          <a:p>
            <a:pPr>
              <a:defRPr/>
            </a:pPr>
            <a:fld id="{CF69A7B1-D902-4F72-B30D-FEF8453430D3}" type="slidenum">
              <a:rPr lang="en-US"/>
              <a:pPr>
                <a:defRPr/>
              </a:pPr>
              <a:t>‹#›</a:t>
            </a:fld>
            <a:endParaRPr lang="en-US"/>
          </a:p>
        </p:txBody>
      </p:sp>
    </p:spTree>
    <p:extLst>
      <p:ext uri="{BB962C8B-B14F-4D97-AF65-F5344CB8AC3E}">
        <p14:creationId xmlns:p14="http://schemas.microsoft.com/office/powerpoint/2010/main" val="869364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7BEBB751-61C5-47E7-9F4F-6BAE060FCBBB}"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EA019AC5-25B3-4C9E-8165-3C4B400E423D}" type="slidenum">
              <a:rPr lang="en-US"/>
              <a:pPr>
                <a:defRPr/>
              </a:pPr>
              <a:t>‹#›</a:t>
            </a:fld>
            <a:endParaRPr lang="en-US"/>
          </a:p>
        </p:txBody>
      </p:sp>
    </p:spTree>
    <p:extLst>
      <p:ext uri="{BB962C8B-B14F-4D97-AF65-F5344CB8AC3E}">
        <p14:creationId xmlns:p14="http://schemas.microsoft.com/office/powerpoint/2010/main" val="1971677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8" y="982133"/>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56EAAF81-177C-4216-9271-1393C4C5CBBB}"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E1F0526F-FF72-4690-B670-DD56A0627452}" type="slidenum">
              <a:rPr lang="en-US"/>
              <a:pPr>
                <a:defRPr/>
              </a:pPr>
              <a:t>‹#›</a:t>
            </a:fld>
            <a:endParaRPr lang="en-US"/>
          </a:p>
        </p:txBody>
      </p:sp>
    </p:spTree>
    <p:extLst>
      <p:ext uri="{BB962C8B-B14F-4D97-AF65-F5344CB8AC3E}">
        <p14:creationId xmlns:p14="http://schemas.microsoft.com/office/powerpoint/2010/main" val="1938195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16932" y="1"/>
            <a:ext cx="12232217" cy="6856413"/>
            <a:chOff x="-16934" y="0"/>
            <a:chExt cx="12231160" cy="6856214"/>
          </a:xfrm>
        </p:grpSpPr>
        <p:pic>
          <p:nvPicPr>
            <p:cNvPr id="5" name="Picture 12" descr="H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692400" y="3522663"/>
            <a:ext cx="6815667"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9" y="1871133"/>
            <a:ext cx="6815669"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9" y="3657597"/>
            <a:ext cx="6815669" cy="1320802"/>
          </a:xfrm>
        </p:spPr>
        <p:txBody>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7984067" y="5037138"/>
            <a:ext cx="897467" cy="279400"/>
          </a:xfrm>
        </p:spPr>
        <p:txBody>
          <a:bodyPr/>
          <a:lstStyle>
            <a:lvl1pPr eaLnBrk="0" fontAlgn="base" hangingPunct="0">
              <a:spcBef>
                <a:spcPct val="0"/>
              </a:spcBef>
              <a:spcAft>
                <a:spcPct val="0"/>
              </a:spcAft>
              <a:defRPr>
                <a:ea typeface="ＭＳ Ｐゴシック" charset="-128"/>
              </a:defRPr>
            </a:lvl1pPr>
          </a:lstStyle>
          <a:p>
            <a:pPr>
              <a:defRPr/>
            </a:pPr>
            <a:fld id="{DB80CB10-ED33-45EE-87F4-5B526E772ED8}" type="datetimeFigureOut">
              <a:rPr lang="en-US"/>
              <a:pPr>
                <a:defRPr/>
              </a:pPr>
              <a:t>9/29/2019</a:t>
            </a:fld>
            <a:endParaRPr lang="en-US"/>
          </a:p>
        </p:txBody>
      </p:sp>
      <p:sp>
        <p:nvSpPr>
          <p:cNvPr id="11" name="Footer Placeholder 4"/>
          <p:cNvSpPr>
            <a:spLocks noGrp="1"/>
          </p:cNvSpPr>
          <p:nvPr>
            <p:ph type="ftr" sz="quarter" idx="11"/>
          </p:nvPr>
        </p:nvSpPr>
        <p:spPr>
          <a:xfrm>
            <a:off x="2692400" y="5037138"/>
            <a:ext cx="5215467" cy="279400"/>
          </a:xfrm>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2" name="Slide Number Placeholder 5"/>
          <p:cNvSpPr>
            <a:spLocks noGrp="1"/>
          </p:cNvSpPr>
          <p:nvPr>
            <p:ph type="sldNum" sz="quarter" idx="12"/>
          </p:nvPr>
        </p:nvSpPr>
        <p:spPr>
          <a:xfrm>
            <a:off x="8957734" y="5037138"/>
            <a:ext cx="550333" cy="279400"/>
          </a:xfrm>
        </p:spPr>
        <p:txBody>
          <a:bodyPr/>
          <a:lstStyle>
            <a:lvl1pPr eaLnBrk="0" fontAlgn="base" hangingPunct="0">
              <a:spcBef>
                <a:spcPct val="0"/>
              </a:spcBef>
              <a:spcAft>
                <a:spcPct val="0"/>
              </a:spcAft>
              <a:defRPr>
                <a:ea typeface="ＭＳ Ｐゴシック" charset="-128"/>
              </a:defRPr>
            </a:lvl1pPr>
          </a:lstStyle>
          <a:p>
            <a:pPr>
              <a:defRPr/>
            </a:pPr>
            <a:fld id="{A99454B0-2395-48F8-980D-D57DD5509FF6}" type="slidenum">
              <a:rPr lang="en-US"/>
              <a:pPr>
                <a:defRPr/>
              </a:pPr>
              <a:t>‹#›</a:t>
            </a:fld>
            <a:endParaRPr lang="en-US"/>
          </a:p>
        </p:txBody>
      </p:sp>
    </p:spTree>
    <p:extLst>
      <p:ext uri="{BB962C8B-B14F-4D97-AF65-F5344CB8AC3E}">
        <p14:creationId xmlns:p14="http://schemas.microsoft.com/office/powerpoint/2010/main" val="939451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FED45290-F85E-41FF-99A1-17C796FFB2C8}"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8817E939-A634-43D8-BE4B-016675E440BC}" type="slidenum">
              <a:rPr lang="en-US"/>
              <a:pPr>
                <a:defRPr/>
              </a:pPr>
              <a:t>‹#›</a:t>
            </a:fld>
            <a:endParaRPr lang="en-US"/>
          </a:p>
        </p:txBody>
      </p:sp>
    </p:spTree>
    <p:extLst>
      <p:ext uri="{BB962C8B-B14F-4D97-AF65-F5344CB8AC3E}">
        <p14:creationId xmlns:p14="http://schemas.microsoft.com/office/powerpoint/2010/main" val="3329854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2012951" y="3709988"/>
            <a:ext cx="816398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3"/>
            <a:ext cx="8158691" cy="954547"/>
          </a:xfrm>
        </p:spPr>
        <p:txBody>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E14D2E95-5F1F-48D3-B7D5-49F3D66FD062}"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4160BAC3-21C2-4EFE-AD4E-2D8FCA00419E}" type="slidenum">
              <a:rPr lang="en-US"/>
              <a:pPr>
                <a:defRPr/>
              </a:pPr>
              <a:t>‹#›</a:t>
            </a:fld>
            <a:endParaRPr lang="en-US"/>
          </a:p>
        </p:txBody>
      </p:sp>
    </p:spTree>
    <p:extLst>
      <p:ext uri="{BB962C8B-B14F-4D97-AF65-F5344CB8AC3E}">
        <p14:creationId xmlns:p14="http://schemas.microsoft.com/office/powerpoint/2010/main" val="1060409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748681FD-4953-4FDF-8D3E-13067C03ED02}" type="datetimeFigureOut">
              <a:rPr lang="en-US"/>
              <a:pPr>
                <a:defRPr/>
              </a:pPr>
              <a:t>9/29/2019</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8"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569B6F31-3E65-435B-9312-DA05F0F6CA01}" type="slidenum">
              <a:rPr lang="en-US"/>
              <a:pPr>
                <a:defRPr/>
              </a:pPr>
              <a:t>‹#›</a:t>
            </a:fld>
            <a:endParaRPr lang="en-US"/>
          </a:p>
        </p:txBody>
      </p:sp>
    </p:spTree>
    <p:extLst>
      <p:ext uri="{BB962C8B-B14F-4D97-AF65-F5344CB8AC3E}">
        <p14:creationId xmlns:p14="http://schemas.microsoft.com/office/powerpoint/2010/main" val="1785567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295400" y="3243264"/>
            <a:ext cx="4718304" cy="26326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80671" y="3243264"/>
            <a:ext cx="4718304" cy="26326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E86C355F-063B-4FAE-98AD-8C414C947B48}" type="datetimeFigureOut">
              <a:rPr lang="en-US"/>
              <a:pPr>
                <a:defRPr/>
              </a:pPr>
              <a:t>9/29/2019</a:t>
            </a:fld>
            <a:endParaRPr lang="en-US"/>
          </a:p>
        </p:txBody>
      </p:sp>
      <p:sp>
        <p:nvSpPr>
          <p:cNvPr id="9"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0"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50390595-025A-45B7-A8B2-155E59E97AE0}" type="slidenum">
              <a:rPr lang="en-US"/>
              <a:pPr>
                <a:defRPr/>
              </a:pPr>
              <a:t>‹#›</a:t>
            </a:fld>
            <a:endParaRPr lang="en-US"/>
          </a:p>
        </p:txBody>
      </p:sp>
    </p:spTree>
    <p:extLst>
      <p:ext uri="{BB962C8B-B14F-4D97-AF65-F5344CB8AC3E}">
        <p14:creationId xmlns:p14="http://schemas.microsoft.com/office/powerpoint/2010/main" val="343239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AEC5E92B-25F5-4E8D-8F45-0783B2E38A4B}" type="datetimeFigureOut">
              <a:rPr lang="en-US"/>
              <a:pPr>
                <a:defRPr/>
              </a:pPr>
              <a:t>9/29/2019</a:t>
            </a:fld>
            <a:endParaRPr lang="en-US"/>
          </a:p>
        </p:txBody>
      </p:sp>
      <p:sp>
        <p:nvSpPr>
          <p:cNvPr id="5"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6"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8B4D0E96-760C-413E-ABFC-E8FB0947F9AA}" type="slidenum">
              <a:rPr lang="en-US"/>
              <a:pPr>
                <a:defRPr/>
              </a:pPr>
              <a:t>‹#›</a:t>
            </a:fld>
            <a:endParaRPr lang="en-US"/>
          </a:p>
        </p:txBody>
      </p:sp>
    </p:spTree>
    <p:extLst>
      <p:ext uri="{BB962C8B-B14F-4D97-AF65-F5344CB8AC3E}">
        <p14:creationId xmlns:p14="http://schemas.microsoft.com/office/powerpoint/2010/main" val="1514904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75A993D5-553C-4C95-A393-8E811E86CDA9}" type="datetimeFigureOut">
              <a:rPr lang="en-US"/>
              <a:pPr>
                <a:defRPr/>
              </a:pPr>
              <a:t>9/29/2019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747FD083-6B2E-4D0A-92AC-52469F30F9B8}" type="slidenum">
              <a:rPr lang="en-US"/>
              <a:pPr>
                <a:defRPr/>
              </a:pPr>
              <a:t>‹#›</a:t>
            </a:fld>
            <a:endParaRPr lang="en-US"/>
          </a:p>
        </p:txBody>
      </p:sp>
    </p:spTree>
    <p:extLst>
      <p:ext uri="{BB962C8B-B14F-4D97-AF65-F5344CB8AC3E}">
        <p14:creationId xmlns:p14="http://schemas.microsoft.com/office/powerpoint/2010/main" val="1540297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397000" y="2913063"/>
            <a:ext cx="35136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3" y="1388534"/>
            <a:ext cx="3718455"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3"/>
            <a:ext cx="5469467" cy="489373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0250AED6-F402-4675-8299-91272FC5220B}" type="datetimeFigureOut">
              <a:rPr lang="en-US"/>
              <a:pPr>
                <a:defRPr/>
              </a:pPr>
              <a:t>9/29/2019</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8"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F2E79DCB-706A-457C-B3C7-43D4A2E1559D}" type="slidenum">
              <a:rPr lang="en-US"/>
              <a:pPr>
                <a:defRPr/>
              </a:pPr>
              <a:t>‹#›</a:t>
            </a:fld>
            <a:endParaRPr lang="en-US"/>
          </a:p>
        </p:txBody>
      </p:sp>
    </p:spTree>
    <p:extLst>
      <p:ext uri="{BB962C8B-B14F-4D97-AF65-F5344CB8AC3E}">
        <p14:creationId xmlns:p14="http://schemas.microsoft.com/office/powerpoint/2010/main" val="1474729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295399" y="3255432"/>
            <a:ext cx="6241816" cy="1828800"/>
          </a:xfrm>
        </p:spPr>
        <p:txBody>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3EE0C440-FC4E-42D2-BCC0-62DFF94A0D6B}" type="datetimeFigureOut">
              <a:rPr lang="en-US"/>
              <a:pPr>
                <a:defRPr/>
              </a:pPr>
              <a:t>9/29/2019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6E178FBD-C8FA-43BC-B8B2-A60FB505E45B}" type="slidenum">
              <a:rPr lang="en-US"/>
              <a:pPr>
                <a:defRPr/>
              </a:pPr>
              <a:t>‹#›</a:t>
            </a:fld>
            <a:endParaRPr lang="en-US"/>
          </a:p>
        </p:txBody>
      </p:sp>
    </p:spTree>
    <p:extLst>
      <p:ext uri="{BB962C8B-B14F-4D97-AF65-F5344CB8AC3E}">
        <p14:creationId xmlns:p14="http://schemas.microsoft.com/office/powerpoint/2010/main" val="2011766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295401" y="5382153"/>
            <a:ext cx="9609667" cy="493712"/>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5BC6D1A2-34F3-4DF9-A74A-4B456BBEB74F}" type="datetimeFigureOut">
              <a:rPr lang="en-US"/>
              <a:pPr>
                <a:defRPr/>
              </a:pPr>
              <a:t>9/29/2019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86C8AB74-9D79-49F1-9A0C-590B5D7B871E}" type="slidenum">
              <a:rPr lang="en-US"/>
              <a:pPr>
                <a:defRPr/>
              </a:pPr>
              <a:t>‹#›</a:t>
            </a:fld>
            <a:endParaRPr lang="en-US"/>
          </a:p>
        </p:txBody>
      </p:sp>
    </p:spTree>
    <p:extLst>
      <p:ext uri="{BB962C8B-B14F-4D97-AF65-F5344CB8AC3E}">
        <p14:creationId xmlns:p14="http://schemas.microsoft.com/office/powerpoint/2010/main" val="203977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397000" y="41402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9" y="982132"/>
            <a:ext cx="9592732" cy="2954868"/>
          </a:xfrm>
        </p:spPr>
        <p:txBody>
          <a:bodyP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1"/>
            <a:ext cx="9592732" cy="1532467"/>
          </a:xfrm>
        </p:spPr>
        <p:txBody>
          <a:bodyPr anchor="ct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1B22D3DE-1075-4C33-91B0-886505A0E5A8}"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CD5166B7-81A0-47D5-A806-968EA81A7B6F}" type="slidenum">
              <a:rPr lang="en-US"/>
              <a:pPr>
                <a:defRPr/>
              </a:pPr>
              <a:t>‹#›</a:t>
            </a:fld>
            <a:endParaRPr lang="en-US"/>
          </a:p>
        </p:txBody>
      </p:sp>
    </p:spTree>
    <p:extLst>
      <p:ext uri="{BB962C8B-B14F-4D97-AF65-F5344CB8AC3E}">
        <p14:creationId xmlns:p14="http://schemas.microsoft.com/office/powerpoint/2010/main" val="597101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61484"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fontAlgn="base">
              <a:spcBef>
                <a:spcPct val="0"/>
              </a:spcBef>
              <a:spcAft>
                <a:spcPct val="0"/>
              </a:spcAft>
              <a:defRPr/>
            </a:pPr>
            <a:r>
              <a:rPr lang="en-US" altLang="en-US" sz="6000" smtClean="0">
                <a:solidFill>
                  <a:srgbClr val="000000"/>
                </a:solidFill>
                <a:latin typeface="Garamond" charset="0"/>
              </a:rPr>
              <a:t>“</a:t>
            </a:r>
          </a:p>
        </p:txBody>
      </p:sp>
      <p:sp>
        <p:nvSpPr>
          <p:cNvPr id="6" name="TextBox 5"/>
          <p:cNvSpPr txBox="1">
            <a:spLocks noChangeArrowheads="1"/>
          </p:cNvSpPr>
          <p:nvPr/>
        </p:nvSpPr>
        <p:spPr bwMode="auto">
          <a:xfrm>
            <a:off x="10600267" y="2827339"/>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defTabSz="914400" fontAlgn="base">
              <a:spcBef>
                <a:spcPct val="0"/>
              </a:spcBef>
              <a:spcAft>
                <a:spcPct val="0"/>
              </a:spcAft>
              <a:defRPr/>
            </a:pPr>
            <a:r>
              <a:rPr lang="en-US" altLang="en-US" sz="6000" smtClean="0">
                <a:solidFill>
                  <a:srgbClr val="000000"/>
                </a:solidFill>
                <a:latin typeface="Garamond" charset="0"/>
              </a:rPr>
              <a:t>”</a:t>
            </a:r>
          </a:p>
        </p:txBody>
      </p:sp>
      <p:cxnSp>
        <p:nvCxnSpPr>
          <p:cNvPr id="7" name="Straight Connector 6"/>
          <p:cNvCxnSpPr/>
          <p:nvPr/>
        </p:nvCxnSpPr>
        <p:spPr>
          <a:xfrm>
            <a:off x="1397000" y="41402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4" y="982132"/>
            <a:ext cx="9296399" cy="2370668"/>
          </a:xfrm>
        </p:spPr>
        <p:txBody>
          <a:bodyP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3" cy="584200"/>
          </a:xfrm>
        </p:spPr>
        <p:txBody>
          <a:bodyPr anchor="ct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401"/>
            <a:ext cx="9609667" cy="1532467"/>
          </a:xfrm>
        </p:spPr>
        <p:txBody>
          <a:bodyPr anchor="ct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128"/>
              </a:defRPr>
            </a:lvl1pPr>
          </a:lstStyle>
          <a:p>
            <a:pPr>
              <a:defRPr/>
            </a:pPr>
            <a:fld id="{77858D4B-14E0-490C-BD79-7DF3628619F0}" type="datetimeFigureOut">
              <a:rPr lang="en-US"/>
              <a:pPr>
                <a:defRPr/>
              </a:pPr>
              <a:t>9/29/2019</a:t>
            </a:fld>
            <a:endParaRPr lang="en-US"/>
          </a:p>
        </p:txBody>
      </p:sp>
      <p:sp>
        <p:nvSpPr>
          <p:cNvPr id="9"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1"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128"/>
              </a:defRPr>
            </a:lvl1pPr>
          </a:lstStyle>
          <a:p>
            <a:pPr>
              <a:defRPr/>
            </a:pPr>
            <a:fld id="{2CE7CB09-3E89-45BE-8896-C711FB601D3B}" type="slidenum">
              <a:rPr lang="en-US"/>
              <a:pPr>
                <a:defRPr/>
              </a:pPr>
              <a:t>‹#›</a:t>
            </a:fld>
            <a:endParaRPr lang="en-US"/>
          </a:p>
        </p:txBody>
      </p:sp>
    </p:spTree>
    <p:extLst>
      <p:ext uri="{BB962C8B-B14F-4D97-AF65-F5344CB8AC3E}">
        <p14:creationId xmlns:p14="http://schemas.microsoft.com/office/powerpoint/2010/main" val="1551865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2" y="4777381"/>
            <a:ext cx="9609668" cy="860400"/>
          </a:xfrm>
        </p:spPr>
        <p:txBody>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5EC96B6C-161A-435C-8FFB-A9CB6BA81AA5}" type="datetimeFigureOut">
              <a:rPr lang="en-US"/>
              <a:pPr>
                <a:defRPr/>
              </a:pPr>
              <a:t>9/29/2019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11F7183E-20C6-46FE-9503-F06A7FD6F971}" type="slidenum">
              <a:rPr lang="en-US"/>
              <a:pPr>
                <a:defRPr/>
              </a:pPr>
              <a:t>‹#›</a:t>
            </a:fld>
            <a:endParaRPr lang="en-US"/>
          </a:p>
        </p:txBody>
      </p:sp>
    </p:spTree>
    <p:extLst>
      <p:ext uri="{BB962C8B-B14F-4D97-AF65-F5344CB8AC3E}">
        <p14:creationId xmlns:p14="http://schemas.microsoft.com/office/powerpoint/2010/main" val="2400651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61484"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fontAlgn="base">
              <a:spcBef>
                <a:spcPct val="0"/>
              </a:spcBef>
              <a:spcAft>
                <a:spcPct val="0"/>
              </a:spcAft>
              <a:defRPr/>
            </a:pPr>
            <a:r>
              <a:rPr lang="en-US" altLang="en-US" sz="6000" smtClean="0">
                <a:solidFill>
                  <a:srgbClr val="000000"/>
                </a:solidFill>
                <a:latin typeface="Garamond" charset="0"/>
              </a:rPr>
              <a:t>“</a:t>
            </a:r>
          </a:p>
        </p:txBody>
      </p:sp>
      <p:sp>
        <p:nvSpPr>
          <p:cNvPr id="6" name="TextBox 5"/>
          <p:cNvSpPr txBox="1">
            <a:spLocks noChangeArrowheads="1"/>
          </p:cNvSpPr>
          <p:nvPr/>
        </p:nvSpPr>
        <p:spPr bwMode="auto">
          <a:xfrm>
            <a:off x="10600267" y="2598739"/>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defTabSz="914400" fontAlgn="base">
              <a:spcBef>
                <a:spcPct val="0"/>
              </a:spcBef>
              <a:spcAft>
                <a:spcPct val="0"/>
              </a:spcAft>
              <a:defRPr/>
            </a:pPr>
            <a:r>
              <a:rPr lang="en-US" altLang="en-US" sz="6000" smtClean="0">
                <a:solidFill>
                  <a:srgbClr val="000000"/>
                </a:solidFill>
                <a:latin typeface="Garamond" charset="0"/>
              </a:rPr>
              <a:t>”</a:t>
            </a:r>
          </a:p>
        </p:txBody>
      </p:sp>
      <p:cxnSp>
        <p:nvCxnSpPr>
          <p:cNvPr id="7" name="Straight Connector 6"/>
          <p:cNvCxnSpPr/>
          <p:nvPr/>
        </p:nvCxnSpPr>
        <p:spPr>
          <a:xfrm>
            <a:off x="1397000" y="34290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4" y="982132"/>
            <a:ext cx="9296399" cy="2243668"/>
          </a:xfrm>
        </p:spPr>
        <p:txBody>
          <a:bodyP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2" y="3639312"/>
            <a:ext cx="9609668" cy="886968"/>
          </a:xfrm>
        </p:spPr>
        <p:txBody>
          <a:bodyPr anchor="b"/>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529667"/>
            <a:ext cx="9609668" cy="1346200"/>
          </a:xfrm>
        </p:spPr>
        <p:txBody>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128"/>
              </a:defRPr>
            </a:lvl1pPr>
          </a:lstStyle>
          <a:p>
            <a:pPr>
              <a:defRPr/>
            </a:pPr>
            <a:fld id="{FDD563F0-0B66-4A9E-B553-E358BA5B7454}" type="datetimeFigureOut">
              <a:rPr lang="en-US"/>
              <a:pPr>
                <a:defRPr/>
              </a:pPr>
              <a:t>9/29/2019</a:t>
            </a:fld>
            <a:endParaRPr lang="en-US"/>
          </a:p>
        </p:txBody>
      </p:sp>
      <p:sp>
        <p:nvSpPr>
          <p:cNvPr id="9"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0"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128"/>
              </a:defRPr>
            </a:lvl1pPr>
          </a:lstStyle>
          <a:p>
            <a:pPr>
              <a:defRPr/>
            </a:pPr>
            <a:fld id="{3DA9A313-FC00-4EE5-929F-4902C87E041F}" type="slidenum">
              <a:rPr lang="en-US"/>
              <a:pPr>
                <a:defRPr/>
              </a:pPr>
              <a:t>‹#›</a:t>
            </a:fld>
            <a:endParaRPr lang="en-US"/>
          </a:p>
        </p:txBody>
      </p:sp>
    </p:spTree>
    <p:extLst>
      <p:ext uri="{BB962C8B-B14F-4D97-AF65-F5344CB8AC3E}">
        <p14:creationId xmlns:p14="http://schemas.microsoft.com/office/powerpoint/2010/main" val="3120714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397000" y="34290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7" cy="2243668"/>
          </a:xfrm>
        </p:spPr>
        <p:txBody>
          <a:bodyPr rtlCol="0">
            <a:normAutofit/>
          </a:bodyPr>
          <a:lstStyle>
            <a:lvl1pPr>
              <a:defRPr lang="en-US" b="0" dirty="0"/>
            </a:lvl1pPr>
          </a:lstStyle>
          <a:p>
            <a:pPr lvl="0"/>
            <a:r>
              <a:rPr lang="en-US" smtClean="0"/>
              <a:t>Click to edit Master title style</a:t>
            </a:r>
            <a:endParaRPr lang="en-US" dirty="0"/>
          </a:p>
        </p:txBody>
      </p:sp>
      <p:sp>
        <p:nvSpPr>
          <p:cNvPr id="20" name="Text Placeholder 2"/>
          <p:cNvSpPr>
            <a:spLocks noGrp="1"/>
          </p:cNvSpPr>
          <p:nvPr>
            <p:ph type="body" idx="13"/>
          </p:nvPr>
        </p:nvSpPr>
        <p:spPr>
          <a:xfrm>
            <a:off x="1295402" y="3630168"/>
            <a:ext cx="9609668" cy="841248"/>
          </a:xfrm>
        </p:spPr>
        <p:txBody>
          <a:bodyPr anchor="b"/>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470401"/>
            <a:ext cx="9609671" cy="1405467"/>
          </a:xfrm>
        </p:spPr>
        <p:txBody>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128"/>
              </a:defRPr>
            </a:lvl1pPr>
          </a:lstStyle>
          <a:p>
            <a:pPr>
              <a:defRPr/>
            </a:pPr>
            <a:fld id="{D8E3734E-B810-4848-840A-8CA37E8E6167}" type="datetimeFigureOut">
              <a:rPr lang="en-US"/>
              <a:pPr>
                <a:defRPr/>
              </a:pPr>
              <a:t>9/29/2019</a:t>
            </a:fld>
            <a:endParaRPr lang="en-US"/>
          </a:p>
        </p:txBody>
      </p:sp>
      <p:sp>
        <p:nvSpPr>
          <p:cNvPr id="7"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8"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128"/>
              </a:defRPr>
            </a:lvl1pPr>
          </a:lstStyle>
          <a:p>
            <a:pPr>
              <a:defRPr/>
            </a:pPr>
            <a:fld id="{F718CEB9-CCA6-434C-95EF-8FEE86D6BE81}" type="slidenum">
              <a:rPr lang="en-US"/>
              <a:pPr>
                <a:defRPr/>
              </a:pPr>
              <a:t>‹#›</a:t>
            </a:fld>
            <a:endParaRPr lang="en-US"/>
          </a:p>
        </p:txBody>
      </p:sp>
    </p:spTree>
    <p:extLst>
      <p:ext uri="{BB962C8B-B14F-4D97-AF65-F5344CB8AC3E}">
        <p14:creationId xmlns:p14="http://schemas.microsoft.com/office/powerpoint/2010/main" val="293097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51CF09D7-3A65-4473-9746-922DFD627D91}"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79E6838F-2B58-4B27-8191-AB81CF72D0B1}" type="slidenum">
              <a:rPr lang="en-US"/>
              <a:pPr>
                <a:defRPr/>
              </a:pPr>
              <a:t>‹#›</a:t>
            </a:fld>
            <a:endParaRPr lang="en-US"/>
          </a:p>
        </p:txBody>
      </p:sp>
    </p:spTree>
    <p:extLst>
      <p:ext uri="{BB962C8B-B14F-4D97-AF65-F5344CB8AC3E}">
        <p14:creationId xmlns:p14="http://schemas.microsoft.com/office/powerpoint/2010/main" val="3363561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8" y="982133"/>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6C3EF167-6817-45D8-8000-578D10B4F589}"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B7FEF61D-1EB2-4BCE-B164-705AB14B2024}" type="slidenum">
              <a:rPr lang="en-US"/>
              <a:pPr>
                <a:defRPr/>
              </a:pPr>
              <a:t>‹#›</a:t>
            </a:fld>
            <a:endParaRPr lang="en-US"/>
          </a:p>
        </p:txBody>
      </p:sp>
    </p:spTree>
    <p:extLst>
      <p:ext uri="{BB962C8B-B14F-4D97-AF65-F5344CB8AC3E}">
        <p14:creationId xmlns:p14="http://schemas.microsoft.com/office/powerpoint/2010/main" val="1242833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7310CF9-AABB-472E-B3A4-7F388EA7B80C}" type="datetimeFigureOut">
              <a:rPr lang="en-US" smtClean="0"/>
              <a:pPr/>
              <a:t>9/29/2019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72A376">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05CADFB-77C3-4AE9-A086-FA2C6D289946}" type="slidenum">
              <a:rPr lang="en-US" smtClean="0"/>
              <a:pPr/>
              <a:t>‹#›</a:t>
            </a:fld>
            <a:endParaRPr lang="en-US"/>
          </a:p>
        </p:txBody>
      </p:sp>
    </p:spTree>
    <p:extLst>
      <p:ext uri="{BB962C8B-B14F-4D97-AF65-F5344CB8AC3E}">
        <p14:creationId xmlns:p14="http://schemas.microsoft.com/office/powerpoint/2010/main" val="1446107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66766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963192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409622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2761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4" name="Footer Placeholder 3"/>
          <p:cNvSpPr>
            <a:spLocks noGrp="1"/>
          </p:cNvSpPr>
          <p:nvPr>
            <p:ph type="ftr" sz="quarter" idx="11"/>
          </p:nvPr>
        </p:nvSpPr>
        <p:spPr/>
        <p:txBody>
          <a:bodyPr/>
          <a:lstStyle>
            <a:extLst/>
          </a:lstStyle>
          <a:p>
            <a:endParaRPr lang="en-US">
              <a:solidFill>
                <a:prstClr val="black"/>
              </a:solidFill>
            </a:endParaRPr>
          </a:p>
        </p:txBody>
      </p:sp>
      <p:sp>
        <p:nvSpPr>
          <p:cNvPr id="5" name="Slide Number Placeholder 4"/>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273821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661524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968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05CADFB-77C3-4AE9-A086-FA2C6D289946}"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1180585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2709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69880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16932" y="1"/>
            <a:ext cx="12232217" cy="6856413"/>
            <a:chOff x="-16934" y="0"/>
            <a:chExt cx="12231160" cy="6856214"/>
          </a:xfrm>
        </p:grpSpPr>
        <p:pic>
          <p:nvPicPr>
            <p:cNvPr id="5" name="Picture 12" descr="H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692400" y="3522663"/>
            <a:ext cx="6815667"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9" y="1871133"/>
            <a:ext cx="6815669"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9" y="3657597"/>
            <a:ext cx="6815669" cy="1320802"/>
          </a:xfrm>
        </p:spPr>
        <p:txBody>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7984067" y="5037138"/>
            <a:ext cx="897467" cy="279400"/>
          </a:xfrm>
        </p:spPr>
        <p:txBody>
          <a:bodyPr/>
          <a:lstStyle>
            <a:lvl1pPr eaLnBrk="0" fontAlgn="base" hangingPunct="0">
              <a:spcBef>
                <a:spcPct val="0"/>
              </a:spcBef>
              <a:spcAft>
                <a:spcPct val="0"/>
              </a:spcAft>
              <a:defRPr>
                <a:ea typeface="ＭＳ Ｐゴシック" charset="-128"/>
              </a:defRPr>
            </a:lvl1pPr>
          </a:lstStyle>
          <a:p>
            <a:pPr>
              <a:defRPr/>
            </a:pPr>
            <a:fld id="{DB80CB10-ED33-45EE-87F4-5B526E772ED8}" type="datetimeFigureOut">
              <a:rPr lang="en-US"/>
              <a:pPr>
                <a:defRPr/>
              </a:pPr>
              <a:t>9/29/2019</a:t>
            </a:fld>
            <a:endParaRPr lang="en-US"/>
          </a:p>
        </p:txBody>
      </p:sp>
      <p:sp>
        <p:nvSpPr>
          <p:cNvPr id="11" name="Footer Placeholder 4"/>
          <p:cNvSpPr>
            <a:spLocks noGrp="1"/>
          </p:cNvSpPr>
          <p:nvPr>
            <p:ph type="ftr" sz="quarter" idx="11"/>
          </p:nvPr>
        </p:nvSpPr>
        <p:spPr>
          <a:xfrm>
            <a:off x="2692400" y="5037138"/>
            <a:ext cx="5215467" cy="279400"/>
          </a:xfrm>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2" name="Slide Number Placeholder 5"/>
          <p:cNvSpPr>
            <a:spLocks noGrp="1"/>
          </p:cNvSpPr>
          <p:nvPr>
            <p:ph type="sldNum" sz="quarter" idx="12"/>
          </p:nvPr>
        </p:nvSpPr>
        <p:spPr>
          <a:xfrm>
            <a:off x="8957734" y="5037138"/>
            <a:ext cx="550333" cy="279400"/>
          </a:xfrm>
        </p:spPr>
        <p:txBody>
          <a:bodyPr/>
          <a:lstStyle>
            <a:lvl1pPr eaLnBrk="0" fontAlgn="base" hangingPunct="0">
              <a:spcBef>
                <a:spcPct val="0"/>
              </a:spcBef>
              <a:spcAft>
                <a:spcPct val="0"/>
              </a:spcAft>
              <a:defRPr>
                <a:ea typeface="ＭＳ Ｐゴシック" charset="-128"/>
              </a:defRPr>
            </a:lvl1pPr>
          </a:lstStyle>
          <a:p>
            <a:pPr>
              <a:defRPr/>
            </a:pPr>
            <a:fld id="{A99454B0-2395-48F8-980D-D57DD5509FF6}" type="slidenum">
              <a:rPr lang="en-US"/>
              <a:pPr>
                <a:defRPr/>
              </a:pPr>
              <a:t>‹#›</a:t>
            </a:fld>
            <a:endParaRPr lang="en-US"/>
          </a:p>
        </p:txBody>
      </p:sp>
    </p:spTree>
    <p:extLst>
      <p:ext uri="{BB962C8B-B14F-4D97-AF65-F5344CB8AC3E}">
        <p14:creationId xmlns:p14="http://schemas.microsoft.com/office/powerpoint/2010/main" val="3571760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FED45290-F85E-41FF-99A1-17C796FFB2C8}"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8817E939-A634-43D8-BE4B-016675E440BC}" type="slidenum">
              <a:rPr lang="en-US"/>
              <a:pPr>
                <a:defRPr/>
              </a:pPr>
              <a:t>‹#›</a:t>
            </a:fld>
            <a:endParaRPr lang="en-US"/>
          </a:p>
        </p:txBody>
      </p:sp>
    </p:spTree>
    <p:extLst>
      <p:ext uri="{BB962C8B-B14F-4D97-AF65-F5344CB8AC3E}">
        <p14:creationId xmlns:p14="http://schemas.microsoft.com/office/powerpoint/2010/main" val="737444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2012951" y="3709988"/>
            <a:ext cx="816398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3"/>
            <a:ext cx="8158691" cy="954547"/>
          </a:xfrm>
        </p:spPr>
        <p:txBody>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E14D2E95-5F1F-48D3-B7D5-49F3D66FD062}"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4160BAC3-21C2-4EFE-AD4E-2D8FCA00419E}" type="slidenum">
              <a:rPr lang="en-US"/>
              <a:pPr>
                <a:defRPr/>
              </a:pPr>
              <a:t>‹#›</a:t>
            </a:fld>
            <a:endParaRPr lang="en-US"/>
          </a:p>
        </p:txBody>
      </p:sp>
    </p:spTree>
    <p:extLst>
      <p:ext uri="{BB962C8B-B14F-4D97-AF65-F5344CB8AC3E}">
        <p14:creationId xmlns:p14="http://schemas.microsoft.com/office/powerpoint/2010/main" val="40112880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748681FD-4953-4FDF-8D3E-13067C03ED02}" type="datetimeFigureOut">
              <a:rPr lang="en-US"/>
              <a:pPr>
                <a:defRPr/>
              </a:pPr>
              <a:t>9/29/2019</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8"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569B6F31-3E65-435B-9312-DA05F0F6CA01}" type="slidenum">
              <a:rPr lang="en-US"/>
              <a:pPr>
                <a:defRPr/>
              </a:pPr>
              <a:t>‹#›</a:t>
            </a:fld>
            <a:endParaRPr lang="en-US"/>
          </a:p>
        </p:txBody>
      </p:sp>
    </p:spTree>
    <p:extLst>
      <p:ext uri="{BB962C8B-B14F-4D97-AF65-F5344CB8AC3E}">
        <p14:creationId xmlns:p14="http://schemas.microsoft.com/office/powerpoint/2010/main" val="3361377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295400" y="3243264"/>
            <a:ext cx="4718304" cy="26326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80671" y="3243264"/>
            <a:ext cx="4718304" cy="26326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E86C355F-063B-4FAE-98AD-8C414C947B48}" type="datetimeFigureOut">
              <a:rPr lang="en-US"/>
              <a:pPr>
                <a:defRPr/>
              </a:pPr>
              <a:t>9/29/2019</a:t>
            </a:fld>
            <a:endParaRPr lang="en-US"/>
          </a:p>
        </p:txBody>
      </p:sp>
      <p:sp>
        <p:nvSpPr>
          <p:cNvPr id="9"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0"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50390595-025A-45B7-A8B2-155E59E97AE0}" type="slidenum">
              <a:rPr lang="en-US"/>
              <a:pPr>
                <a:defRPr/>
              </a:pPr>
              <a:t>‹#›</a:t>
            </a:fld>
            <a:endParaRPr lang="en-US"/>
          </a:p>
        </p:txBody>
      </p:sp>
    </p:spTree>
    <p:extLst>
      <p:ext uri="{BB962C8B-B14F-4D97-AF65-F5344CB8AC3E}">
        <p14:creationId xmlns:p14="http://schemas.microsoft.com/office/powerpoint/2010/main" val="15915112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AEC5E92B-25F5-4E8D-8F45-0783B2E38A4B}" type="datetimeFigureOut">
              <a:rPr lang="en-US"/>
              <a:pPr>
                <a:defRPr/>
              </a:pPr>
              <a:t>9/29/2019</a:t>
            </a:fld>
            <a:endParaRPr lang="en-US"/>
          </a:p>
        </p:txBody>
      </p:sp>
      <p:sp>
        <p:nvSpPr>
          <p:cNvPr id="5"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6"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8B4D0E96-760C-413E-ABFC-E8FB0947F9AA}" type="slidenum">
              <a:rPr lang="en-US"/>
              <a:pPr>
                <a:defRPr/>
              </a:pPr>
              <a:t>‹#›</a:t>
            </a:fld>
            <a:endParaRPr lang="en-US"/>
          </a:p>
        </p:txBody>
      </p:sp>
    </p:spTree>
    <p:extLst>
      <p:ext uri="{BB962C8B-B14F-4D97-AF65-F5344CB8AC3E}">
        <p14:creationId xmlns:p14="http://schemas.microsoft.com/office/powerpoint/2010/main" val="28084629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75A993D5-553C-4C95-A393-8E811E86CDA9}" type="datetimeFigureOut">
              <a:rPr lang="en-US"/>
              <a:pPr>
                <a:defRPr/>
              </a:pPr>
              <a:t>9/29/2019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747FD083-6B2E-4D0A-92AC-52469F30F9B8}" type="slidenum">
              <a:rPr lang="en-US"/>
              <a:pPr>
                <a:defRPr/>
              </a:pPr>
              <a:t>‹#›</a:t>
            </a:fld>
            <a:endParaRPr lang="en-US"/>
          </a:p>
        </p:txBody>
      </p:sp>
    </p:spTree>
    <p:extLst>
      <p:ext uri="{BB962C8B-B14F-4D97-AF65-F5344CB8AC3E}">
        <p14:creationId xmlns:p14="http://schemas.microsoft.com/office/powerpoint/2010/main" val="93296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397000" y="2913063"/>
            <a:ext cx="35136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3" y="1388534"/>
            <a:ext cx="3718455"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3"/>
            <a:ext cx="5469467" cy="489373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0250AED6-F402-4675-8299-91272FC5220B}" type="datetimeFigureOut">
              <a:rPr lang="en-US"/>
              <a:pPr>
                <a:defRPr/>
              </a:pPr>
              <a:t>9/29/2019</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8"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F2E79DCB-706A-457C-B3C7-43D4A2E1559D}" type="slidenum">
              <a:rPr lang="en-US"/>
              <a:pPr>
                <a:defRPr/>
              </a:pPr>
              <a:t>‹#›</a:t>
            </a:fld>
            <a:endParaRPr lang="en-US"/>
          </a:p>
        </p:txBody>
      </p:sp>
    </p:spTree>
    <p:extLst>
      <p:ext uri="{BB962C8B-B14F-4D97-AF65-F5344CB8AC3E}">
        <p14:creationId xmlns:p14="http://schemas.microsoft.com/office/powerpoint/2010/main" val="11248648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295399" y="3255432"/>
            <a:ext cx="6241816" cy="1828800"/>
          </a:xfrm>
        </p:spPr>
        <p:txBody>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3EE0C440-FC4E-42D2-BCC0-62DFF94A0D6B}" type="datetimeFigureOut">
              <a:rPr lang="en-US"/>
              <a:pPr>
                <a:defRPr/>
              </a:pPr>
              <a:t>9/29/2019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6E178FBD-C8FA-43BC-B8B2-A60FB505E45B}" type="slidenum">
              <a:rPr lang="en-US"/>
              <a:pPr>
                <a:defRPr/>
              </a:pPr>
              <a:t>‹#›</a:t>
            </a:fld>
            <a:endParaRPr lang="en-US"/>
          </a:p>
        </p:txBody>
      </p:sp>
    </p:spTree>
    <p:extLst>
      <p:ext uri="{BB962C8B-B14F-4D97-AF65-F5344CB8AC3E}">
        <p14:creationId xmlns:p14="http://schemas.microsoft.com/office/powerpoint/2010/main" val="1957691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295401" y="5382153"/>
            <a:ext cx="9609667" cy="493712"/>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5BC6D1A2-34F3-4DF9-A74A-4B456BBEB74F}" type="datetimeFigureOut">
              <a:rPr lang="en-US"/>
              <a:pPr>
                <a:defRPr/>
              </a:pPr>
              <a:t>9/29/2019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86C8AB74-9D79-49F1-9A0C-590B5D7B871E}" type="slidenum">
              <a:rPr lang="en-US"/>
              <a:pPr>
                <a:defRPr/>
              </a:pPr>
              <a:t>‹#›</a:t>
            </a:fld>
            <a:endParaRPr lang="en-US"/>
          </a:p>
        </p:txBody>
      </p:sp>
    </p:spTree>
    <p:extLst>
      <p:ext uri="{BB962C8B-B14F-4D97-AF65-F5344CB8AC3E}">
        <p14:creationId xmlns:p14="http://schemas.microsoft.com/office/powerpoint/2010/main" val="4083842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397000" y="41402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9" y="982132"/>
            <a:ext cx="9592732" cy="2954868"/>
          </a:xfrm>
        </p:spPr>
        <p:txBody>
          <a:bodyP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1"/>
            <a:ext cx="9592732" cy="1532467"/>
          </a:xfrm>
        </p:spPr>
        <p:txBody>
          <a:bodyPr anchor="ct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1B22D3DE-1075-4C33-91B0-886505A0E5A8}"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CD5166B7-81A0-47D5-A806-968EA81A7B6F}" type="slidenum">
              <a:rPr lang="en-US"/>
              <a:pPr>
                <a:defRPr/>
              </a:pPr>
              <a:t>‹#›</a:t>
            </a:fld>
            <a:endParaRPr lang="en-US"/>
          </a:p>
        </p:txBody>
      </p:sp>
    </p:spTree>
    <p:extLst>
      <p:ext uri="{BB962C8B-B14F-4D97-AF65-F5344CB8AC3E}">
        <p14:creationId xmlns:p14="http://schemas.microsoft.com/office/powerpoint/2010/main" val="25508848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61484"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fontAlgn="base">
              <a:spcBef>
                <a:spcPct val="0"/>
              </a:spcBef>
              <a:spcAft>
                <a:spcPct val="0"/>
              </a:spcAft>
              <a:defRPr/>
            </a:pPr>
            <a:r>
              <a:rPr lang="en-US" altLang="en-US" sz="6000" smtClean="0">
                <a:solidFill>
                  <a:srgbClr val="000000"/>
                </a:solidFill>
                <a:latin typeface="Garamond" charset="0"/>
              </a:rPr>
              <a:t>“</a:t>
            </a:r>
          </a:p>
        </p:txBody>
      </p:sp>
      <p:sp>
        <p:nvSpPr>
          <p:cNvPr id="6" name="TextBox 5"/>
          <p:cNvSpPr txBox="1">
            <a:spLocks noChangeArrowheads="1"/>
          </p:cNvSpPr>
          <p:nvPr/>
        </p:nvSpPr>
        <p:spPr bwMode="auto">
          <a:xfrm>
            <a:off x="10600267" y="2827339"/>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defTabSz="914400" fontAlgn="base">
              <a:spcBef>
                <a:spcPct val="0"/>
              </a:spcBef>
              <a:spcAft>
                <a:spcPct val="0"/>
              </a:spcAft>
              <a:defRPr/>
            </a:pPr>
            <a:r>
              <a:rPr lang="en-US" altLang="en-US" sz="6000" smtClean="0">
                <a:solidFill>
                  <a:srgbClr val="000000"/>
                </a:solidFill>
                <a:latin typeface="Garamond" charset="0"/>
              </a:rPr>
              <a:t>”</a:t>
            </a:r>
          </a:p>
        </p:txBody>
      </p:sp>
      <p:cxnSp>
        <p:nvCxnSpPr>
          <p:cNvPr id="7" name="Straight Connector 6"/>
          <p:cNvCxnSpPr/>
          <p:nvPr/>
        </p:nvCxnSpPr>
        <p:spPr>
          <a:xfrm>
            <a:off x="1397000" y="41402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4" y="982132"/>
            <a:ext cx="9296399" cy="2370668"/>
          </a:xfrm>
        </p:spPr>
        <p:txBody>
          <a:bodyP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3" cy="584200"/>
          </a:xfrm>
        </p:spPr>
        <p:txBody>
          <a:bodyPr anchor="ct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401"/>
            <a:ext cx="9609667" cy="1532467"/>
          </a:xfrm>
        </p:spPr>
        <p:txBody>
          <a:bodyPr anchor="ct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128"/>
              </a:defRPr>
            </a:lvl1pPr>
          </a:lstStyle>
          <a:p>
            <a:pPr>
              <a:defRPr/>
            </a:pPr>
            <a:fld id="{77858D4B-14E0-490C-BD79-7DF3628619F0}" type="datetimeFigureOut">
              <a:rPr lang="en-US"/>
              <a:pPr>
                <a:defRPr/>
              </a:pPr>
              <a:t>9/29/2019</a:t>
            </a:fld>
            <a:endParaRPr lang="en-US"/>
          </a:p>
        </p:txBody>
      </p:sp>
      <p:sp>
        <p:nvSpPr>
          <p:cNvPr id="9"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1"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128"/>
              </a:defRPr>
            </a:lvl1pPr>
          </a:lstStyle>
          <a:p>
            <a:pPr>
              <a:defRPr/>
            </a:pPr>
            <a:fld id="{2CE7CB09-3E89-45BE-8896-C711FB601D3B}" type="slidenum">
              <a:rPr lang="en-US"/>
              <a:pPr>
                <a:defRPr/>
              </a:pPr>
              <a:t>‹#›</a:t>
            </a:fld>
            <a:endParaRPr lang="en-US"/>
          </a:p>
        </p:txBody>
      </p:sp>
    </p:spTree>
    <p:extLst>
      <p:ext uri="{BB962C8B-B14F-4D97-AF65-F5344CB8AC3E}">
        <p14:creationId xmlns:p14="http://schemas.microsoft.com/office/powerpoint/2010/main" val="7086702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2" y="4777381"/>
            <a:ext cx="9609668" cy="860400"/>
          </a:xfrm>
        </p:spPr>
        <p:txBody>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5EC96B6C-161A-435C-8FFB-A9CB6BA81AA5}" type="datetimeFigureOut">
              <a:rPr lang="en-US"/>
              <a:pPr>
                <a:defRPr/>
              </a:pPr>
              <a:t>9/29/2019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11F7183E-20C6-46FE-9503-F06A7FD6F971}" type="slidenum">
              <a:rPr lang="en-US"/>
              <a:pPr>
                <a:defRPr/>
              </a:pPr>
              <a:t>‹#›</a:t>
            </a:fld>
            <a:endParaRPr lang="en-US"/>
          </a:p>
        </p:txBody>
      </p:sp>
    </p:spTree>
    <p:extLst>
      <p:ext uri="{BB962C8B-B14F-4D97-AF65-F5344CB8AC3E}">
        <p14:creationId xmlns:p14="http://schemas.microsoft.com/office/powerpoint/2010/main" val="1661947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61484"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fontAlgn="base">
              <a:spcBef>
                <a:spcPct val="0"/>
              </a:spcBef>
              <a:spcAft>
                <a:spcPct val="0"/>
              </a:spcAft>
              <a:defRPr/>
            </a:pPr>
            <a:r>
              <a:rPr lang="en-US" altLang="en-US" sz="6000" smtClean="0">
                <a:solidFill>
                  <a:srgbClr val="000000"/>
                </a:solidFill>
                <a:latin typeface="Garamond" charset="0"/>
              </a:rPr>
              <a:t>“</a:t>
            </a:r>
          </a:p>
        </p:txBody>
      </p:sp>
      <p:sp>
        <p:nvSpPr>
          <p:cNvPr id="6" name="TextBox 5"/>
          <p:cNvSpPr txBox="1">
            <a:spLocks noChangeArrowheads="1"/>
          </p:cNvSpPr>
          <p:nvPr/>
        </p:nvSpPr>
        <p:spPr bwMode="auto">
          <a:xfrm>
            <a:off x="10600267" y="2598739"/>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defTabSz="914400" fontAlgn="base">
              <a:spcBef>
                <a:spcPct val="0"/>
              </a:spcBef>
              <a:spcAft>
                <a:spcPct val="0"/>
              </a:spcAft>
              <a:defRPr/>
            </a:pPr>
            <a:r>
              <a:rPr lang="en-US" altLang="en-US" sz="6000" smtClean="0">
                <a:solidFill>
                  <a:srgbClr val="000000"/>
                </a:solidFill>
                <a:latin typeface="Garamond" charset="0"/>
              </a:rPr>
              <a:t>”</a:t>
            </a:r>
          </a:p>
        </p:txBody>
      </p:sp>
      <p:cxnSp>
        <p:nvCxnSpPr>
          <p:cNvPr id="7" name="Straight Connector 6"/>
          <p:cNvCxnSpPr/>
          <p:nvPr/>
        </p:nvCxnSpPr>
        <p:spPr>
          <a:xfrm>
            <a:off x="1397000" y="34290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4" y="982132"/>
            <a:ext cx="9296399" cy="2243668"/>
          </a:xfrm>
        </p:spPr>
        <p:txBody>
          <a:bodyP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2" y="3639312"/>
            <a:ext cx="9609668" cy="886968"/>
          </a:xfrm>
        </p:spPr>
        <p:txBody>
          <a:bodyPr anchor="b"/>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529667"/>
            <a:ext cx="9609668" cy="1346200"/>
          </a:xfrm>
        </p:spPr>
        <p:txBody>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128"/>
              </a:defRPr>
            </a:lvl1pPr>
          </a:lstStyle>
          <a:p>
            <a:pPr>
              <a:defRPr/>
            </a:pPr>
            <a:fld id="{FDD563F0-0B66-4A9E-B553-E358BA5B7454}" type="datetimeFigureOut">
              <a:rPr lang="en-US"/>
              <a:pPr>
                <a:defRPr/>
              </a:pPr>
              <a:t>9/29/2019</a:t>
            </a:fld>
            <a:endParaRPr lang="en-US"/>
          </a:p>
        </p:txBody>
      </p:sp>
      <p:sp>
        <p:nvSpPr>
          <p:cNvPr id="9"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10"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128"/>
              </a:defRPr>
            </a:lvl1pPr>
          </a:lstStyle>
          <a:p>
            <a:pPr>
              <a:defRPr/>
            </a:pPr>
            <a:fld id="{3DA9A313-FC00-4EE5-929F-4902C87E041F}" type="slidenum">
              <a:rPr lang="en-US"/>
              <a:pPr>
                <a:defRPr/>
              </a:pPr>
              <a:t>‹#›</a:t>
            </a:fld>
            <a:endParaRPr lang="en-US"/>
          </a:p>
        </p:txBody>
      </p:sp>
    </p:spTree>
    <p:extLst>
      <p:ext uri="{BB962C8B-B14F-4D97-AF65-F5344CB8AC3E}">
        <p14:creationId xmlns:p14="http://schemas.microsoft.com/office/powerpoint/2010/main" val="1447615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397000" y="3429000"/>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7" cy="2243668"/>
          </a:xfrm>
        </p:spPr>
        <p:txBody>
          <a:bodyPr rtlCol="0">
            <a:normAutofit/>
          </a:bodyPr>
          <a:lstStyle>
            <a:lvl1pPr>
              <a:defRPr lang="en-US" b="0" dirty="0"/>
            </a:lvl1pPr>
          </a:lstStyle>
          <a:p>
            <a:pPr lvl="0"/>
            <a:r>
              <a:rPr lang="en-US" smtClean="0"/>
              <a:t>Click to edit Master title style</a:t>
            </a:r>
            <a:endParaRPr lang="en-US" dirty="0"/>
          </a:p>
        </p:txBody>
      </p:sp>
      <p:sp>
        <p:nvSpPr>
          <p:cNvPr id="20" name="Text Placeholder 2"/>
          <p:cNvSpPr>
            <a:spLocks noGrp="1"/>
          </p:cNvSpPr>
          <p:nvPr>
            <p:ph type="body" idx="13"/>
          </p:nvPr>
        </p:nvSpPr>
        <p:spPr>
          <a:xfrm>
            <a:off x="1295402" y="3630168"/>
            <a:ext cx="9609668" cy="841248"/>
          </a:xfrm>
        </p:spPr>
        <p:txBody>
          <a:bodyPr anchor="b"/>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470401"/>
            <a:ext cx="9609671" cy="1405467"/>
          </a:xfrm>
        </p:spPr>
        <p:txBody>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128"/>
              </a:defRPr>
            </a:lvl1pPr>
          </a:lstStyle>
          <a:p>
            <a:pPr>
              <a:defRPr/>
            </a:pPr>
            <a:fld id="{D8E3734E-B810-4848-840A-8CA37E8E6167}" type="datetimeFigureOut">
              <a:rPr lang="en-US"/>
              <a:pPr>
                <a:defRPr/>
              </a:pPr>
              <a:t>9/29/2019</a:t>
            </a:fld>
            <a:endParaRPr lang="en-US"/>
          </a:p>
        </p:txBody>
      </p:sp>
      <p:sp>
        <p:nvSpPr>
          <p:cNvPr id="7"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8"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128"/>
              </a:defRPr>
            </a:lvl1pPr>
          </a:lstStyle>
          <a:p>
            <a:pPr>
              <a:defRPr/>
            </a:pPr>
            <a:fld id="{F718CEB9-CCA6-434C-95EF-8FEE86D6BE81}" type="slidenum">
              <a:rPr lang="en-US"/>
              <a:pPr>
                <a:defRPr/>
              </a:pPr>
              <a:t>‹#›</a:t>
            </a:fld>
            <a:endParaRPr lang="en-US"/>
          </a:p>
        </p:txBody>
      </p:sp>
    </p:spTree>
    <p:extLst>
      <p:ext uri="{BB962C8B-B14F-4D97-AF65-F5344CB8AC3E}">
        <p14:creationId xmlns:p14="http://schemas.microsoft.com/office/powerpoint/2010/main" val="71053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397000" y="2420938"/>
            <a:ext cx="94064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51CF09D7-3A65-4473-9746-922DFD627D91}"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79E6838F-2B58-4B27-8191-AB81CF72D0B1}" type="slidenum">
              <a:rPr lang="en-US"/>
              <a:pPr>
                <a:defRPr/>
              </a:pPr>
              <a:t>‹#›</a:t>
            </a:fld>
            <a:endParaRPr lang="en-US"/>
          </a:p>
        </p:txBody>
      </p:sp>
    </p:spTree>
    <p:extLst>
      <p:ext uri="{BB962C8B-B14F-4D97-AF65-F5344CB8AC3E}">
        <p14:creationId xmlns:p14="http://schemas.microsoft.com/office/powerpoint/2010/main" val="3552808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8" y="982133"/>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128"/>
              </a:defRPr>
            </a:lvl1pPr>
          </a:lstStyle>
          <a:p>
            <a:pPr>
              <a:defRPr/>
            </a:pPr>
            <a:fld id="{6C3EF167-6817-45D8-8000-578D10B4F589}" type="datetimeFigureOut">
              <a:rPr lang="en-US"/>
              <a:pPr>
                <a:defRPr/>
              </a:pPr>
              <a:t>9/29/2019</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128"/>
              </a:defRPr>
            </a:lvl1pPr>
          </a:lstStyle>
          <a:p>
            <a:pPr>
              <a:defRPr/>
            </a:pPr>
            <a:fld id="{B7FEF61D-1EB2-4BCE-B164-705AB14B2024}" type="slidenum">
              <a:rPr lang="en-US"/>
              <a:pPr>
                <a:defRPr/>
              </a:pPr>
              <a:t>‹#›</a:t>
            </a:fld>
            <a:endParaRPr lang="en-US"/>
          </a:p>
        </p:txBody>
      </p:sp>
    </p:spTree>
    <p:extLst>
      <p:ext uri="{BB962C8B-B14F-4D97-AF65-F5344CB8AC3E}">
        <p14:creationId xmlns:p14="http://schemas.microsoft.com/office/powerpoint/2010/main" val="101602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7310CF9-AABB-472E-B3A4-7F388EA7B80C}" type="datetimeFigureOut">
              <a:rPr lang="en-US" smtClean="0"/>
              <a:pPr/>
              <a:t>9/29/2019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72A376">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05CADFB-77C3-4AE9-A086-FA2C6D289946}" type="slidenum">
              <a:rPr lang="en-US" smtClean="0"/>
              <a:pPr/>
              <a:t>‹#›</a:t>
            </a:fld>
            <a:endParaRPr lang="en-US"/>
          </a:p>
        </p:txBody>
      </p:sp>
    </p:spTree>
    <p:extLst>
      <p:ext uri="{BB962C8B-B14F-4D97-AF65-F5344CB8AC3E}">
        <p14:creationId xmlns:p14="http://schemas.microsoft.com/office/powerpoint/2010/main" val="33952306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770598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20764878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734590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4678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4" name="Footer Placeholder 3"/>
          <p:cNvSpPr>
            <a:spLocks noGrp="1"/>
          </p:cNvSpPr>
          <p:nvPr>
            <p:ph type="ftr" sz="quarter" idx="11"/>
          </p:nvPr>
        </p:nvSpPr>
        <p:spPr/>
        <p:txBody>
          <a:bodyPr/>
          <a:lstStyle>
            <a:extLst/>
          </a:lstStyle>
          <a:p>
            <a:endParaRPr lang="en-US">
              <a:solidFill>
                <a:prstClr val="black"/>
              </a:solidFill>
            </a:endParaRPr>
          </a:p>
        </p:txBody>
      </p:sp>
      <p:sp>
        <p:nvSpPr>
          <p:cNvPr id="5" name="Slide Number Placeholder 4"/>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4873829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67917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82464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05CADFB-77C3-4AE9-A086-FA2C6D289946}"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37032140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782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310CF9-AABB-472E-B3A4-7F388EA7B80C}" type="datetimeFigureOut">
              <a:rPr lang="en-US" smtClean="0">
                <a:solidFill>
                  <a:prstClr val="black"/>
                </a:solidFill>
              </a:rPr>
              <a:pPr/>
              <a:t>9/29/2019</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05CADFB-77C3-4AE9-A086-FA2C6D28994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022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7.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5.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7.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5.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0.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21" Type="http://schemas.openxmlformats.org/officeDocument/2006/relationships/image" Target="../media/image7.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6.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5.jpe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0.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lumMod val="110000"/>
                <a:alpha val="4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9/29/2019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4098" name="Group 6"/>
          <p:cNvGrpSpPr>
            <a:grpSpLocks/>
          </p:cNvGrpSpPr>
          <p:nvPr/>
        </p:nvGrpSpPr>
        <p:grpSpPr bwMode="auto">
          <a:xfrm>
            <a:off x="-14817" y="1"/>
            <a:ext cx="12230101" cy="6856413"/>
            <a:chOff x="-15736" y="0"/>
            <a:chExt cx="12229962" cy="6856214"/>
          </a:xfrm>
        </p:grpSpPr>
        <p:pic>
          <p:nvPicPr>
            <p:cNvPr id="4104" name="Picture 7" descr="H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08"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Title Placeholder 1"/>
          <p:cNvSpPr>
            <a:spLocks noGrp="1"/>
          </p:cNvSpPr>
          <p:nvPr>
            <p:ph type="title"/>
          </p:nvPr>
        </p:nvSpPr>
        <p:spPr bwMode="auto">
          <a:xfrm>
            <a:off x="1295400" y="982664"/>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Text Placeholder 2"/>
          <p:cNvSpPr>
            <a:spLocks noGrp="1"/>
          </p:cNvSpPr>
          <p:nvPr>
            <p:ph type="body" idx="1"/>
          </p:nvPr>
        </p:nvSpPr>
        <p:spPr bwMode="auto">
          <a:xfrm>
            <a:off x="1295400" y="2557464"/>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678333"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750" b="0" i="0">
                <a:solidFill>
                  <a:prstClr val="black"/>
                </a:solidFill>
                <a:effectLst/>
                <a:latin typeface="+mn-lt"/>
                <a:ea typeface=""/>
              </a:defRPr>
            </a:lvl1pPr>
          </a:lstStyle>
          <a:p>
            <a:pPr defTabSz="914400">
              <a:defRPr/>
            </a:pPr>
            <a:fld id="{AF17F567-4FE5-4601-8C2F-2CA0C90A1888}" type="datetimeFigureOut">
              <a:rPr lang="en-US" smtClean="0"/>
              <a:pPr defTabSz="914400">
                <a:defRPr/>
              </a:pPr>
              <a:t>9/29/2019</a:t>
            </a:fld>
            <a:endParaRPr lang="en-US"/>
          </a:p>
        </p:txBody>
      </p:sp>
      <p:sp>
        <p:nvSpPr>
          <p:cNvPr id="5" name="Footer Placeholder 4"/>
          <p:cNvSpPr>
            <a:spLocks noGrp="1"/>
          </p:cNvSpPr>
          <p:nvPr>
            <p:ph type="ftr" sz="quarter" idx="3"/>
          </p:nvPr>
        </p:nvSpPr>
        <p:spPr>
          <a:xfrm>
            <a:off x="1295400" y="5969000"/>
            <a:ext cx="7306733" cy="279400"/>
          </a:xfrm>
          <a:prstGeom prst="rect">
            <a:avLst/>
          </a:prstGeom>
        </p:spPr>
        <p:txBody>
          <a:bodyPr vert="horz" lIns="91440" tIns="45720" rIns="91440" bIns="45720" rtlCol="0" anchor="ctr"/>
          <a:lstStyle>
            <a:lvl1pPr algn="l" eaLnBrk="1" fontAlgn="auto" hangingPunct="1">
              <a:spcBef>
                <a:spcPts val="0"/>
              </a:spcBef>
              <a:spcAft>
                <a:spcPts val="0"/>
              </a:spcAft>
              <a:defRPr sz="750" b="0" i="0">
                <a:solidFill>
                  <a:prstClr val="black"/>
                </a:solidFill>
                <a:effectLst/>
                <a:latin typeface="+mn-lt"/>
                <a:ea typeface=""/>
              </a:defRPr>
            </a:lvl1pPr>
          </a:lstStyle>
          <a:p>
            <a:pPr defTabSz="914400">
              <a:defRPr/>
            </a:pPr>
            <a:endParaRPr lang="en-US"/>
          </a:p>
        </p:txBody>
      </p:sp>
      <p:sp>
        <p:nvSpPr>
          <p:cNvPr id="6" name="Slide Number Placeholder 5"/>
          <p:cNvSpPr>
            <a:spLocks noGrp="1"/>
          </p:cNvSpPr>
          <p:nvPr>
            <p:ph type="sldNum" sz="quarter" idx="4"/>
          </p:nvPr>
        </p:nvSpPr>
        <p:spPr>
          <a:xfrm>
            <a:off x="10354733" y="5969000"/>
            <a:ext cx="541867" cy="279400"/>
          </a:xfrm>
          <a:prstGeom prst="rect">
            <a:avLst/>
          </a:prstGeom>
        </p:spPr>
        <p:txBody>
          <a:bodyPr vert="horz" lIns="91440" tIns="45720" rIns="91440" bIns="45720" rtlCol="0" anchor="ctr"/>
          <a:lstStyle>
            <a:lvl1pPr algn="r" eaLnBrk="1" fontAlgn="auto" hangingPunct="1">
              <a:spcBef>
                <a:spcPts val="0"/>
              </a:spcBef>
              <a:spcAft>
                <a:spcPts val="0"/>
              </a:spcAft>
              <a:defRPr sz="750" b="0" i="0">
                <a:solidFill>
                  <a:prstClr val="black"/>
                </a:solidFill>
                <a:effectLst/>
                <a:latin typeface="+mn-lt"/>
                <a:ea typeface=""/>
              </a:defRPr>
            </a:lvl1pPr>
          </a:lstStyle>
          <a:p>
            <a:pPr defTabSz="914400">
              <a:defRPr/>
            </a:pPr>
            <a:fld id="{7BE421BB-EE9F-4716-820A-CCD2DD5FD9F6}" type="slidenum">
              <a:rPr lang="en-US" smtClean="0"/>
              <a:pPr defTabSz="914400">
                <a:defRPr/>
              </a:pPr>
              <a:t>‹#›</a:t>
            </a:fld>
            <a:endParaRPr lang="en-US"/>
          </a:p>
        </p:txBody>
      </p:sp>
    </p:spTree>
    <p:extLst>
      <p:ext uri="{BB962C8B-B14F-4D97-AF65-F5344CB8AC3E}">
        <p14:creationId xmlns:p14="http://schemas.microsoft.com/office/powerpoint/2010/main" val="80392205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342900" rtl="0" eaLnBrk="0" fontAlgn="base" hangingPunct="0">
        <a:spcBef>
          <a:spcPct val="0"/>
        </a:spcBef>
        <a:spcAft>
          <a:spcPct val="0"/>
        </a:spcAft>
        <a:defRPr sz="3300" kern="1200">
          <a:ln w="3175" cmpd="sng">
            <a:noFill/>
          </a:ln>
          <a:solidFill>
            <a:srgbClr val="262626"/>
          </a:solidFill>
          <a:latin typeface="+mj-lt"/>
          <a:ea typeface="+mj-ea"/>
          <a:cs typeface="+mj-cs"/>
        </a:defRPr>
      </a:lvl1pPr>
      <a:lvl2pPr algn="ctr" defTabSz="342900" rtl="0" eaLnBrk="0" fontAlgn="base" hangingPunct="0">
        <a:spcBef>
          <a:spcPct val="0"/>
        </a:spcBef>
        <a:spcAft>
          <a:spcPct val="0"/>
        </a:spcAft>
        <a:defRPr sz="3300">
          <a:solidFill>
            <a:srgbClr val="262626"/>
          </a:solidFill>
          <a:latin typeface="Garamond" charset="0"/>
        </a:defRPr>
      </a:lvl2pPr>
      <a:lvl3pPr algn="ctr" defTabSz="342900" rtl="0" eaLnBrk="0" fontAlgn="base" hangingPunct="0">
        <a:spcBef>
          <a:spcPct val="0"/>
        </a:spcBef>
        <a:spcAft>
          <a:spcPct val="0"/>
        </a:spcAft>
        <a:defRPr sz="3300">
          <a:solidFill>
            <a:srgbClr val="262626"/>
          </a:solidFill>
          <a:latin typeface="Garamond" charset="0"/>
        </a:defRPr>
      </a:lvl3pPr>
      <a:lvl4pPr algn="ctr" defTabSz="342900" rtl="0" eaLnBrk="0" fontAlgn="base" hangingPunct="0">
        <a:spcBef>
          <a:spcPct val="0"/>
        </a:spcBef>
        <a:spcAft>
          <a:spcPct val="0"/>
        </a:spcAft>
        <a:defRPr sz="3300">
          <a:solidFill>
            <a:srgbClr val="262626"/>
          </a:solidFill>
          <a:latin typeface="Garamond" charset="0"/>
        </a:defRPr>
      </a:lvl4pPr>
      <a:lvl5pPr algn="ctr" defTabSz="342900" rtl="0" eaLnBrk="0" fontAlgn="base" hangingPunct="0">
        <a:spcBef>
          <a:spcPct val="0"/>
        </a:spcBef>
        <a:spcAft>
          <a:spcPct val="0"/>
        </a:spcAft>
        <a:defRPr sz="3300">
          <a:solidFill>
            <a:srgbClr val="262626"/>
          </a:solidFill>
          <a:latin typeface="Garamond"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kern="1200">
          <a:solidFill>
            <a:srgbClr val="262626"/>
          </a:solidFill>
          <a:latin typeface="+mn-lt"/>
          <a:ea typeface="+mn-ea"/>
          <a:cs typeface="+mn-cs"/>
        </a:defRPr>
      </a:lvl1pPr>
      <a:lvl2pPr marL="5572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sz="1500" kern="1200">
          <a:solidFill>
            <a:srgbClr val="262626"/>
          </a:solidFill>
          <a:latin typeface="+mn-lt"/>
          <a:ea typeface="+mn-ea"/>
          <a:cs typeface="+mn-cs"/>
        </a:defRPr>
      </a:lvl2pPr>
      <a:lvl3pPr marL="9001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sz="1300" kern="1200">
          <a:solidFill>
            <a:srgbClr val="262626"/>
          </a:solidFill>
          <a:latin typeface="+mn-lt"/>
          <a:ea typeface="+mn-ea"/>
          <a:cs typeface="+mn-cs"/>
        </a:defRPr>
      </a:lvl3pPr>
      <a:lvl4pPr marL="1157288" indent="-128588" algn="l" defTabSz="342900" rtl="0" eaLnBrk="0" fontAlgn="base" hangingPunct="0">
        <a:spcBef>
          <a:spcPct val="20000"/>
        </a:spcBef>
        <a:spcAft>
          <a:spcPts val="450"/>
        </a:spcAft>
        <a:buClr>
          <a:schemeClr val="accent1"/>
        </a:buClr>
        <a:buSzPct val="115000"/>
        <a:buFont typeface="Arial" panose="020B0604020202020204" pitchFamily="34" charset="0"/>
        <a:buChar char="•"/>
        <a:defRPr sz="1200" kern="1200">
          <a:solidFill>
            <a:srgbClr val="262626"/>
          </a:solidFill>
          <a:latin typeface="+mn-lt"/>
          <a:ea typeface="+mn-ea"/>
          <a:cs typeface="+mn-cs"/>
        </a:defRPr>
      </a:lvl4pPr>
      <a:lvl5pPr marL="1500188" indent="-128588" algn="l" defTabSz="342900" rtl="0" eaLnBrk="0" fontAlgn="base" hangingPunct="0">
        <a:spcBef>
          <a:spcPct val="20000"/>
        </a:spcBef>
        <a:spcAft>
          <a:spcPts val="450"/>
        </a:spcAft>
        <a:buClr>
          <a:schemeClr val="accent1"/>
        </a:buClr>
        <a:buSzPct val="115000"/>
        <a:buFont typeface="Arial" panose="020B0604020202020204" pitchFamily="34" charset="0"/>
        <a:buChar char="•"/>
        <a:defRPr sz="1000" kern="1200">
          <a:solidFill>
            <a:srgbClr val="262626"/>
          </a:solidFill>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22530" name="Group 6"/>
          <p:cNvGrpSpPr>
            <a:grpSpLocks/>
          </p:cNvGrpSpPr>
          <p:nvPr/>
        </p:nvGrpSpPr>
        <p:grpSpPr bwMode="auto">
          <a:xfrm>
            <a:off x="-14817" y="1"/>
            <a:ext cx="12230101" cy="6856413"/>
            <a:chOff x="-15736" y="0"/>
            <a:chExt cx="12229962" cy="6856214"/>
          </a:xfrm>
        </p:grpSpPr>
        <p:pic>
          <p:nvPicPr>
            <p:cNvPr id="22536" name="Picture 7" descr="H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540"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1" name="Title Placeholder 1"/>
          <p:cNvSpPr>
            <a:spLocks noGrp="1"/>
          </p:cNvSpPr>
          <p:nvPr>
            <p:ph type="title"/>
          </p:nvPr>
        </p:nvSpPr>
        <p:spPr bwMode="auto">
          <a:xfrm>
            <a:off x="1295400" y="982664"/>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2" name="Text Placeholder 2"/>
          <p:cNvSpPr>
            <a:spLocks noGrp="1"/>
          </p:cNvSpPr>
          <p:nvPr>
            <p:ph type="body" idx="1"/>
          </p:nvPr>
        </p:nvSpPr>
        <p:spPr bwMode="auto">
          <a:xfrm>
            <a:off x="1295400" y="2557464"/>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678333"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750" b="0" i="0">
                <a:solidFill>
                  <a:prstClr val="black"/>
                </a:solidFill>
                <a:effectLst/>
                <a:latin typeface="+mn-lt"/>
                <a:ea typeface=""/>
              </a:defRPr>
            </a:lvl1pPr>
          </a:lstStyle>
          <a:p>
            <a:pPr defTabSz="914400">
              <a:defRPr/>
            </a:pPr>
            <a:fld id="{F9FF3AFF-35D6-4665-B5AF-D57FA06AB16E}" type="datetimeFigureOut">
              <a:rPr lang="en-US" smtClean="0"/>
              <a:pPr defTabSz="914400">
                <a:defRPr/>
              </a:pPr>
              <a:t>9/29/2019</a:t>
            </a:fld>
            <a:endParaRPr lang="en-US"/>
          </a:p>
        </p:txBody>
      </p:sp>
      <p:sp>
        <p:nvSpPr>
          <p:cNvPr id="5" name="Footer Placeholder 4"/>
          <p:cNvSpPr>
            <a:spLocks noGrp="1"/>
          </p:cNvSpPr>
          <p:nvPr>
            <p:ph type="ftr" sz="quarter" idx="3"/>
          </p:nvPr>
        </p:nvSpPr>
        <p:spPr>
          <a:xfrm>
            <a:off x="1295400" y="5969000"/>
            <a:ext cx="7306733" cy="279400"/>
          </a:xfrm>
          <a:prstGeom prst="rect">
            <a:avLst/>
          </a:prstGeom>
        </p:spPr>
        <p:txBody>
          <a:bodyPr vert="horz" lIns="91440" tIns="45720" rIns="91440" bIns="45720" rtlCol="0" anchor="ctr"/>
          <a:lstStyle>
            <a:lvl1pPr algn="l" eaLnBrk="1" fontAlgn="auto" hangingPunct="1">
              <a:spcBef>
                <a:spcPts val="0"/>
              </a:spcBef>
              <a:spcAft>
                <a:spcPts val="0"/>
              </a:spcAft>
              <a:defRPr sz="750" b="0" i="0">
                <a:solidFill>
                  <a:prstClr val="black"/>
                </a:solidFill>
                <a:effectLst/>
                <a:latin typeface="+mn-lt"/>
                <a:ea typeface=""/>
              </a:defRPr>
            </a:lvl1pPr>
          </a:lstStyle>
          <a:p>
            <a:pPr defTabSz="914400">
              <a:defRPr/>
            </a:pPr>
            <a:endParaRPr lang="en-US"/>
          </a:p>
        </p:txBody>
      </p:sp>
      <p:sp>
        <p:nvSpPr>
          <p:cNvPr id="6" name="Slide Number Placeholder 5"/>
          <p:cNvSpPr>
            <a:spLocks noGrp="1"/>
          </p:cNvSpPr>
          <p:nvPr>
            <p:ph type="sldNum" sz="quarter" idx="4"/>
          </p:nvPr>
        </p:nvSpPr>
        <p:spPr>
          <a:xfrm>
            <a:off x="10354733" y="5969000"/>
            <a:ext cx="541867" cy="279400"/>
          </a:xfrm>
          <a:prstGeom prst="rect">
            <a:avLst/>
          </a:prstGeom>
        </p:spPr>
        <p:txBody>
          <a:bodyPr vert="horz" lIns="91440" tIns="45720" rIns="91440" bIns="45720" rtlCol="0" anchor="ctr"/>
          <a:lstStyle>
            <a:lvl1pPr algn="r" eaLnBrk="1" fontAlgn="auto" hangingPunct="1">
              <a:spcBef>
                <a:spcPts val="0"/>
              </a:spcBef>
              <a:spcAft>
                <a:spcPts val="0"/>
              </a:spcAft>
              <a:defRPr sz="750" b="0" i="0">
                <a:solidFill>
                  <a:prstClr val="black"/>
                </a:solidFill>
                <a:effectLst/>
                <a:latin typeface="+mn-lt"/>
                <a:ea typeface=""/>
              </a:defRPr>
            </a:lvl1pPr>
          </a:lstStyle>
          <a:p>
            <a:pPr defTabSz="914400">
              <a:defRPr/>
            </a:pPr>
            <a:fld id="{3C3D493B-D043-46AC-8098-D65E1EAFDB4E}" type="slidenum">
              <a:rPr lang="en-US" smtClean="0"/>
              <a:pPr defTabSz="914400">
                <a:defRPr/>
              </a:pPr>
              <a:t>‹#›</a:t>
            </a:fld>
            <a:endParaRPr lang="en-US"/>
          </a:p>
        </p:txBody>
      </p:sp>
    </p:spTree>
    <p:extLst>
      <p:ext uri="{BB962C8B-B14F-4D97-AF65-F5344CB8AC3E}">
        <p14:creationId xmlns:p14="http://schemas.microsoft.com/office/powerpoint/2010/main" val="19256106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342900" rtl="0" eaLnBrk="0" fontAlgn="base" hangingPunct="0">
        <a:spcBef>
          <a:spcPct val="0"/>
        </a:spcBef>
        <a:spcAft>
          <a:spcPct val="0"/>
        </a:spcAft>
        <a:defRPr sz="3300" kern="1200">
          <a:ln w="3175" cmpd="sng">
            <a:noFill/>
          </a:ln>
          <a:solidFill>
            <a:srgbClr val="262626"/>
          </a:solidFill>
          <a:latin typeface="+mj-lt"/>
          <a:ea typeface="+mj-ea"/>
          <a:cs typeface="+mj-cs"/>
        </a:defRPr>
      </a:lvl1pPr>
      <a:lvl2pPr algn="ctr" defTabSz="342900" rtl="0" eaLnBrk="0" fontAlgn="base" hangingPunct="0">
        <a:spcBef>
          <a:spcPct val="0"/>
        </a:spcBef>
        <a:spcAft>
          <a:spcPct val="0"/>
        </a:spcAft>
        <a:defRPr sz="3300">
          <a:solidFill>
            <a:srgbClr val="262626"/>
          </a:solidFill>
          <a:latin typeface="Garamond" charset="0"/>
        </a:defRPr>
      </a:lvl2pPr>
      <a:lvl3pPr algn="ctr" defTabSz="342900" rtl="0" eaLnBrk="0" fontAlgn="base" hangingPunct="0">
        <a:spcBef>
          <a:spcPct val="0"/>
        </a:spcBef>
        <a:spcAft>
          <a:spcPct val="0"/>
        </a:spcAft>
        <a:defRPr sz="3300">
          <a:solidFill>
            <a:srgbClr val="262626"/>
          </a:solidFill>
          <a:latin typeface="Garamond" charset="0"/>
        </a:defRPr>
      </a:lvl3pPr>
      <a:lvl4pPr algn="ctr" defTabSz="342900" rtl="0" eaLnBrk="0" fontAlgn="base" hangingPunct="0">
        <a:spcBef>
          <a:spcPct val="0"/>
        </a:spcBef>
        <a:spcAft>
          <a:spcPct val="0"/>
        </a:spcAft>
        <a:defRPr sz="3300">
          <a:solidFill>
            <a:srgbClr val="262626"/>
          </a:solidFill>
          <a:latin typeface="Garamond" charset="0"/>
        </a:defRPr>
      </a:lvl4pPr>
      <a:lvl5pPr algn="ctr" defTabSz="342900" rtl="0" eaLnBrk="0" fontAlgn="base" hangingPunct="0">
        <a:spcBef>
          <a:spcPct val="0"/>
        </a:spcBef>
        <a:spcAft>
          <a:spcPct val="0"/>
        </a:spcAft>
        <a:defRPr sz="3300">
          <a:solidFill>
            <a:srgbClr val="262626"/>
          </a:solidFill>
          <a:latin typeface="Garamond"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kern="1200">
          <a:solidFill>
            <a:srgbClr val="262626"/>
          </a:solidFill>
          <a:latin typeface="+mn-lt"/>
          <a:ea typeface="+mn-ea"/>
          <a:cs typeface="+mn-cs"/>
        </a:defRPr>
      </a:lvl1pPr>
      <a:lvl2pPr marL="5572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sz="1500" kern="1200">
          <a:solidFill>
            <a:srgbClr val="262626"/>
          </a:solidFill>
          <a:latin typeface="+mn-lt"/>
          <a:ea typeface="+mn-ea"/>
          <a:cs typeface="+mn-cs"/>
        </a:defRPr>
      </a:lvl2pPr>
      <a:lvl3pPr marL="9001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sz="1300" kern="1200">
          <a:solidFill>
            <a:srgbClr val="262626"/>
          </a:solidFill>
          <a:latin typeface="+mn-lt"/>
          <a:ea typeface="+mn-ea"/>
          <a:cs typeface="+mn-cs"/>
        </a:defRPr>
      </a:lvl3pPr>
      <a:lvl4pPr marL="1157288" indent="-128588" algn="l" defTabSz="342900" rtl="0" eaLnBrk="0" fontAlgn="base" hangingPunct="0">
        <a:spcBef>
          <a:spcPct val="20000"/>
        </a:spcBef>
        <a:spcAft>
          <a:spcPts val="450"/>
        </a:spcAft>
        <a:buClr>
          <a:schemeClr val="accent1"/>
        </a:buClr>
        <a:buSzPct val="115000"/>
        <a:buFont typeface="Arial" panose="020B0604020202020204" pitchFamily="34" charset="0"/>
        <a:buChar char="•"/>
        <a:defRPr sz="1200" kern="1200">
          <a:solidFill>
            <a:srgbClr val="262626"/>
          </a:solidFill>
          <a:latin typeface="+mn-lt"/>
          <a:ea typeface="+mn-ea"/>
          <a:cs typeface="+mn-cs"/>
        </a:defRPr>
      </a:lvl4pPr>
      <a:lvl5pPr marL="1500188" indent="-128588" algn="l" defTabSz="342900" rtl="0" eaLnBrk="0" fontAlgn="base" hangingPunct="0">
        <a:spcBef>
          <a:spcPct val="20000"/>
        </a:spcBef>
        <a:spcAft>
          <a:spcPts val="450"/>
        </a:spcAft>
        <a:buClr>
          <a:schemeClr val="accent1"/>
        </a:buClr>
        <a:buSzPct val="115000"/>
        <a:buFont typeface="Arial" panose="020B0604020202020204" pitchFamily="34" charset="0"/>
        <a:buChar char="•"/>
        <a:defRPr sz="1000" kern="1200">
          <a:solidFill>
            <a:srgbClr val="262626"/>
          </a:solidFill>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C7310CF9-AABB-472E-B3A4-7F388EA7B80C}" type="datetimeFigureOut">
              <a:rPr lang="en-US" smtClean="0">
                <a:solidFill>
                  <a:prstClr val="black"/>
                </a:solidFill>
              </a:rPr>
              <a:pPr defTabSz="914400"/>
              <a:t>9/29/2019</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705CADFB-77C3-4AE9-A086-FA2C6D289946}"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88555258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22530" name="Group 6"/>
          <p:cNvGrpSpPr>
            <a:grpSpLocks/>
          </p:cNvGrpSpPr>
          <p:nvPr/>
        </p:nvGrpSpPr>
        <p:grpSpPr bwMode="auto">
          <a:xfrm>
            <a:off x="-14817" y="1"/>
            <a:ext cx="12230101" cy="6856413"/>
            <a:chOff x="-15736" y="0"/>
            <a:chExt cx="12229962" cy="6856214"/>
          </a:xfrm>
        </p:grpSpPr>
        <p:pic>
          <p:nvPicPr>
            <p:cNvPr id="22536" name="Picture 7" descr="H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540"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1" name="Title Placeholder 1"/>
          <p:cNvSpPr>
            <a:spLocks noGrp="1"/>
          </p:cNvSpPr>
          <p:nvPr>
            <p:ph type="title"/>
          </p:nvPr>
        </p:nvSpPr>
        <p:spPr bwMode="auto">
          <a:xfrm>
            <a:off x="1295400" y="982664"/>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2" name="Text Placeholder 2"/>
          <p:cNvSpPr>
            <a:spLocks noGrp="1"/>
          </p:cNvSpPr>
          <p:nvPr>
            <p:ph type="body" idx="1"/>
          </p:nvPr>
        </p:nvSpPr>
        <p:spPr bwMode="auto">
          <a:xfrm>
            <a:off x="1295400" y="2557464"/>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678333"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750" b="0" i="0">
                <a:solidFill>
                  <a:prstClr val="black"/>
                </a:solidFill>
                <a:effectLst/>
                <a:latin typeface="+mn-lt"/>
                <a:ea typeface=""/>
              </a:defRPr>
            </a:lvl1pPr>
          </a:lstStyle>
          <a:p>
            <a:pPr defTabSz="914400">
              <a:defRPr/>
            </a:pPr>
            <a:fld id="{F9FF3AFF-35D6-4665-B5AF-D57FA06AB16E}" type="datetimeFigureOut">
              <a:rPr lang="en-US" smtClean="0"/>
              <a:pPr defTabSz="914400">
                <a:defRPr/>
              </a:pPr>
              <a:t>9/29/2019</a:t>
            </a:fld>
            <a:endParaRPr lang="en-US"/>
          </a:p>
        </p:txBody>
      </p:sp>
      <p:sp>
        <p:nvSpPr>
          <p:cNvPr id="5" name="Footer Placeholder 4"/>
          <p:cNvSpPr>
            <a:spLocks noGrp="1"/>
          </p:cNvSpPr>
          <p:nvPr>
            <p:ph type="ftr" sz="quarter" idx="3"/>
          </p:nvPr>
        </p:nvSpPr>
        <p:spPr>
          <a:xfrm>
            <a:off x="1295400" y="5969000"/>
            <a:ext cx="7306733" cy="279400"/>
          </a:xfrm>
          <a:prstGeom prst="rect">
            <a:avLst/>
          </a:prstGeom>
        </p:spPr>
        <p:txBody>
          <a:bodyPr vert="horz" lIns="91440" tIns="45720" rIns="91440" bIns="45720" rtlCol="0" anchor="ctr"/>
          <a:lstStyle>
            <a:lvl1pPr algn="l" eaLnBrk="1" fontAlgn="auto" hangingPunct="1">
              <a:spcBef>
                <a:spcPts val="0"/>
              </a:spcBef>
              <a:spcAft>
                <a:spcPts val="0"/>
              </a:spcAft>
              <a:defRPr sz="750" b="0" i="0">
                <a:solidFill>
                  <a:prstClr val="black"/>
                </a:solidFill>
                <a:effectLst/>
                <a:latin typeface="+mn-lt"/>
                <a:ea typeface=""/>
              </a:defRPr>
            </a:lvl1pPr>
          </a:lstStyle>
          <a:p>
            <a:pPr defTabSz="914400">
              <a:defRPr/>
            </a:pPr>
            <a:endParaRPr lang="en-US"/>
          </a:p>
        </p:txBody>
      </p:sp>
      <p:sp>
        <p:nvSpPr>
          <p:cNvPr id="6" name="Slide Number Placeholder 5"/>
          <p:cNvSpPr>
            <a:spLocks noGrp="1"/>
          </p:cNvSpPr>
          <p:nvPr>
            <p:ph type="sldNum" sz="quarter" idx="4"/>
          </p:nvPr>
        </p:nvSpPr>
        <p:spPr>
          <a:xfrm>
            <a:off x="10354733" y="5969000"/>
            <a:ext cx="541867" cy="279400"/>
          </a:xfrm>
          <a:prstGeom prst="rect">
            <a:avLst/>
          </a:prstGeom>
        </p:spPr>
        <p:txBody>
          <a:bodyPr vert="horz" lIns="91440" tIns="45720" rIns="91440" bIns="45720" rtlCol="0" anchor="ctr"/>
          <a:lstStyle>
            <a:lvl1pPr algn="r" eaLnBrk="1" fontAlgn="auto" hangingPunct="1">
              <a:spcBef>
                <a:spcPts val="0"/>
              </a:spcBef>
              <a:spcAft>
                <a:spcPts val="0"/>
              </a:spcAft>
              <a:defRPr sz="750" b="0" i="0">
                <a:solidFill>
                  <a:prstClr val="black"/>
                </a:solidFill>
                <a:effectLst/>
                <a:latin typeface="+mn-lt"/>
                <a:ea typeface=""/>
              </a:defRPr>
            </a:lvl1pPr>
          </a:lstStyle>
          <a:p>
            <a:pPr defTabSz="914400">
              <a:defRPr/>
            </a:pPr>
            <a:fld id="{3C3D493B-D043-46AC-8098-D65E1EAFDB4E}" type="slidenum">
              <a:rPr lang="en-US" smtClean="0"/>
              <a:pPr defTabSz="914400">
                <a:defRPr/>
              </a:pPr>
              <a:t>‹#›</a:t>
            </a:fld>
            <a:endParaRPr lang="en-US"/>
          </a:p>
        </p:txBody>
      </p:sp>
    </p:spTree>
    <p:extLst>
      <p:ext uri="{BB962C8B-B14F-4D97-AF65-F5344CB8AC3E}">
        <p14:creationId xmlns:p14="http://schemas.microsoft.com/office/powerpoint/2010/main" val="399848906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ctr" defTabSz="342900" rtl="0" eaLnBrk="0" fontAlgn="base" hangingPunct="0">
        <a:spcBef>
          <a:spcPct val="0"/>
        </a:spcBef>
        <a:spcAft>
          <a:spcPct val="0"/>
        </a:spcAft>
        <a:defRPr sz="3300" kern="1200">
          <a:ln w="3175" cmpd="sng">
            <a:noFill/>
          </a:ln>
          <a:solidFill>
            <a:srgbClr val="262626"/>
          </a:solidFill>
          <a:latin typeface="+mj-lt"/>
          <a:ea typeface="+mj-ea"/>
          <a:cs typeface="+mj-cs"/>
        </a:defRPr>
      </a:lvl1pPr>
      <a:lvl2pPr algn="ctr" defTabSz="342900" rtl="0" eaLnBrk="0" fontAlgn="base" hangingPunct="0">
        <a:spcBef>
          <a:spcPct val="0"/>
        </a:spcBef>
        <a:spcAft>
          <a:spcPct val="0"/>
        </a:spcAft>
        <a:defRPr sz="3300">
          <a:solidFill>
            <a:srgbClr val="262626"/>
          </a:solidFill>
          <a:latin typeface="Garamond" charset="0"/>
        </a:defRPr>
      </a:lvl2pPr>
      <a:lvl3pPr algn="ctr" defTabSz="342900" rtl="0" eaLnBrk="0" fontAlgn="base" hangingPunct="0">
        <a:spcBef>
          <a:spcPct val="0"/>
        </a:spcBef>
        <a:spcAft>
          <a:spcPct val="0"/>
        </a:spcAft>
        <a:defRPr sz="3300">
          <a:solidFill>
            <a:srgbClr val="262626"/>
          </a:solidFill>
          <a:latin typeface="Garamond" charset="0"/>
        </a:defRPr>
      </a:lvl3pPr>
      <a:lvl4pPr algn="ctr" defTabSz="342900" rtl="0" eaLnBrk="0" fontAlgn="base" hangingPunct="0">
        <a:spcBef>
          <a:spcPct val="0"/>
        </a:spcBef>
        <a:spcAft>
          <a:spcPct val="0"/>
        </a:spcAft>
        <a:defRPr sz="3300">
          <a:solidFill>
            <a:srgbClr val="262626"/>
          </a:solidFill>
          <a:latin typeface="Garamond" charset="0"/>
        </a:defRPr>
      </a:lvl4pPr>
      <a:lvl5pPr algn="ctr" defTabSz="342900" rtl="0" eaLnBrk="0" fontAlgn="base" hangingPunct="0">
        <a:spcBef>
          <a:spcPct val="0"/>
        </a:spcBef>
        <a:spcAft>
          <a:spcPct val="0"/>
        </a:spcAft>
        <a:defRPr sz="3300">
          <a:solidFill>
            <a:srgbClr val="262626"/>
          </a:solidFill>
          <a:latin typeface="Garamond"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kern="1200">
          <a:solidFill>
            <a:srgbClr val="262626"/>
          </a:solidFill>
          <a:latin typeface="+mn-lt"/>
          <a:ea typeface="+mn-ea"/>
          <a:cs typeface="+mn-cs"/>
        </a:defRPr>
      </a:lvl1pPr>
      <a:lvl2pPr marL="5572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sz="1500" kern="1200">
          <a:solidFill>
            <a:srgbClr val="262626"/>
          </a:solidFill>
          <a:latin typeface="+mn-lt"/>
          <a:ea typeface="+mn-ea"/>
          <a:cs typeface="+mn-cs"/>
        </a:defRPr>
      </a:lvl2pPr>
      <a:lvl3pPr marL="9001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sz="1300" kern="1200">
          <a:solidFill>
            <a:srgbClr val="262626"/>
          </a:solidFill>
          <a:latin typeface="+mn-lt"/>
          <a:ea typeface="+mn-ea"/>
          <a:cs typeface="+mn-cs"/>
        </a:defRPr>
      </a:lvl3pPr>
      <a:lvl4pPr marL="1157288" indent="-128588" algn="l" defTabSz="342900" rtl="0" eaLnBrk="0" fontAlgn="base" hangingPunct="0">
        <a:spcBef>
          <a:spcPct val="20000"/>
        </a:spcBef>
        <a:spcAft>
          <a:spcPts val="450"/>
        </a:spcAft>
        <a:buClr>
          <a:schemeClr val="accent1"/>
        </a:buClr>
        <a:buSzPct val="115000"/>
        <a:buFont typeface="Arial" panose="020B0604020202020204" pitchFamily="34" charset="0"/>
        <a:buChar char="•"/>
        <a:defRPr sz="1200" kern="1200">
          <a:solidFill>
            <a:srgbClr val="262626"/>
          </a:solidFill>
          <a:latin typeface="+mn-lt"/>
          <a:ea typeface="+mn-ea"/>
          <a:cs typeface="+mn-cs"/>
        </a:defRPr>
      </a:lvl4pPr>
      <a:lvl5pPr marL="1500188" indent="-128588" algn="l" defTabSz="342900" rtl="0" eaLnBrk="0" fontAlgn="base" hangingPunct="0">
        <a:spcBef>
          <a:spcPct val="20000"/>
        </a:spcBef>
        <a:spcAft>
          <a:spcPts val="450"/>
        </a:spcAft>
        <a:buClr>
          <a:schemeClr val="accent1"/>
        </a:buClr>
        <a:buSzPct val="115000"/>
        <a:buFont typeface="Arial" panose="020B0604020202020204" pitchFamily="34" charset="0"/>
        <a:buChar char="•"/>
        <a:defRPr sz="1000" kern="1200">
          <a:solidFill>
            <a:srgbClr val="262626"/>
          </a:solidFill>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C7310CF9-AABB-472E-B3A4-7F388EA7B80C}" type="datetimeFigureOut">
              <a:rPr lang="en-US" smtClean="0">
                <a:solidFill>
                  <a:prstClr val="black"/>
                </a:solidFill>
              </a:rPr>
              <a:pPr defTabSz="914400"/>
              <a:t>9/29/2019</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705CADFB-77C3-4AE9-A086-FA2C6D289946}"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06081388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3.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4.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8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1891594"/>
          </a:xfrm>
        </p:spPr>
        <p:txBody>
          <a:bodyPr/>
          <a:lstStyle/>
          <a:p>
            <a:r>
              <a:rPr lang="en-GB" altLang="en-US" dirty="0">
                <a:solidFill>
                  <a:schemeClr val="accent3">
                    <a:lumMod val="50000"/>
                  </a:schemeClr>
                </a:solidFill>
                <a:ea typeface="ＭＳ Ｐゴシック" panose="020B0600070205080204" pitchFamily="34" charset="-128"/>
              </a:rPr>
              <a:t>Strategic Marketing, 3</a:t>
            </a:r>
            <a:r>
              <a:rPr lang="en-GB" altLang="en-US" baseline="30000" dirty="0">
                <a:solidFill>
                  <a:schemeClr val="accent3">
                    <a:lumMod val="50000"/>
                  </a:schemeClr>
                </a:solidFill>
                <a:ea typeface="ＭＳ Ｐゴシック" panose="020B0600070205080204" pitchFamily="34" charset="-128"/>
              </a:rPr>
              <a:t>rd</a:t>
            </a:r>
            <a:r>
              <a:rPr lang="en-GB" altLang="en-US" dirty="0">
                <a:solidFill>
                  <a:schemeClr val="accent3">
                    <a:lumMod val="50000"/>
                  </a:schemeClr>
                </a:solidFill>
                <a:ea typeface="ＭＳ Ｐゴシック" panose="020B0600070205080204" pitchFamily="34" charset="-128"/>
              </a:rPr>
              <a:t> edition</a:t>
            </a:r>
            <a:endParaRPr lang="en-US" dirty="0">
              <a:solidFill>
                <a:schemeClr val="accent3">
                  <a:lumMod val="50000"/>
                </a:schemeClr>
              </a:solidFill>
            </a:endParaRPr>
          </a:p>
        </p:txBody>
      </p:sp>
      <p:sp>
        <p:nvSpPr>
          <p:cNvPr id="3" name="Subtitle 2"/>
          <p:cNvSpPr>
            <a:spLocks noGrp="1"/>
          </p:cNvSpPr>
          <p:nvPr>
            <p:ph type="subTitle" idx="1"/>
          </p:nvPr>
        </p:nvSpPr>
        <p:spPr/>
        <p:txBody>
          <a:bodyPr/>
          <a:lstStyle/>
          <a:p>
            <a:r>
              <a:rPr lang="en-GB" altLang="en-US" dirty="0">
                <a:solidFill>
                  <a:schemeClr val="tx1"/>
                </a:solidFill>
                <a:ea typeface="ＭＳ Ｐゴシック" panose="020B0600070205080204" pitchFamily="34" charset="-128"/>
              </a:rPr>
              <a:t>Chapter </a:t>
            </a:r>
            <a:r>
              <a:rPr lang="en-GB" altLang="en-US" dirty="0" smtClean="0">
                <a:solidFill>
                  <a:schemeClr val="tx1"/>
                </a:solidFill>
                <a:ea typeface="ＭＳ Ｐゴシック" panose="020B0600070205080204" pitchFamily="34" charset="-128"/>
              </a:rPr>
              <a:t>1 &amp; 2:</a:t>
            </a:r>
          </a:p>
          <a:p>
            <a:r>
              <a:rPr lang="en-GB" altLang="en-US" dirty="0" smtClean="0">
                <a:solidFill>
                  <a:schemeClr val="tx1"/>
                </a:solidFill>
                <a:ea typeface="ＭＳ Ｐゴシック" panose="020B0600070205080204" pitchFamily="34" charset="-128"/>
              </a:rPr>
              <a:t> </a:t>
            </a:r>
            <a:r>
              <a:rPr lang="en-GB" altLang="en-US" dirty="0">
                <a:solidFill>
                  <a:schemeClr val="tx1"/>
                </a:solidFill>
                <a:ea typeface="ＭＳ Ｐゴシック" panose="020B0600070205080204" pitchFamily="34" charset="-128"/>
              </a:rPr>
              <a:t>Overview and </a:t>
            </a:r>
            <a:r>
              <a:rPr lang="en-GB" altLang="en-US" dirty="0" smtClean="0">
                <a:solidFill>
                  <a:schemeClr val="tx1"/>
                </a:solidFill>
                <a:ea typeface="ＭＳ Ｐゴシック" panose="020B0600070205080204" pitchFamily="34" charset="-128"/>
              </a:rPr>
              <a:t>Strategic perspective</a:t>
            </a:r>
            <a:endParaRPr lang="en-GB" altLang="en-US" dirty="0">
              <a:solidFill>
                <a:schemeClr val="tx1"/>
              </a:solidFill>
              <a:ea typeface="ＭＳ Ｐゴシック" panose="020B0600070205080204" pitchFamily="34" charset="-128"/>
            </a:endParaRPr>
          </a:p>
          <a:p>
            <a:endParaRPr lang="en-US" dirty="0">
              <a:solidFill>
                <a:schemeClr val="tx1"/>
              </a:solidFill>
            </a:endParaRPr>
          </a:p>
        </p:txBody>
      </p:sp>
    </p:spTree>
    <p:extLst>
      <p:ext uri="{BB962C8B-B14F-4D97-AF65-F5344CB8AC3E}">
        <p14:creationId xmlns:p14="http://schemas.microsoft.com/office/powerpoint/2010/main" val="1484997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Conceptualizing Holistic Marketing</a:t>
            </a:r>
            <a:endParaRPr lang="en-US" dirty="0"/>
          </a:p>
        </p:txBody>
      </p:sp>
      <p:graphicFrame>
        <p:nvGraphicFramePr>
          <p:cNvPr id="4" name="Content Placeholder 3"/>
          <p:cNvGraphicFramePr>
            <a:graphicFrameLocks noGrp="1"/>
          </p:cNvGraphicFramePr>
          <p:nvPr>
            <p:ph idx="1"/>
          </p:nvPr>
        </p:nvGraphicFramePr>
        <p:xfrm>
          <a:off x="1981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418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The parameters of Holistic Marketing</a:t>
            </a:r>
            <a:endParaRPr lang="en-US" dirty="0"/>
          </a:p>
        </p:txBody>
      </p:sp>
      <p:sp>
        <p:nvSpPr>
          <p:cNvPr id="4" name="Content Placeholder 2"/>
          <p:cNvSpPr>
            <a:spLocks noGrp="1"/>
          </p:cNvSpPr>
          <p:nvPr>
            <p:ph idx="1"/>
          </p:nvPr>
        </p:nvSpPr>
        <p:spPr/>
        <p:txBody>
          <a:bodyPr>
            <a:normAutofit/>
          </a:bodyPr>
          <a:lstStyle/>
          <a:p>
            <a:r>
              <a:rPr lang="en-US" sz="2400" i="1" dirty="0">
                <a:solidFill>
                  <a:srgbClr val="FF0000"/>
                </a:solidFill>
              </a:rPr>
              <a:t>Relationship Marketing</a:t>
            </a:r>
            <a:r>
              <a:rPr lang="en-US" sz="2400" i="1" dirty="0"/>
              <a:t> signifies building mutually satisfying long term relationships with key constituents that directly or indirectly affect the success of a firm’s marketing activities.</a:t>
            </a:r>
          </a:p>
          <a:p>
            <a:pPr>
              <a:buNone/>
            </a:pPr>
            <a:endParaRPr lang="en-US" i="1" dirty="0"/>
          </a:p>
          <a:p>
            <a:r>
              <a:rPr lang="en-US" sz="2400" i="1" dirty="0"/>
              <a:t>The Key constituents include: </a:t>
            </a:r>
            <a:r>
              <a:rPr lang="en-US" sz="2400" i="1" dirty="0">
                <a:solidFill>
                  <a:srgbClr val="00B050"/>
                </a:solidFill>
              </a:rPr>
              <a:t>customers, employees, marketing partners</a:t>
            </a:r>
            <a:r>
              <a:rPr lang="en-US" sz="2400" i="1" dirty="0"/>
              <a:t> (suppliers &amp; marketing intermediaries), and members of the </a:t>
            </a:r>
            <a:r>
              <a:rPr lang="en-US" sz="2400" i="1" dirty="0">
                <a:solidFill>
                  <a:srgbClr val="00B050"/>
                </a:solidFill>
              </a:rPr>
              <a:t>financial community</a:t>
            </a:r>
            <a:r>
              <a:rPr lang="en-US" sz="2400" i="1" dirty="0"/>
              <a:t> ( banks and shareholders).</a:t>
            </a:r>
          </a:p>
          <a:p>
            <a:endParaRPr lang="en-US" sz="2400" i="1" dirty="0"/>
          </a:p>
          <a:p>
            <a:r>
              <a:rPr lang="en-US" sz="2400" i="1" dirty="0"/>
              <a:t>Research has indicated a correlation between relationship marketing and profitability.  </a:t>
            </a:r>
          </a:p>
        </p:txBody>
      </p:sp>
    </p:spTree>
    <p:extLst>
      <p:ext uri="{BB962C8B-B14F-4D97-AF65-F5344CB8AC3E}">
        <p14:creationId xmlns:p14="http://schemas.microsoft.com/office/powerpoint/2010/main" val="2600380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The parameters of Holistic Marketing</a:t>
            </a:r>
            <a:endParaRPr lang="en-US" dirty="0"/>
          </a:p>
        </p:txBody>
      </p:sp>
      <p:sp>
        <p:nvSpPr>
          <p:cNvPr id="5" name="Content Placeholder 2"/>
          <p:cNvSpPr>
            <a:spLocks noGrp="1"/>
          </p:cNvSpPr>
          <p:nvPr>
            <p:ph idx="1"/>
          </p:nvPr>
        </p:nvSpPr>
        <p:spPr>
          <a:xfrm>
            <a:off x="1981200" y="1600201"/>
            <a:ext cx="8382000" cy="4525963"/>
          </a:xfrm>
        </p:spPr>
        <p:txBody>
          <a:bodyPr>
            <a:normAutofit lnSpcReduction="10000"/>
          </a:bodyPr>
          <a:lstStyle/>
          <a:p>
            <a:r>
              <a:rPr lang="en-US" sz="2400" i="1" dirty="0">
                <a:solidFill>
                  <a:srgbClr val="FF0000"/>
                </a:solidFill>
              </a:rPr>
              <a:t>Integrated Marketing</a:t>
            </a:r>
            <a:r>
              <a:rPr lang="en-US" sz="2400" i="1" dirty="0"/>
              <a:t> signifies the formulation of a product strategy, pricing strategy, channel strategy and communications strategy in order to create, deliver, exchange and communicate value for the consumers.  </a:t>
            </a:r>
          </a:p>
          <a:p>
            <a:r>
              <a:rPr lang="en-US" sz="2400" i="1" dirty="0"/>
              <a:t>In other words: </a:t>
            </a:r>
          </a:p>
          <a:p>
            <a:pPr lvl="1"/>
            <a:r>
              <a:rPr lang="en-US" sz="2000" i="1" dirty="0"/>
              <a:t>the right product/service should be designed that provides a value which satisfies a need.</a:t>
            </a:r>
          </a:p>
          <a:p>
            <a:pPr lvl="1"/>
            <a:r>
              <a:rPr lang="en-US" sz="2000" i="1" dirty="0"/>
              <a:t>The right price should be set so that consumers will be ready to buy the product while also making sure that the company makes profits.</a:t>
            </a:r>
          </a:p>
          <a:p>
            <a:pPr lvl="1"/>
            <a:r>
              <a:rPr lang="en-US" sz="2000" i="1" dirty="0"/>
              <a:t>The right channels should be pursued so that consumers can access the value. </a:t>
            </a:r>
          </a:p>
          <a:p>
            <a:pPr lvl="1"/>
            <a:r>
              <a:rPr lang="en-US" sz="2000" i="1" dirty="0"/>
              <a:t>And an effective IMC campaign should be designed to communicate value to the consumers. </a:t>
            </a:r>
          </a:p>
        </p:txBody>
      </p:sp>
    </p:spTree>
    <p:extLst>
      <p:ext uri="{BB962C8B-B14F-4D97-AF65-F5344CB8AC3E}">
        <p14:creationId xmlns:p14="http://schemas.microsoft.com/office/powerpoint/2010/main" val="3985596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The parameters of Holistic Marketing</a:t>
            </a:r>
            <a:endParaRPr lang="en-US" dirty="0"/>
          </a:p>
        </p:txBody>
      </p:sp>
      <p:sp>
        <p:nvSpPr>
          <p:cNvPr id="4" name="Content Placeholder 2"/>
          <p:cNvSpPr txBox="1">
            <a:spLocks/>
          </p:cNvSpPr>
          <p:nvPr/>
        </p:nvSpPr>
        <p:spPr>
          <a:xfrm>
            <a:off x="1981200" y="1600201"/>
            <a:ext cx="8382000" cy="4525963"/>
          </a:xfrm>
          <a:prstGeom prst="rect">
            <a:avLst/>
          </a:prstGeom>
        </p:spPr>
        <p:txBody>
          <a:bodyPr vert="horz">
            <a:normAutofit/>
          </a:bodyPr>
          <a:lstStyle/>
          <a:p>
            <a:pPr marL="365760" indent="-256032" defTabSz="914400">
              <a:spcBef>
                <a:spcPts val="400"/>
              </a:spcBef>
              <a:buClr>
                <a:srgbClr val="72A376"/>
              </a:buClr>
              <a:buSzPct val="68000"/>
              <a:buFont typeface="Wingdings 3"/>
              <a:buChar char=""/>
              <a:defRPr/>
            </a:pPr>
            <a:r>
              <a:rPr lang="en-US" sz="2400" i="1">
                <a:solidFill>
                  <a:srgbClr val="FF0000"/>
                </a:solidFill>
              </a:rPr>
              <a:t>Internal Marketing </a:t>
            </a:r>
            <a:r>
              <a:rPr lang="en-US" sz="2400" i="1">
                <a:solidFill>
                  <a:prstClr val="black"/>
                </a:solidFill>
              </a:rPr>
              <a:t>signifies the alignment of every department in the organization to be marketing oriented in order to achieve marketing goals.</a:t>
            </a:r>
          </a:p>
          <a:p>
            <a:pPr marL="365760" indent="-256032" defTabSz="914400">
              <a:spcBef>
                <a:spcPts val="400"/>
              </a:spcBef>
              <a:buClr>
                <a:srgbClr val="72A376"/>
              </a:buClr>
              <a:buSzPct val="68000"/>
              <a:defRPr/>
            </a:pPr>
            <a:r>
              <a:rPr lang="en-US" sz="2400" i="1">
                <a:solidFill>
                  <a:prstClr val="black"/>
                </a:solidFill>
              </a:rPr>
              <a:t> </a:t>
            </a:r>
          </a:p>
          <a:p>
            <a:pPr marL="365760" indent="-256032" defTabSz="914400">
              <a:spcBef>
                <a:spcPts val="400"/>
              </a:spcBef>
              <a:buClr>
                <a:srgbClr val="72A376"/>
              </a:buClr>
              <a:buSzPct val="68000"/>
              <a:buFont typeface="Wingdings 3"/>
              <a:buChar char=""/>
              <a:defRPr/>
            </a:pPr>
            <a:r>
              <a:rPr lang="en-US" sz="2400" i="1">
                <a:solidFill>
                  <a:prstClr val="black"/>
                </a:solidFill>
              </a:rPr>
              <a:t>A marketing manager will not be able to execute her strategy effectively without the help of all the other departments. Hence, there should be an inter-departmental harmony in order to provide customer value. </a:t>
            </a:r>
            <a:endParaRPr lang="en-US" sz="2400" i="1" dirty="0">
              <a:solidFill>
                <a:prstClr val="black"/>
              </a:solidFill>
            </a:endParaRPr>
          </a:p>
        </p:txBody>
      </p:sp>
    </p:spTree>
    <p:extLst>
      <p:ext uri="{BB962C8B-B14F-4D97-AF65-F5344CB8AC3E}">
        <p14:creationId xmlns:p14="http://schemas.microsoft.com/office/powerpoint/2010/main" val="467833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524000" y="304800"/>
            <a:ext cx="9144000" cy="990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2" name="Title 1"/>
          <p:cNvSpPr>
            <a:spLocks noGrp="1"/>
          </p:cNvSpPr>
          <p:nvPr>
            <p:ph type="title"/>
          </p:nvPr>
        </p:nvSpPr>
        <p:spPr>
          <a:xfrm>
            <a:off x="1981200" y="274638"/>
            <a:ext cx="8686800" cy="1143000"/>
          </a:xfrm>
        </p:spPr>
        <p:txBody>
          <a:bodyPr>
            <a:noAutofit/>
          </a:bodyPr>
          <a:lstStyle/>
          <a:p>
            <a:r>
              <a:rPr lang="en-US" sz="2800" dirty="0"/>
              <a:t>The parameters of Holistic Marketing: Performance Marketing</a:t>
            </a:r>
            <a:endParaRPr lang="en-US" sz="2000" dirty="0"/>
          </a:p>
        </p:txBody>
      </p:sp>
      <p:sp>
        <p:nvSpPr>
          <p:cNvPr id="3" name="Content Placeholder 2"/>
          <p:cNvSpPr>
            <a:spLocks noGrp="1"/>
          </p:cNvSpPr>
          <p:nvPr>
            <p:ph idx="1"/>
          </p:nvPr>
        </p:nvSpPr>
        <p:spPr>
          <a:xfrm>
            <a:off x="1981200" y="1600201"/>
            <a:ext cx="8382000" cy="4525963"/>
          </a:xfrm>
        </p:spPr>
        <p:txBody>
          <a:bodyPr>
            <a:normAutofit/>
          </a:bodyPr>
          <a:lstStyle/>
          <a:p>
            <a:r>
              <a:rPr lang="en-US" sz="2400" i="1" dirty="0">
                <a:solidFill>
                  <a:srgbClr val="FF0000"/>
                </a:solidFill>
              </a:rPr>
              <a:t>Performance Marketing</a:t>
            </a:r>
            <a:r>
              <a:rPr lang="en-US" sz="2400" i="1" dirty="0"/>
              <a:t> signifies how well the business has performed in terms of financial and non financial parameters. </a:t>
            </a:r>
          </a:p>
          <a:p>
            <a:r>
              <a:rPr lang="en-US" sz="2400" i="1" dirty="0"/>
              <a:t>Discussion on the </a:t>
            </a:r>
            <a:r>
              <a:rPr lang="en-US" sz="2400" i="1" dirty="0">
                <a:solidFill>
                  <a:srgbClr val="FF0000"/>
                </a:solidFill>
              </a:rPr>
              <a:t>triple bottom line approach</a:t>
            </a:r>
            <a:r>
              <a:rPr lang="en-US" sz="2400" i="1" dirty="0"/>
              <a:t>: </a:t>
            </a:r>
          </a:p>
        </p:txBody>
      </p:sp>
      <p:sp>
        <p:nvSpPr>
          <p:cNvPr id="5" name="Foliennummernplatzhalter 4"/>
          <p:cNvSpPr>
            <a:spLocks noGrp="1"/>
          </p:cNvSpPr>
          <p:nvPr>
            <p:ph type="sldNum" sz="quarter" idx="12"/>
          </p:nvPr>
        </p:nvSpPr>
        <p:spPr/>
        <p:txBody>
          <a:bodyPr/>
          <a:lstStyle/>
          <a:p>
            <a:fld id="{CD1F5457-D142-498B-B445-F8D98D3CEB89}" type="slidenum">
              <a:rPr lang="en-US" smtClean="0"/>
              <a:pPr/>
              <a:t>14</a:t>
            </a:fld>
            <a:endParaRPr lang="en-US" dirty="0"/>
          </a:p>
        </p:txBody>
      </p:sp>
      <p:pic>
        <p:nvPicPr>
          <p:cNvPr id="7" name="Picture 2" descr="C:\Users\varqa\Desktop\Untitled.jpg"/>
          <p:cNvPicPr>
            <a:picLocks noChangeAspect="1" noChangeArrowheads="1"/>
          </p:cNvPicPr>
          <p:nvPr/>
        </p:nvPicPr>
        <p:blipFill>
          <a:blip r:embed="rId3" cstate="print"/>
          <a:srcRect/>
          <a:stretch>
            <a:fillRect/>
          </a:stretch>
        </p:blipFill>
        <p:spPr bwMode="auto">
          <a:xfrm>
            <a:off x="3657601" y="2895600"/>
            <a:ext cx="4970433" cy="3608670"/>
          </a:xfrm>
          <a:prstGeom prst="rect">
            <a:avLst/>
          </a:prstGeom>
          <a:noFill/>
        </p:spPr>
      </p:pic>
      <p:pic>
        <p:nvPicPr>
          <p:cNvPr id="8" name="Picture 2" descr="http://vivavisibilityblog.com/wp-content/uploads/2012/01/show-me-the-money.jpg"/>
          <p:cNvPicPr>
            <a:picLocks noChangeAspect="1" noChangeArrowheads="1"/>
          </p:cNvPicPr>
          <p:nvPr/>
        </p:nvPicPr>
        <p:blipFill>
          <a:blip r:embed="rId4" cstate="screen"/>
          <a:srcRect/>
          <a:stretch>
            <a:fillRect/>
          </a:stretch>
        </p:blipFill>
        <p:spPr bwMode="auto">
          <a:xfrm>
            <a:off x="1638300" y="3345940"/>
            <a:ext cx="2552700" cy="1378460"/>
          </a:xfrm>
          <a:prstGeom prst="rect">
            <a:avLst/>
          </a:prstGeom>
          <a:ln>
            <a:noFill/>
          </a:ln>
          <a:effectLst>
            <a:outerShdw blurRad="190500" algn="tl" rotWithShape="0">
              <a:srgbClr val="000000">
                <a:alpha val="70000"/>
              </a:srgbClr>
            </a:outerShdw>
          </a:effectLst>
        </p:spPr>
      </p:pic>
      <p:pic>
        <p:nvPicPr>
          <p:cNvPr id="9" name="Picture 4" descr="http://streetmedia.files.wordpress.com/2009/05/adage_2.jpg"/>
          <p:cNvPicPr>
            <a:picLocks noChangeAspect="1" noChangeArrowheads="1"/>
          </p:cNvPicPr>
          <p:nvPr/>
        </p:nvPicPr>
        <p:blipFill>
          <a:blip r:embed="rId5" cstate="screen"/>
          <a:srcRect/>
          <a:stretch>
            <a:fillRect/>
          </a:stretch>
        </p:blipFill>
        <p:spPr bwMode="auto">
          <a:xfrm>
            <a:off x="8382000" y="3200400"/>
            <a:ext cx="1905000" cy="2381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8985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olib.cz/IMG/GAL/BIG/194272.jpg"/>
          <p:cNvPicPr>
            <a:picLocks noChangeAspect="1" noChangeArrowheads="1"/>
          </p:cNvPicPr>
          <p:nvPr/>
        </p:nvPicPr>
        <p:blipFill>
          <a:blip r:embed="rId3">
            <a:extLst>
              <a:ext uri="{28A0092B-C50C-407E-A947-70E740481C1C}">
                <a14:useLocalDpi xmlns:a14="http://schemas.microsoft.com/office/drawing/2010/main" val="0"/>
              </a:ext>
            </a:extLst>
          </a:blip>
          <a:srcRect l="71138" t="39520" r="19547" b="50269"/>
          <a:stretch>
            <a:fillRect/>
          </a:stretch>
        </p:blipFill>
        <p:spPr bwMode="auto">
          <a:xfrm>
            <a:off x="2000251" y="1584325"/>
            <a:ext cx="2474913"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biolib.cz/IMG/GAL/BIG/194272.jpg"/>
          <p:cNvPicPr>
            <a:picLocks noChangeAspect="1" noChangeArrowheads="1"/>
          </p:cNvPicPr>
          <p:nvPr/>
        </p:nvPicPr>
        <p:blipFill>
          <a:blip r:embed="rId3">
            <a:extLst>
              <a:ext uri="{28A0092B-C50C-407E-A947-70E740481C1C}">
                <a14:useLocalDpi xmlns:a14="http://schemas.microsoft.com/office/drawing/2010/main" val="0"/>
              </a:ext>
            </a:extLst>
          </a:blip>
          <a:srcRect l="40282" t="34985" r="45547" b="47346"/>
          <a:stretch>
            <a:fillRect/>
          </a:stretch>
        </p:blipFill>
        <p:spPr bwMode="auto">
          <a:xfrm>
            <a:off x="4746625" y="2614614"/>
            <a:ext cx="2159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biolib.cz/IMG/GAL/BIG/194272.jpg"/>
          <p:cNvPicPr>
            <a:picLocks noChangeAspect="1" noChangeArrowheads="1"/>
          </p:cNvPicPr>
          <p:nvPr/>
        </p:nvPicPr>
        <p:blipFill>
          <a:blip r:embed="rId3">
            <a:extLst>
              <a:ext uri="{28A0092B-C50C-407E-A947-70E740481C1C}">
                <a14:useLocalDpi xmlns:a14="http://schemas.microsoft.com/office/drawing/2010/main" val="0"/>
              </a:ext>
            </a:extLst>
          </a:blip>
          <a:srcRect l="29819" t="17319" r="56010" b="65015"/>
          <a:stretch>
            <a:fillRect/>
          </a:stretch>
        </p:blipFill>
        <p:spPr bwMode="auto">
          <a:xfrm>
            <a:off x="7445375" y="3968750"/>
            <a:ext cx="2160588"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313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biolib.cz/IMG/GAL/BIG/1942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1493838"/>
            <a:ext cx="531495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042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981200" y="236539"/>
            <a:ext cx="8229600" cy="987425"/>
          </a:xfrm>
        </p:spPr>
        <p:txBody>
          <a:bodyPr anchor="t"/>
          <a:lstStyle/>
          <a:p>
            <a:endParaRPr lang="en-US" altLang="en-US" smtClean="0">
              <a:ln>
                <a:noFill/>
              </a:ln>
              <a:ea typeface="ＭＳ Ｐゴシック" panose="020B0600070205080204" pitchFamily="34" charset="-128"/>
            </a:endParaRPr>
          </a:p>
        </p:txBody>
      </p:sp>
      <p:sp>
        <p:nvSpPr>
          <p:cNvPr id="76802" name="Content Placeholder 2"/>
          <p:cNvSpPr>
            <a:spLocks noGrp="1"/>
          </p:cNvSpPr>
          <p:nvPr>
            <p:ph idx="1"/>
          </p:nvPr>
        </p:nvSpPr>
        <p:spPr/>
        <p:txBody>
          <a:bodyPr/>
          <a:lstStyle/>
          <a:p>
            <a:pPr algn="ctr">
              <a:buFontTx/>
              <a:buNone/>
            </a:pPr>
            <a:endParaRPr lang="en-US" altLang="en-US" dirty="0" smtClean="0">
              <a:ea typeface="ＭＳ Ｐゴシック" panose="020B0600070205080204" pitchFamily="34" charset="-128"/>
            </a:endParaRPr>
          </a:p>
        </p:txBody>
      </p:sp>
      <p:pic>
        <p:nvPicPr>
          <p:cNvPr id="76803" name="Picture 2" descr="http://www.ipadrblog.com/BlindMenandEleph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1" y="1449388"/>
            <a:ext cx="5541963"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720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a:xfrm>
            <a:off x="1955800" y="833438"/>
            <a:ext cx="8229600" cy="4495800"/>
          </a:xfrm>
        </p:spPr>
        <p:txBody>
          <a:bodyPr/>
          <a:lstStyle/>
          <a:p>
            <a:pPr>
              <a:buFontTx/>
              <a:buNone/>
            </a:pPr>
            <a:endParaRPr lang="en-US" altLang="en-US" sz="2400">
              <a:ea typeface="ＭＳ Ｐゴシック" panose="020B0600070205080204" pitchFamily="34" charset="-128"/>
            </a:endParaRPr>
          </a:p>
          <a:p>
            <a:pPr>
              <a:buFontTx/>
              <a:buNone/>
            </a:pPr>
            <a:r>
              <a:rPr lang="en-US" altLang="en-US" sz="2400">
                <a:ea typeface="ＭＳ Ｐゴシック" panose="020B0600070205080204" pitchFamily="34" charset="-128"/>
              </a:rPr>
              <a:t>“Would you tell me, please, which way I ought to go from here?”</a:t>
            </a:r>
          </a:p>
          <a:p>
            <a:pPr>
              <a:buFontTx/>
              <a:buNone/>
            </a:pPr>
            <a:r>
              <a:rPr lang="en-US" altLang="en-US" sz="2400">
                <a:ea typeface="ＭＳ Ｐゴシック" panose="020B0600070205080204" pitchFamily="34" charset="-128"/>
              </a:rPr>
              <a:t>“That depends a good deal on where you want to get to”, said the cat.</a:t>
            </a:r>
          </a:p>
          <a:p>
            <a:pPr>
              <a:buFontTx/>
              <a:buNone/>
            </a:pPr>
            <a:r>
              <a:rPr lang="en-US" altLang="en-US" sz="2400">
                <a:ea typeface="ＭＳ Ｐゴシック" panose="020B0600070205080204" pitchFamily="34" charset="-128"/>
              </a:rPr>
              <a:t>“I don’t much care where” said Alice.</a:t>
            </a:r>
          </a:p>
          <a:p>
            <a:pPr>
              <a:buFontTx/>
              <a:buNone/>
            </a:pPr>
            <a:r>
              <a:rPr lang="en-US" altLang="en-US" sz="2400">
                <a:ea typeface="ＭＳ Ｐゴシック" panose="020B0600070205080204" pitchFamily="34" charset="-128"/>
              </a:rPr>
              <a:t>“Then it doesn’t matter which way you go,” said the cat.</a:t>
            </a:r>
          </a:p>
          <a:p>
            <a:pPr>
              <a:buFontTx/>
              <a:buNone/>
            </a:pPr>
            <a:endParaRPr lang="en-US" altLang="en-US" smtClean="0">
              <a:ea typeface="ＭＳ Ｐゴシック" panose="020B0600070205080204" pitchFamily="34" charset="-128"/>
            </a:endParaRPr>
          </a:p>
          <a:p>
            <a:pPr algn="r">
              <a:buFontTx/>
              <a:buNone/>
            </a:pPr>
            <a:r>
              <a:rPr lang="en-US" altLang="en-US" sz="2000" i="1">
                <a:solidFill>
                  <a:srgbClr val="0070C0"/>
                </a:solidFill>
                <a:ea typeface="ＭＳ Ｐゴシック" panose="020B0600070205080204" pitchFamily="34" charset="-128"/>
              </a:rPr>
              <a:t>Alice’s Adventures in Wonderland, </a:t>
            </a:r>
          </a:p>
          <a:p>
            <a:pPr algn="r">
              <a:buFontTx/>
              <a:buNone/>
            </a:pPr>
            <a:r>
              <a:rPr lang="en-US" altLang="en-US" sz="2000" i="1">
                <a:solidFill>
                  <a:srgbClr val="0070C0"/>
                </a:solidFill>
                <a:ea typeface="ＭＳ Ｐゴシック" panose="020B0600070205080204" pitchFamily="34" charset="-128"/>
              </a:rPr>
              <a:t>Lewis Carroll</a:t>
            </a:r>
          </a:p>
          <a:p>
            <a:pPr>
              <a:buFontTx/>
              <a:buNone/>
            </a:pPr>
            <a:endParaRPr lang="en-US" altLang="en-US" smtClean="0">
              <a:ea typeface="ＭＳ Ｐゴシック" panose="020B0600070205080204" pitchFamily="34" charset="-128"/>
            </a:endParaRPr>
          </a:p>
        </p:txBody>
      </p:sp>
      <p:pic>
        <p:nvPicPr>
          <p:cNvPr id="78850" name="Picture 2" descr="http://www.cel-ebration.com/ALICE%20CHESHIRE%20CAT%20-%20SALVATI%20-%20THE%20CAT%20ONLY%20GRINNED%20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14801"/>
            <a:ext cx="3238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227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1"/>
          <p:cNvSpPr>
            <a:spLocks noGrp="1"/>
          </p:cNvSpPr>
          <p:nvPr>
            <p:ph idx="1"/>
          </p:nvPr>
        </p:nvSpPr>
        <p:spPr>
          <a:xfrm>
            <a:off x="2495550" y="1898651"/>
            <a:ext cx="7200900" cy="3317875"/>
          </a:xfrm>
        </p:spPr>
        <p:txBody>
          <a:bodyPr/>
          <a:lstStyle/>
          <a:p>
            <a:r>
              <a:rPr lang="en-US" altLang="en-US" smtClean="0">
                <a:ea typeface="ＭＳ Ｐゴシック" panose="020B0600070205080204" pitchFamily="34" charset="-128"/>
              </a:rPr>
              <a:t>Where do you want to go?</a:t>
            </a:r>
          </a:p>
        </p:txBody>
      </p:sp>
      <p:pic>
        <p:nvPicPr>
          <p:cNvPr id="80898" name="Picture 2" descr="https://lh3.googleusercontent.com/-YhSaBgM4KSQ/UZF84MuVeNI/AAAAAAAACFw/-n3epfjNEis/s1600/Photo%252520Apr%2525202%25252C%2525202013%25252C%2525203%25253A50%252520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9" y="2843214"/>
            <a:ext cx="442118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669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037386"/>
            <a:ext cx="8689976" cy="1891594"/>
          </a:xfrm>
        </p:spPr>
        <p:txBody>
          <a:bodyPr/>
          <a:lstStyle/>
          <a:p>
            <a:r>
              <a:rPr lang="en-US" altLang="en-US" dirty="0">
                <a:solidFill>
                  <a:srgbClr val="C00000"/>
                </a:solidFill>
              </a:rPr>
              <a:t>So what </a:t>
            </a:r>
            <a:r>
              <a:rPr lang="en-US" altLang="en-US" i="1" dirty="0">
                <a:solidFill>
                  <a:srgbClr val="C00000"/>
                </a:solidFill>
              </a:rPr>
              <a:t>is</a:t>
            </a:r>
            <a:r>
              <a:rPr lang="en-US" altLang="en-US" dirty="0">
                <a:solidFill>
                  <a:srgbClr val="C00000"/>
                </a:solidFill>
              </a:rPr>
              <a:t> </a:t>
            </a:r>
            <a:r>
              <a:rPr lang="en-US" altLang="en-US" b="1" u="sng" dirty="0">
                <a:solidFill>
                  <a:srgbClr val="C00000"/>
                </a:solidFill>
              </a:rPr>
              <a:t>marketing</a:t>
            </a:r>
            <a:r>
              <a:rPr lang="en-US" altLang="en-US" dirty="0">
                <a:solidFill>
                  <a:srgbClr val="C00000"/>
                </a:solidFill>
              </a:rPr>
              <a:t> all about?</a:t>
            </a:r>
            <a:endParaRPr lang="en-US" dirty="0">
              <a:solidFill>
                <a:srgbClr val="C00000"/>
              </a:solidFill>
            </a:endParaRPr>
          </a:p>
        </p:txBody>
      </p:sp>
    </p:spTree>
    <p:extLst>
      <p:ext uri="{BB962C8B-B14F-4D97-AF65-F5344CB8AC3E}">
        <p14:creationId xmlns:p14="http://schemas.microsoft.com/office/powerpoint/2010/main" val="4110390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1981200" y="773113"/>
            <a:ext cx="8686800" cy="1143000"/>
          </a:xfrm>
        </p:spPr>
        <p:txBody>
          <a:bodyPr/>
          <a:lstStyle/>
          <a:p>
            <a:r>
              <a:rPr lang="en-US" altLang="en-US" sz="3600" b="1">
                <a:ln>
                  <a:noFill/>
                </a:ln>
                <a:solidFill>
                  <a:schemeClr val="tx2"/>
                </a:solidFill>
              </a:rPr>
              <a:t>Conceptualizing Strategy in a simplistic manner</a:t>
            </a:r>
            <a:endParaRPr lang="en-US" altLang="en-US" sz="2800" b="1">
              <a:ln>
                <a:noFill/>
              </a:ln>
              <a:solidFill>
                <a:schemeClr val="tx2"/>
              </a:solidFill>
            </a:endParaRPr>
          </a:p>
        </p:txBody>
      </p:sp>
      <p:sp>
        <p:nvSpPr>
          <p:cNvPr id="82946" name="Content Placeholder 2"/>
          <p:cNvSpPr>
            <a:spLocks noGrp="1"/>
          </p:cNvSpPr>
          <p:nvPr>
            <p:ph idx="1"/>
          </p:nvPr>
        </p:nvSpPr>
        <p:spPr>
          <a:xfrm>
            <a:off x="1981200" y="2528889"/>
            <a:ext cx="8382000" cy="3597275"/>
          </a:xfrm>
        </p:spPr>
        <p:txBody>
          <a:bodyPr/>
          <a:lstStyle/>
          <a:p>
            <a:r>
              <a:rPr lang="en-GB" altLang="en-US" sz="2400" i="1">
                <a:solidFill>
                  <a:srgbClr val="FF0000"/>
                </a:solidFill>
              </a:rPr>
              <a:t>Goals</a:t>
            </a:r>
            <a:r>
              <a:rPr lang="en-GB" altLang="en-US" sz="2400" i="1"/>
              <a:t> indicate what a business unit wants to achieve; </a:t>
            </a:r>
            <a:r>
              <a:rPr lang="en-GB" altLang="en-US" sz="2400" i="1">
                <a:solidFill>
                  <a:srgbClr val="FF0000"/>
                </a:solidFill>
              </a:rPr>
              <a:t>strategy</a:t>
            </a:r>
            <a:r>
              <a:rPr lang="en-GB" altLang="en-US" sz="2400" i="1"/>
              <a:t> is the game plan for getting there. </a:t>
            </a:r>
          </a:p>
          <a:p>
            <a:r>
              <a:rPr lang="en-GB" altLang="en-US" sz="2400" i="1"/>
              <a:t>A manager comes up with a strategy or a plan of action to achieve </a:t>
            </a:r>
            <a:r>
              <a:rPr lang="en-GB" altLang="en-US" sz="2400" i="1">
                <a:solidFill>
                  <a:srgbClr val="FF0000"/>
                </a:solidFill>
              </a:rPr>
              <a:t>superior performance</a:t>
            </a:r>
            <a:r>
              <a:rPr lang="en-GB" altLang="en-US" sz="2400" i="1"/>
              <a:t> in the marketplace than its competitors.  </a:t>
            </a:r>
            <a:endParaRPr lang="en-US" altLang="en-US" sz="2400" i="1"/>
          </a:p>
        </p:txBody>
      </p:sp>
      <p:sp>
        <p:nvSpPr>
          <p:cNvPr id="5" name="Foliennummernplatzhalter 4"/>
          <p:cNvSpPr>
            <a:spLocks noGrp="1"/>
          </p:cNvSpPr>
          <p:nvPr>
            <p:ph type="sldNum" sz="quarter" idx="12"/>
          </p:nvPr>
        </p:nvSpPr>
        <p:spPr/>
        <p:txBody>
          <a:bodyPr/>
          <a:lstStyle/>
          <a:p>
            <a:pPr>
              <a:defRPr/>
            </a:pPr>
            <a:fld id="{E5F3F5F8-D042-4FC9-A022-5CA212ACEAF8}" type="slidenum">
              <a:rPr lang="en-US" smtClean="0"/>
              <a:pPr>
                <a:defRPr/>
              </a:pPr>
              <a:t>20</a:t>
            </a:fld>
            <a:endParaRPr lang="en-US" dirty="0"/>
          </a:p>
        </p:txBody>
      </p:sp>
    </p:spTree>
    <p:extLst>
      <p:ext uri="{BB962C8B-B14F-4D97-AF65-F5344CB8AC3E}">
        <p14:creationId xmlns:p14="http://schemas.microsoft.com/office/powerpoint/2010/main" val="1698545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defRPr/>
            </a:pPr>
            <a:fld id="{DDE465E5-8657-4D87-8901-919C5EB2B671}" type="slidenum">
              <a:rPr lang="en-US" smtClean="0"/>
              <a:pPr>
                <a:defRPr/>
              </a:pPr>
              <a:t>21</a:t>
            </a:fld>
            <a:endParaRPr lang="en-US" dirty="0"/>
          </a:p>
        </p:txBody>
      </p:sp>
      <p:sp>
        <p:nvSpPr>
          <p:cNvPr id="6" name="Fußzeilenplatzhalter 5"/>
          <p:cNvSpPr>
            <a:spLocks noGrp="1"/>
          </p:cNvSpPr>
          <p:nvPr>
            <p:ph type="ftr" sz="quarter" idx="11"/>
          </p:nvPr>
        </p:nvSpPr>
        <p:spPr/>
        <p:txBody>
          <a:bodyPr/>
          <a:lstStyle/>
          <a:p>
            <a:pPr>
              <a:defRPr/>
            </a:pPr>
            <a:r>
              <a:rPr lang="en-US" dirty="0" smtClean="0"/>
              <a:t>A presentation by </a:t>
            </a:r>
            <a:r>
              <a:rPr lang="en-US" dirty="0" err="1" smtClean="0"/>
              <a:t>Varqa</a:t>
            </a:r>
            <a:r>
              <a:rPr lang="en-US" dirty="0" smtClean="0"/>
              <a:t> </a:t>
            </a:r>
            <a:r>
              <a:rPr lang="en-US" dirty="0" err="1" smtClean="0"/>
              <a:t>Shamsi</a:t>
            </a:r>
            <a:r>
              <a:rPr lang="en-US" dirty="0" smtClean="0"/>
              <a:t> </a:t>
            </a:r>
            <a:r>
              <a:rPr lang="en-US" dirty="0" err="1" smtClean="0"/>
              <a:t>Bahar</a:t>
            </a:r>
            <a:endParaRPr lang="en-US" dirty="0"/>
          </a:p>
        </p:txBody>
      </p:sp>
      <p:pic>
        <p:nvPicPr>
          <p:cNvPr id="84995" name="Picture 2" descr="C:\Users\varqa\Desktop\trash\Screen_mai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97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418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524000" y="304800"/>
            <a:ext cx="9144000" cy="9906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defTabSz="914400" eaLnBrk="0" fontAlgn="base" hangingPunct="0">
              <a:spcBef>
                <a:spcPct val="0"/>
              </a:spcBef>
              <a:spcAft>
                <a:spcPct val="0"/>
              </a:spcAft>
              <a:defRPr/>
            </a:pPr>
            <a:endParaRPr lang="de-DE">
              <a:solidFill>
                <a:prstClr val="black"/>
              </a:solidFill>
            </a:endParaRPr>
          </a:p>
        </p:txBody>
      </p:sp>
      <p:sp>
        <p:nvSpPr>
          <p:cNvPr id="2" name="Title 1"/>
          <p:cNvSpPr>
            <a:spLocks noGrp="1"/>
          </p:cNvSpPr>
          <p:nvPr>
            <p:ph type="title"/>
          </p:nvPr>
        </p:nvSpPr>
        <p:spPr>
          <a:xfrm>
            <a:off x="1981200" y="274638"/>
            <a:ext cx="8686800" cy="1143000"/>
          </a:xfrm>
        </p:spPr>
        <p:txBody>
          <a:bodyPr>
            <a:normAutofit fontScale="90000"/>
          </a:bodyPr>
          <a:lstStyle/>
          <a:p>
            <a:pPr>
              <a:defRPr/>
            </a:pPr>
            <a:r>
              <a:rPr lang="en-US" sz="3600" b="1" dirty="0">
                <a:solidFill>
                  <a:schemeClr val="tx2"/>
                </a:solidFill>
              </a:rPr>
              <a:t>How do I strategize: Battle v/s marketing strategy</a:t>
            </a:r>
            <a:r>
              <a:rPr lang="en-US" b="1" dirty="0" smtClean="0">
                <a:solidFill>
                  <a:schemeClr val="tx2"/>
                </a:solidFill>
              </a:rPr>
              <a:t> </a:t>
            </a:r>
            <a:endParaRPr lang="en-US" sz="3600" b="1" dirty="0">
              <a:solidFill>
                <a:schemeClr val="tx2"/>
              </a:solidFill>
            </a:endParaRPr>
          </a:p>
        </p:txBody>
      </p:sp>
      <p:sp>
        <p:nvSpPr>
          <p:cNvPr id="87043" name="Content Placeholder 2"/>
          <p:cNvSpPr>
            <a:spLocks noGrp="1"/>
          </p:cNvSpPr>
          <p:nvPr>
            <p:ph idx="1"/>
          </p:nvPr>
        </p:nvSpPr>
        <p:spPr>
          <a:xfrm>
            <a:off x="1981200" y="1600201"/>
            <a:ext cx="8382000" cy="4525963"/>
          </a:xfrm>
        </p:spPr>
        <p:txBody>
          <a:bodyPr/>
          <a:lstStyle/>
          <a:p>
            <a:r>
              <a:rPr lang="en-US" altLang="en-US" sz="2400" i="1"/>
              <a:t>You need to know your current and desired situation – set your goals. </a:t>
            </a:r>
          </a:p>
          <a:p>
            <a:r>
              <a:rPr lang="en-US" altLang="en-US" sz="2400" i="1"/>
              <a:t>You need a map – to understand the environment.   </a:t>
            </a:r>
          </a:p>
          <a:p>
            <a:r>
              <a:rPr lang="en-US" altLang="en-US" sz="2400" i="1"/>
              <a:t>You need a compass to give you directions – which consumers are you going after?  </a:t>
            </a:r>
          </a:p>
          <a:p>
            <a:r>
              <a:rPr lang="en-US" altLang="en-US" sz="2400" i="1"/>
              <a:t>  And finally you need to ACT (execution of your strategy) – through the 4ps of marketing.  </a:t>
            </a:r>
          </a:p>
          <a:p>
            <a:endParaRPr lang="en-US" altLang="en-US" sz="2400" i="1"/>
          </a:p>
        </p:txBody>
      </p:sp>
    </p:spTree>
    <p:extLst>
      <p:ext uri="{BB962C8B-B14F-4D97-AF65-F5344CB8AC3E}">
        <p14:creationId xmlns:p14="http://schemas.microsoft.com/office/powerpoint/2010/main" val="3666874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defRPr/>
            </a:pPr>
            <a:fld id="{7730D3DC-35C2-4E21-8B62-C8D9135A098C}" type="slidenum">
              <a:rPr lang="en-US" smtClean="0"/>
              <a:pPr>
                <a:defRPr/>
              </a:pPr>
              <a:t>23</a:t>
            </a:fld>
            <a:endParaRPr lang="en-US" dirty="0"/>
          </a:p>
        </p:txBody>
      </p:sp>
      <p:pic>
        <p:nvPicPr>
          <p:cNvPr id="89090" name="Picture 2" descr="C:\Users\varqa\Desktop\trash\bowling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3810000"/>
            <a:ext cx="5457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descr="C:\Users\varqa\Desktop\trash\bowling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888" y="457200"/>
            <a:ext cx="50403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6"/>
          <p:cNvSpPr txBox="1">
            <a:spLocks noChangeArrowheads="1"/>
          </p:cNvSpPr>
          <p:nvPr/>
        </p:nvSpPr>
        <p:spPr bwMode="auto">
          <a:xfrm>
            <a:off x="6781800" y="1447800"/>
            <a:ext cx="4114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n-GB" altLang="en-US" b="1" i="1">
                <a:solidFill>
                  <a:srgbClr val="FF0000"/>
                </a:solidFill>
              </a:rPr>
              <a:t>“Your strategy revolves around the bowlers you have got” - Steve Waugh. </a:t>
            </a:r>
          </a:p>
        </p:txBody>
      </p:sp>
      <p:pic>
        <p:nvPicPr>
          <p:cNvPr id="89093" name="Picture 4" descr="C:\Users\varqa\Desktop\trash\220px-SRWaug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228601"/>
            <a:ext cx="96043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656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981200" y="236539"/>
            <a:ext cx="8229600" cy="987425"/>
          </a:xfrm>
          <a:noFill/>
          <a:ln>
            <a:miter lim="800000"/>
            <a:headEnd/>
            <a:tailEnd/>
          </a:ln>
        </p:spPr>
        <p:txBody>
          <a:bodyPr vert="horz" wrap="square" lIns="91440" tIns="45720" rIns="91440" bIns="45720" numCol="1" rtlCol="0" anchor="t" anchorCtr="0" compatLnSpc="1">
            <a:prstTxWarp prst="textNoShape">
              <a:avLst/>
            </a:prstTxWarp>
            <a:normAutofit/>
            <a:scene3d>
              <a:camera prst="orthographicFront"/>
              <a:lightRig rig="soft" dir="t"/>
            </a:scene3d>
            <a:sp3d prstMaterial="softEdge">
              <a:bevelT w="25400" h="25400"/>
            </a:sp3d>
          </a:bodyPr>
          <a:lstStyle/>
          <a:p>
            <a:r>
              <a:rPr lang="en-US" dirty="0" smtClean="0">
                <a:ea typeface="ＭＳ Ｐゴシック" pitchFamily="34" charset="-128"/>
              </a:rPr>
              <a:t>The Concept of ‘Strategy’</a:t>
            </a:r>
            <a:endParaRPr lang="en-GB" dirty="0" smtClean="0">
              <a:ea typeface="ＭＳ Ｐゴシック" pitchFamily="34" charset="-128"/>
            </a:endParaRPr>
          </a:p>
        </p:txBody>
      </p:sp>
      <p:sp>
        <p:nvSpPr>
          <p:cNvPr id="12291" name="Rectangle 3"/>
          <p:cNvSpPr>
            <a:spLocks noGrp="1" noChangeArrowheads="1"/>
          </p:cNvSpPr>
          <p:nvPr>
            <p:ph type="body" idx="1"/>
          </p:nvPr>
        </p:nvSpPr>
        <p:spPr bwMode="auto">
          <a:xfrm>
            <a:off x="2209800" y="1773238"/>
            <a:ext cx="7772400" cy="4322762"/>
          </a:xfrm>
          <a:noFill/>
          <a:ln>
            <a:miter lim="800000"/>
            <a:headEnd/>
            <a:tailEnd/>
          </a:ln>
        </p:spPr>
        <p:txBody>
          <a:bodyPr vert="horz" wrap="square" lIns="91440" tIns="45720" rIns="91440" bIns="45720" numCol="1" anchor="t" anchorCtr="0" compatLnSpc="1">
            <a:prstTxWarp prst="textNoShape">
              <a:avLst/>
            </a:prstTxWarp>
            <a:normAutofit/>
          </a:bodyPr>
          <a:lstStyle/>
          <a:p>
            <a:pPr>
              <a:lnSpc>
                <a:spcPct val="80000"/>
              </a:lnSpc>
              <a:buFont typeface="Wingdings" pitchFamily="2" charset="2"/>
              <a:buChar char="§"/>
            </a:pPr>
            <a:r>
              <a:rPr lang="en-GB" sz="2400">
                <a:ea typeface="ＭＳ Ｐゴシック" pitchFamily="34" charset="-128"/>
              </a:rPr>
              <a:t>The word ‘</a:t>
            </a:r>
            <a:r>
              <a:rPr lang="en-GB" sz="2400" i="1">
                <a:ea typeface="ＭＳ Ｐゴシック" pitchFamily="34" charset="-128"/>
              </a:rPr>
              <a:t>Strategy’</a:t>
            </a:r>
            <a:r>
              <a:rPr lang="en-GB" sz="2400">
                <a:ea typeface="ＭＳ Ｐゴシック" pitchFamily="34" charset="-128"/>
              </a:rPr>
              <a:t> was initially introduced and defined in the ancient military dictionaries </a:t>
            </a:r>
          </a:p>
          <a:p>
            <a:pPr>
              <a:lnSpc>
                <a:spcPct val="80000"/>
              </a:lnSpc>
              <a:buFont typeface="Wingdings" pitchFamily="2" charset="2"/>
              <a:buChar char="§"/>
            </a:pPr>
            <a:endParaRPr lang="en-GB" sz="2400">
              <a:ea typeface="ＭＳ Ｐゴシック" pitchFamily="34" charset="-128"/>
            </a:endParaRPr>
          </a:p>
          <a:p>
            <a:pPr>
              <a:lnSpc>
                <a:spcPct val="80000"/>
              </a:lnSpc>
              <a:buFont typeface="Wingdings" pitchFamily="2" charset="2"/>
              <a:buChar char="§"/>
            </a:pPr>
            <a:r>
              <a:rPr lang="en-GB" sz="2400">
                <a:ea typeface="ＭＳ Ｐゴシック" pitchFamily="34" charset="-128"/>
              </a:rPr>
              <a:t>It comes from the Greek word ‘</a:t>
            </a:r>
            <a:r>
              <a:rPr lang="en-GB" sz="2400" i="1">
                <a:ea typeface="ＭＳ Ｐゴシック" pitchFamily="34" charset="-128"/>
              </a:rPr>
              <a:t>strategos’</a:t>
            </a:r>
            <a:r>
              <a:rPr lang="en-GB" sz="2400">
                <a:ea typeface="ＭＳ Ｐゴシック" pitchFamily="34" charset="-128"/>
              </a:rPr>
              <a:t>, strictly meaning a general in command of an army; it is formed from ‘stratos’, meaning army and ‘ag’, meaning to lead</a:t>
            </a:r>
          </a:p>
          <a:p>
            <a:pPr>
              <a:lnSpc>
                <a:spcPct val="80000"/>
              </a:lnSpc>
              <a:buFont typeface="Wingdings" pitchFamily="2" charset="2"/>
              <a:buNone/>
            </a:pPr>
            <a:endParaRPr lang="en-GB" sz="2400">
              <a:ea typeface="ＭＳ Ｐゴシック" pitchFamily="34" charset="-128"/>
            </a:endParaRPr>
          </a:p>
          <a:p>
            <a:pPr>
              <a:lnSpc>
                <a:spcPct val="80000"/>
              </a:lnSpc>
              <a:buFont typeface="Wingdings" pitchFamily="2" charset="2"/>
              <a:buChar char="§"/>
            </a:pPr>
            <a:r>
              <a:rPr lang="en-GB" sz="2400">
                <a:ea typeface="ＭＳ Ｐゴシック" pitchFamily="34" charset="-128"/>
              </a:rPr>
              <a:t>Used first time in business literature by William Newman (1951)  </a:t>
            </a:r>
          </a:p>
          <a:p>
            <a:pPr>
              <a:lnSpc>
                <a:spcPct val="80000"/>
              </a:lnSpc>
            </a:pPr>
            <a:endParaRPr lang="en-GB" sz="2400">
              <a:ea typeface="ＭＳ Ｐゴシック" pitchFamily="34" charset="-128"/>
            </a:endParaRPr>
          </a:p>
        </p:txBody>
      </p:sp>
    </p:spTree>
    <p:extLst>
      <p:ext uri="{BB962C8B-B14F-4D97-AF65-F5344CB8AC3E}">
        <p14:creationId xmlns:p14="http://schemas.microsoft.com/office/powerpoint/2010/main" val="670005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36539"/>
            <a:ext cx="8229600" cy="987425"/>
          </a:xfrm>
        </p:spPr>
        <p:txBody>
          <a:bodyPr/>
          <a:lstStyle/>
          <a:p>
            <a:pPr>
              <a:defRPr/>
            </a:pPr>
            <a:r>
              <a:rPr lang="en-GB" b="1" kern="1200" dirty="0"/>
              <a:t>Marketing Strategy is a Gap Analysis</a:t>
            </a:r>
            <a:endParaRPr lang="en-GB" dirty="0"/>
          </a:p>
        </p:txBody>
      </p:sp>
      <p:sp>
        <p:nvSpPr>
          <p:cNvPr id="4" name="Rectangle 5"/>
          <p:cNvSpPr>
            <a:spLocks noChangeArrowheads="1"/>
          </p:cNvSpPr>
          <p:nvPr/>
        </p:nvSpPr>
        <p:spPr bwMode="auto">
          <a:xfrm>
            <a:off x="3216276" y="2455864"/>
            <a:ext cx="1368425" cy="136842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1400" b="1">
                <a:solidFill>
                  <a:srgbClr val="000000"/>
                </a:solidFill>
                <a:latin typeface="Calibri" panose="020F0502020204030204" pitchFamily="34" charset="0"/>
              </a:rPr>
              <a:t>Internal</a:t>
            </a:r>
          </a:p>
          <a:p>
            <a:pPr algn="ctr"/>
            <a:r>
              <a:rPr lang="en-GB" altLang="en-US" sz="1400" b="1">
                <a:solidFill>
                  <a:srgbClr val="000000"/>
                </a:solidFill>
                <a:latin typeface="Calibri" panose="020F0502020204030204" pitchFamily="34" charset="0"/>
              </a:rPr>
              <a:t>Environment:</a:t>
            </a:r>
          </a:p>
          <a:p>
            <a:pPr algn="ctr"/>
            <a:endParaRPr lang="en-GB" altLang="en-US" sz="1400">
              <a:solidFill>
                <a:srgbClr val="000000"/>
              </a:solidFill>
              <a:latin typeface="Calibri" panose="020F0502020204030204" pitchFamily="34" charset="0"/>
            </a:endParaRPr>
          </a:p>
          <a:p>
            <a:pPr algn="ctr"/>
            <a:r>
              <a:rPr lang="en-GB" altLang="en-US" sz="1400">
                <a:solidFill>
                  <a:srgbClr val="000000"/>
                </a:solidFill>
                <a:latin typeface="Calibri" panose="020F0502020204030204" pitchFamily="34" charset="0"/>
              </a:rPr>
              <a:t>Resources  &amp; </a:t>
            </a:r>
          </a:p>
          <a:p>
            <a:pPr algn="ctr"/>
            <a:r>
              <a:rPr lang="en-GB" altLang="en-US" sz="1400">
                <a:solidFill>
                  <a:srgbClr val="000000"/>
                </a:solidFill>
                <a:latin typeface="Calibri" panose="020F0502020204030204" pitchFamily="34" charset="0"/>
              </a:rPr>
              <a:t>Capabilities</a:t>
            </a:r>
          </a:p>
        </p:txBody>
      </p:sp>
      <p:sp>
        <p:nvSpPr>
          <p:cNvPr id="5" name="Rectangle 6"/>
          <p:cNvSpPr>
            <a:spLocks noChangeArrowheads="1"/>
          </p:cNvSpPr>
          <p:nvPr/>
        </p:nvSpPr>
        <p:spPr bwMode="auto">
          <a:xfrm>
            <a:off x="7896226" y="2455863"/>
            <a:ext cx="1368425" cy="1295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1400" b="1">
                <a:solidFill>
                  <a:srgbClr val="000000"/>
                </a:solidFill>
                <a:latin typeface="Calibri" panose="020F0502020204030204" pitchFamily="34" charset="0"/>
              </a:rPr>
              <a:t>External</a:t>
            </a:r>
          </a:p>
          <a:p>
            <a:pPr algn="ctr"/>
            <a:r>
              <a:rPr lang="en-GB" altLang="en-US" sz="1400" b="1">
                <a:solidFill>
                  <a:srgbClr val="000000"/>
                </a:solidFill>
                <a:latin typeface="Calibri" panose="020F0502020204030204" pitchFamily="34" charset="0"/>
              </a:rPr>
              <a:t>Environment:</a:t>
            </a:r>
            <a:r>
              <a:rPr lang="en-GB" altLang="en-US" sz="1400">
                <a:solidFill>
                  <a:srgbClr val="000000"/>
                </a:solidFill>
                <a:latin typeface="Calibri" panose="020F0502020204030204" pitchFamily="34" charset="0"/>
              </a:rPr>
              <a:t> </a:t>
            </a:r>
          </a:p>
          <a:p>
            <a:pPr algn="ctr"/>
            <a:endParaRPr lang="en-GB" altLang="en-US" sz="1400">
              <a:solidFill>
                <a:srgbClr val="000000"/>
              </a:solidFill>
              <a:latin typeface="Calibri" panose="020F0502020204030204" pitchFamily="34" charset="0"/>
            </a:endParaRPr>
          </a:p>
          <a:p>
            <a:pPr algn="ctr"/>
            <a:r>
              <a:rPr lang="en-GB" altLang="en-US" sz="1400">
                <a:solidFill>
                  <a:srgbClr val="000000"/>
                </a:solidFill>
                <a:latin typeface="Calibri" panose="020F0502020204030204" pitchFamily="34" charset="0"/>
              </a:rPr>
              <a:t>Market Scan &amp;</a:t>
            </a:r>
          </a:p>
          <a:p>
            <a:pPr algn="ctr"/>
            <a:r>
              <a:rPr lang="en-GB" altLang="en-US" sz="1400">
                <a:solidFill>
                  <a:srgbClr val="000000"/>
                </a:solidFill>
                <a:latin typeface="Calibri" panose="020F0502020204030204" pitchFamily="34" charset="0"/>
              </a:rPr>
              <a:t>Scenarios</a:t>
            </a:r>
          </a:p>
        </p:txBody>
      </p:sp>
      <p:sp>
        <p:nvSpPr>
          <p:cNvPr id="6" name="Rectangle 7"/>
          <p:cNvSpPr>
            <a:spLocks noChangeArrowheads="1"/>
          </p:cNvSpPr>
          <p:nvPr/>
        </p:nvSpPr>
        <p:spPr bwMode="auto">
          <a:xfrm>
            <a:off x="5591176" y="2836863"/>
            <a:ext cx="1368425" cy="7921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1400" b="1">
                <a:solidFill>
                  <a:srgbClr val="000000"/>
                </a:solidFill>
                <a:latin typeface="Calibri" panose="020F0502020204030204" pitchFamily="34" charset="0"/>
              </a:rPr>
              <a:t>Strategic</a:t>
            </a:r>
          </a:p>
          <a:p>
            <a:pPr algn="ctr"/>
            <a:r>
              <a:rPr lang="en-GB" altLang="en-US" sz="1400" b="1">
                <a:solidFill>
                  <a:srgbClr val="000000"/>
                </a:solidFill>
                <a:latin typeface="Calibri" panose="020F0502020204030204" pitchFamily="34" charset="0"/>
              </a:rPr>
              <a:t>Fit</a:t>
            </a:r>
          </a:p>
        </p:txBody>
      </p:sp>
      <p:sp>
        <p:nvSpPr>
          <p:cNvPr id="7" name="Rectangle 8"/>
          <p:cNvSpPr>
            <a:spLocks noChangeArrowheads="1"/>
          </p:cNvSpPr>
          <p:nvPr/>
        </p:nvSpPr>
        <p:spPr bwMode="auto">
          <a:xfrm>
            <a:off x="5591176" y="1412876"/>
            <a:ext cx="1368425" cy="79216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1400" b="1">
                <a:solidFill>
                  <a:srgbClr val="000000"/>
                </a:solidFill>
                <a:latin typeface="Calibri" panose="020F0502020204030204" pitchFamily="34" charset="0"/>
              </a:rPr>
              <a:t>Formulate</a:t>
            </a:r>
          </a:p>
          <a:p>
            <a:pPr algn="ctr"/>
            <a:r>
              <a:rPr lang="en-GB" altLang="en-US" sz="1400" b="1">
                <a:solidFill>
                  <a:srgbClr val="000000"/>
                </a:solidFill>
                <a:latin typeface="Calibri" panose="020F0502020204030204" pitchFamily="34" charset="0"/>
              </a:rPr>
              <a:t>Marketing</a:t>
            </a:r>
          </a:p>
          <a:p>
            <a:pPr algn="ctr"/>
            <a:r>
              <a:rPr lang="en-GB" altLang="en-US" sz="1400" b="1">
                <a:solidFill>
                  <a:srgbClr val="000000"/>
                </a:solidFill>
                <a:latin typeface="Calibri" panose="020F0502020204030204" pitchFamily="34" charset="0"/>
              </a:rPr>
              <a:t>Strategies</a:t>
            </a:r>
          </a:p>
        </p:txBody>
      </p:sp>
      <p:sp>
        <p:nvSpPr>
          <p:cNvPr id="8" name="Oval 30"/>
          <p:cNvSpPr>
            <a:spLocks noChangeArrowheads="1"/>
          </p:cNvSpPr>
          <p:nvPr/>
        </p:nvSpPr>
        <p:spPr bwMode="auto">
          <a:xfrm>
            <a:off x="5915026" y="4538663"/>
            <a:ext cx="720725" cy="83185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GB" altLang="en-US" sz="1400" b="1">
                <a:solidFill>
                  <a:srgbClr val="000000"/>
                </a:solidFill>
                <a:latin typeface="Calibri" panose="020F0502020204030204" pitchFamily="34" charset="0"/>
              </a:rPr>
              <a:t>Gap</a:t>
            </a:r>
          </a:p>
          <a:p>
            <a:pPr algn="ctr"/>
            <a:r>
              <a:rPr lang="en-GB" altLang="en-US" sz="1400" b="1">
                <a:solidFill>
                  <a:srgbClr val="000000"/>
                </a:solidFill>
                <a:latin typeface="Calibri" panose="020F0502020204030204" pitchFamily="34" charset="0"/>
              </a:rPr>
              <a:t>analysis</a:t>
            </a:r>
          </a:p>
        </p:txBody>
      </p:sp>
      <p:sp>
        <p:nvSpPr>
          <p:cNvPr id="94215" name="Text Box 33"/>
          <p:cNvSpPr txBox="1">
            <a:spLocks noChangeArrowheads="1"/>
          </p:cNvSpPr>
          <p:nvPr/>
        </p:nvSpPr>
        <p:spPr bwMode="auto">
          <a:xfrm>
            <a:off x="2897188" y="3475039"/>
            <a:ext cx="1223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GB" altLang="en-US" sz="1400">
                <a:solidFill>
                  <a:srgbClr val="000000"/>
                </a:solidFill>
                <a:latin typeface="Calibri" panose="020F0502020204030204" pitchFamily="34" charset="0"/>
              </a:rPr>
              <a:t>  </a:t>
            </a:r>
          </a:p>
        </p:txBody>
      </p:sp>
      <p:cxnSp>
        <p:nvCxnSpPr>
          <p:cNvPr id="10" name="Elbow Connector 9"/>
          <p:cNvCxnSpPr>
            <a:stCxn id="7" idx="1"/>
            <a:endCxn id="4" idx="3"/>
          </p:cNvCxnSpPr>
          <p:nvPr/>
        </p:nvCxnSpPr>
        <p:spPr>
          <a:xfrm rot="10800000" flipV="1">
            <a:off x="4584701" y="1808163"/>
            <a:ext cx="1006475" cy="1331912"/>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7" idx="3"/>
            <a:endCxn id="5" idx="1"/>
          </p:cNvCxnSpPr>
          <p:nvPr/>
        </p:nvCxnSpPr>
        <p:spPr>
          <a:xfrm>
            <a:off x="6959601" y="1808163"/>
            <a:ext cx="936625" cy="1295400"/>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8" idx="2"/>
          </p:cNvCxnSpPr>
          <p:nvPr/>
        </p:nvCxnSpPr>
        <p:spPr>
          <a:xfrm>
            <a:off x="4584701" y="3140076"/>
            <a:ext cx="1330325" cy="1814513"/>
          </a:xfrm>
          <a:prstGeom prst="straightConnector1">
            <a:avLst/>
          </a:prstGeom>
          <a:ln>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1"/>
            <a:endCxn id="8" idx="6"/>
          </p:cNvCxnSpPr>
          <p:nvPr/>
        </p:nvCxnSpPr>
        <p:spPr>
          <a:xfrm flipH="1">
            <a:off x="6635751" y="3103564"/>
            <a:ext cx="1260475" cy="1851025"/>
          </a:xfrm>
          <a:prstGeom prst="straightConnector1">
            <a:avLst/>
          </a:prstGeom>
          <a:ln>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a:endCxn id="6" idx="2"/>
          </p:cNvCxnSpPr>
          <p:nvPr/>
        </p:nvCxnSpPr>
        <p:spPr>
          <a:xfrm flipH="1" flipV="1">
            <a:off x="6275388" y="3629025"/>
            <a:ext cx="0" cy="9096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0"/>
            <a:endCxn id="7" idx="2"/>
          </p:cNvCxnSpPr>
          <p:nvPr/>
        </p:nvCxnSpPr>
        <p:spPr>
          <a:xfrm flipV="1">
            <a:off x="6275388" y="2205039"/>
            <a:ext cx="0" cy="631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21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bwMode="auto">
          <a:xfrm>
            <a:off x="1981200" y="236539"/>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scene3d>
              <a:camera prst="orthographicFront"/>
              <a:lightRig rig="soft" dir="t"/>
            </a:scene3d>
            <a:sp3d prstMaterial="softEdge">
              <a:bevelT w="25400" h="25400"/>
            </a:sp3d>
          </a:bodyPr>
          <a:lstStyle/>
          <a:p>
            <a:r>
              <a:rPr lang="en-GB" altLang="en-US" smtClean="0">
                <a:ea typeface="ＭＳ Ｐゴシック" panose="020B0600070205080204" pitchFamily="34" charset="-128"/>
              </a:rPr>
              <a:t>Dress Down Version!</a:t>
            </a:r>
          </a:p>
        </p:txBody>
      </p:sp>
      <p:sp>
        <p:nvSpPr>
          <p:cNvPr id="10035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Tx/>
              <a:buNone/>
            </a:pPr>
            <a:r>
              <a:rPr lang="en-GB" altLang="en-US" b="1" smtClean="0">
                <a:ea typeface="ＭＳ Ｐゴシック" panose="020B0600070205080204" pitchFamily="34" charset="-128"/>
              </a:rPr>
              <a:t>“Marketing strategy is an approach to enable an organisation to best use its resources to meet the needs of its customers.”</a:t>
            </a:r>
            <a:endParaRPr lang="en-GB" altLang="en-US" smtClean="0">
              <a:ea typeface="ＭＳ Ｐゴシック" panose="020B0600070205080204" pitchFamily="34" charset="-128"/>
            </a:endParaRPr>
          </a:p>
        </p:txBody>
      </p:sp>
      <p:sp>
        <p:nvSpPr>
          <p:cNvPr id="100355" name="Slide Number Placeholder 3"/>
          <p:cNvSpPr>
            <a:spLocks noGrp="1"/>
          </p:cNvSpPr>
          <p:nvPr>
            <p:ph type="sldNum" sz="quarter" idx="4294967295"/>
          </p:nvPr>
        </p:nvSpPr>
        <p:spPr bwMode="auto">
          <a:xfrm>
            <a:off x="807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1E2456-96A7-43CF-B491-ADBBE0B33B3A}"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20295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981200" y="236539"/>
            <a:ext cx="8229600" cy="987425"/>
          </a:xfrm>
          <a:noFill/>
          <a:ln>
            <a:miter lim="800000"/>
            <a:headEnd/>
            <a:tailEnd/>
          </a:ln>
        </p:spPr>
        <p:txBody>
          <a:bodyPr vert="horz" wrap="square" lIns="91440" tIns="45720" rIns="91440" bIns="45720" numCol="1" rtlCol="0" anchor="t" anchorCtr="0" compatLnSpc="1">
            <a:prstTxWarp prst="textNoShape">
              <a:avLst/>
            </a:prstTxWarp>
            <a:normAutofit/>
            <a:scene3d>
              <a:camera prst="orthographicFront"/>
              <a:lightRig rig="soft" dir="t"/>
            </a:scene3d>
            <a:sp3d prstMaterial="softEdge">
              <a:bevelT w="25400" h="25400"/>
            </a:sp3d>
          </a:bodyPr>
          <a:lstStyle/>
          <a:p>
            <a:r>
              <a:rPr lang="en-US" dirty="0" smtClean="0">
                <a:ea typeface="ＭＳ Ｐゴシック" pitchFamily="34" charset="-128"/>
              </a:rPr>
              <a:t>The Concept of ‘Strategy’</a:t>
            </a:r>
            <a:endParaRPr lang="en-GB" dirty="0" smtClean="0">
              <a:ea typeface="ＭＳ Ｐゴシック" pitchFamily="34" charset="-128"/>
            </a:endParaRPr>
          </a:p>
        </p:txBody>
      </p:sp>
      <p:sp>
        <p:nvSpPr>
          <p:cNvPr id="13315" name="Rectangle 3"/>
          <p:cNvSpPr>
            <a:spLocks noGrp="1" noChangeArrowheads="1"/>
          </p:cNvSpPr>
          <p:nvPr>
            <p:ph type="body" idx="1"/>
          </p:nvPr>
        </p:nvSpPr>
        <p:spPr bwMode="auto">
          <a:xfrm>
            <a:off x="2209800" y="1600200"/>
            <a:ext cx="7918450" cy="4495800"/>
          </a:xfrm>
          <a:noFill/>
          <a:ln>
            <a:miter lim="800000"/>
            <a:headEnd/>
            <a:tailEnd/>
          </a:ln>
        </p:spPr>
        <p:txBody>
          <a:bodyPr vert="horz" wrap="square" lIns="91440" tIns="45720" rIns="91440" bIns="45720" numCol="1" anchor="t" anchorCtr="0" compatLnSpc="1">
            <a:prstTxWarp prst="textNoShape">
              <a:avLst/>
            </a:prstTxWarp>
            <a:normAutofit/>
          </a:bodyPr>
          <a:lstStyle/>
          <a:p>
            <a:pPr>
              <a:buFont typeface="Wingdings" pitchFamily="2" charset="2"/>
              <a:buNone/>
            </a:pPr>
            <a:r>
              <a:rPr lang="en-US" i="1" smtClean="0">
                <a:ea typeface="ＭＳ Ｐゴシック" pitchFamily="34" charset="-128"/>
              </a:rPr>
              <a:t>Generic</a:t>
            </a:r>
            <a:endParaRPr lang="en-US" smtClean="0">
              <a:ea typeface="ＭＳ Ｐゴシック" pitchFamily="34" charset="-128"/>
            </a:endParaRPr>
          </a:p>
          <a:p>
            <a:pPr lvl="1">
              <a:buFont typeface="Wingdings" pitchFamily="2" charset="2"/>
              <a:buChar char="§"/>
            </a:pPr>
            <a:r>
              <a:rPr lang="en-US" smtClean="0">
                <a:ea typeface="ＭＳ Ｐゴシック" pitchFamily="34" charset="-128"/>
              </a:rPr>
              <a:t>a plan of attack for winning</a:t>
            </a:r>
          </a:p>
          <a:p>
            <a:pPr lvl="1">
              <a:buFont typeface="Wingdings" pitchFamily="2" charset="2"/>
              <a:buChar char="§"/>
            </a:pPr>
            <a:r>
              <a:rPr lang="en-US" smtClean="0">
                <a:ea typeface="ＭＳ Ｐゴシック" pitchFamily="34" charset="-128"/>
              </a:rPr>
              <a:t>a plan for beating the opposition</a:t>
            </a:r>
          </a:p>
          <a:p>
            <a:pPr>
              <a:buFont typeface="Wingdings" pitchFamily="2" charset="2"/>
              <a:buNone/>
            </a:pPr>
            <a:endParaRPr lang="en-US">
              <a:ea typeface="ＭＳ Ｐゴシック" pitchFamily="34" charset="-128"/>
            </a:endParaRPr>
          </a:p>
          <a:p>
            <a:pPr>
              <a:buFont typeface="Wingdings" pitchFamily="2" charset="2"/>
              <a:buNone/>
            </a:pPr>
            <a:r>
              <a:rPr lang="en-GB" i="1" smtClean="0">
                <a:ea typeface="ＭＳ Ｐゴシック" pitchFamily="34" charset="-128"/>
              </a:rPr>
              <a:t>Organisational</a:t>
            </a:r>
            <a:endParaRPr lang="en-GB" smtClean="0">
              <a:ea typeface="ＭＳ Ｐゴシック" pitchFamily="34" charset="-128"/>
            </a:endParaRPr>
          </a:p>
          <a:p>
            <a:pPr lvl="1">
              <a:buFont typeface="Wingdings" pitchFamily="2" charset="2"/>
              <a:buChar char="§"/>
            </a:pPr>
            <a:r>
              <a:rPr lang="en-US" smtClean="0">
                <a:ea typeface="ＭＳ Ｐゴシック" pitchFamily="34" charset="-128"/>
              </a:rPr>
              <a:t>a plan for achieving </a:t>
            </a:r>
            <a:r>
              <a:rPr lang="en-GB" smtClean="0">
                <a:ea typeface="ＭＳ Ｐゴシック" pitchFamily="34" charset="-128"/>
              </a:rPr>
              <a:t>organisational</a:t>
            </a:r>
            <a:r>
              <a:rPr lang="en-US" smtClean="0">
                <a:ea typeface="ＭＳ Ｐゴシック" pitchFamily="34" charset="-128"/>
              </a:rPr>
              <a:t> goals</a:t>
            </a:r>
          </a:p>
          <a:p>
            <a:pPr lvl="1">
              <a:buFont typeface="Wingdings" pitchFamily="2" charset="2"/>
              <a:buChar char="§"/>
            </a:pPr>
            <a:r>
              <a:rPr lang="en-US" smtClean="0">
                <a:ea typeface="ＭＳ Ｐゴシック" pitchFamily="34" charset="-128"/>
              </a:rPr>
              <a:t>a plan for securing a competitive advantage in a given market</a:t>
            </a:r>
            <a:endParaRPr lang="en-GB" smtClean="0">
              <a:ea typeface="ＭＳ Ｐゴシック" pitchFamily="34" charset="-128"/>
            </a:endParaRPr>
          </a:p>
        </p:txBody>
      </p:sp>
    </p:spTree>
    <p:extLst>
      <p:ext uri="{BB962C8B-B14F-4D97-AF65-F5344CB8AC3E}">
        <p14:creationId xmlns:p14="http://schemas.microsoft.com/office/powerpoint/2010/main" val="3769314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981200" y="236539"/>
            <a:ext cx="8229600" cy="987425"/>
          </a:xfrm>
          <a:noFill/>
          <a:ln>
            <a:miter lim="800000"/>
            <a:headEnd/>
            <a:tailEnd/>
          </a:ln>
        </p:spPr>
        <p:txBody>
          <a:bodyPr vert="horz" wrap="square" lIns="91440" tIns="45720" rIns="91440" bIns="45720" numCol="1" rtlCol="0" anchor="t" anchorCtr="0" compatLnSpc="1">
            <a:prstTxWarp prst="textNoShape">
              <a:avLst/>
            </a:prstTxWarp>
            <a:normAutofit/>
            <a:scene3d>
              <a:camera prst="orthographicFront"/>
              <a:lightRig rig="soft" dir="t"/>
            </a:scene3d>
            <a:sp3d prstMaterial="softEdge">
              <a:bevelT w="25400" h="25400"/>
            </a:sp3d>
          </a:bodyPr>
          <a:lstStyle/>
          <a:p>
            <a:r>
              <a:rPr lang="en-US" smtClean="0">
                <a:ea typeface="ＭＳ Ｐゴシック" pitchFamily="34" charset="-128"/>
              </a:rPr>
              <a:t>Purpose of Strategy</a:t>
            </a:r>
            <a:endParaRPr lang="en-GB" smtClean="0">
              <a:ea typeface="ＭＳ Ｐゴシック" pitchFamily="34" charset="-128"/>
            </a:endParaRPr>
          </a:p>
        </p:txBody>
      </p:sp>
      <p:sp>
        <p:nvSpPr>
          <p:cNvPr id="14339" name="Rectangle 3"/>
          <p:cNvSpPr>
            <a:spLocks noGrp="1" noChangeArrowheads="1"/>
          </p:cNvSpPr>
          <p:nvPr>
            <p:ph type="body" idx="1"/>
          </p:nvPr>
        </p:nvSpPr>
        <p:spPr bwMode="auto">
          <a:xfrm>
            <a:off x="2209801" y="1700214"/>
            <a:ext cx="8062913" cy="4395787"/>
          </a:xfrm>
          <a:noFill/>
          <a:ln>
            <a:miter lim="800000"/>
            <a:headEnd/>
            <a:tailEnd/>
          </a:ln>
        </p:spPr>
        <p:txBody>
          <a:bodyPr vert="horz" wrap="square" lIns="91440" tIns="45720" rIns="91440" bIns="45720" numCol="1" anchor="t" anchorCtr="0" compatLnSpc="1">
            <a:prstTxWarp prst="textNoShape">
              <a:avLst/>
            </a:prstTxWarp>
            <a:normAutofit/>
          </a:bodyPr>
          <a:lstStyle/>
          <a:p>
            <a:pPr>
              <a:lnSpc>
                <a:spcPct val="90000"/>
              </a:lnSpc>
              <a:buFont typeface="Wingdings" pitchFamily="2" charset="2"/>
              <a:buChar char="§"/>
            </a:pPr>
            <a:r>
              <a:rPr lang="en-US" smtClean="0">
                <a:ea typeface="ＭＳ Ｐゴシック" pitchFamily="34" charset="-128"/>
              </a:rPr>
              <a:t>To set the future direction for the </a:t>
            </a:r>
            <a:r>
              <a:rPr lang="en-GB" smtClean="0">
                <a:ea typeface="ＭＳ Ｐゴシック" pitchFamily="34" charset="-128"/>
              </a:rPr>
              <a:t>organisation</a:t>
            </a:r>
          </a:p>
          <a:p>
            <a:pPr>
              <a:lnSpc>
                <a:spcPct val="90000"/>
              </a:lnSpc>
              <a:buFont typeface="Wingdings" pitchFamily="2" charset="2"/>
              <a:buNone/>
            </a:pPr>
            <a:endParaRPr lang="en-US" smtClean="0">
              <a:ea typeface="ＭＳ Ｐゴシック" pitchFamily="34" charset="-128"/>
            </a:endParaRPr>
          </a:p>
          <a:p>
            <a:pPr>
              <a:lnSpc>
                <a:spcPct val="90000"/>
              </a:lnSpc>
              <a:buFont typeface="Wingdings" pitchFamily="2" charset="2"/>
              <a:buChar char="§"/>
            </a:pPr>
            <a:r>
              <a:rPr lang="en-US" smtClean="0">
                <a:ea typeface="ＭＳ Ｐゴシック" pitchFamily="34" charset="-128"/>
              </a:rPr>
              <a:t>To state how it is to create value to customers</a:t>
            </a:r>
          </a:p>
          <a:p>
            <a:pPr>
              <a:lnSpc>
                <a:spcPct val="90000"/>
              </a:lnSpc>
              <a:buFont typeface="Wingdings" pitchFamily="2" charset="2"/>
              <a:buNone/>
            </a:pPr>
            <a:endParaRPr lang="en-US" smtClean="0">
              <a:ea typeface="ＭＳ Ｐゴシック" pitchFamily="34" charset="-128"/>
            </a:endParaRPr>
          </a:p>
          <a:p>
            <a:pPr>
              <a:lnSpc>
                <a:spcPct val="90000"/>
              </a:lnSpc>
              <a:buFont typeface="Wingdings" pitchFamily="2" charset="2"/>
              <a:buChar char="§"/>
            </a:pPr>
            <a:r>
              <a:rPr lang="en-US" smtClean="0">
                <a:ea typeface="ＭＳ Ｐゴシック" pitchFamily="34" charset="-128"/>
              </a:rPr>
              <a:t>To identify what product/s and in which markets the firm will invest its resources</a:t>
            </a:r>
          </a:p>
          <a:p>
            <a:pPr>
              <a:lnSpc>
                <a:spcPct val="90000"/>
              </a:lnSpc>
              <a:buFont typeface="Wingdings" pitchFamily="2" charset="2"/>
              <a:buNone/>
            </a:pPr>
            <a:endParaRPr lang="en-US" smtClean="0">
              <a:ea typeface="ＭＳ Ｐゴシック" pitchFamily="34" charset="-128"/>
            </a:endParaRPr>
          </a:p>
          <a:p>
            <a:pPr>
              <a:lnSpc>
                <a:spcPct val="90000"/>
              </a:lnSpc>
              <a:buFont typeface="Wingdings" pitchFamily="2" charset="2"/>
              <a:buChar char="§"/>
            </a:pPr>
            <a:r>
              <a:rPr lang="en-US" smtClean="0">
                <a:ea typeface="ＭＳ Ｐゴシック" pitchFamily="34" charset="-128"/>
              </a:rPr>
              <a:t>To describe how it is to perform better than competition </a:t>
            </a:r>
            <a:endParaRPr lang="en-GB" smtClean="0">
              <a:ea typeface="ＭＳ Ｐゴシック" pitchFamily="34" charset="-128"/>
            </a:endParaRPr>
          </a:p>
        </p:txBody>
      </p:sp>
    </p:spTree>
    <p:extLst>
      <p:ext uri="{BB962C8B-B14F-4D97-AF65-F5344CB8AC3E}">
        <p14:creationId xmlns:p14="http://schemas.microsoft.com/office/powerpoint/2010/main" val="2283690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htab.muntazeri\Desktop\NSU\MKT 460\Process.PNG"/>
          <p:cNvPicPr>
            <a:picLocks noChangeAspect="1" noChangeArrowheads="1"/>
          </p:cNvPicPr>
          <p:nvPr/>
        </p:nvPicPr>
        <p:blipFill>
          <a:blip r:embed="rId2" cstate="print"/>
          <a:srcRect/>
          <a:stretch>
            <a:fillRect/>
          </a:stretch>
        </p:blipFill>
        <p:spPr bwMode="auto">
          <a:xfrm>
            <a:off x="2084150" y="1159796"/>
            <a:ext cx="8155254" cy="5072098"/>
          </a:xfrm>
          <a:prstGeom prst="rect">
            <a:avLst/>
          </a:prstGeom>
          <a:noFill/>
        </p:spPr>
      </p:pic>
      <p:sp>
        <p:nvSpPr>
          <p:cNvPr id="7" name="Rectangle 2"/>
          <p:cNvSpPr>
            <a:spLocks noGrp="1" noChangeArrowheads="1"/>
          </p:cNvSpPr>
          <p:nvPr>
            <p:ph type="title"/>
          </p:nvPr>
        </p:nvSpPr>
        <p:spPr bwMode="auto">
          <a:xfrm>
            <a:off x="1981200" y="236539"/>
            <a:ext cx="8229600" cy="987425"/>
          </a:xfrm>
          <a:noFill/>
          <a:ln>
            <a:miter lim="800000"/>
            <a:headEnd/>
            <a:tailEnd/>
          </a:ln>
        </p:spPr>
        <p:txBody>
          <a:bodyPr vert="horz" wrap="square" lIns="91440" tIns="45720" rIns="91440" bIns="45720" numCol="1" rtlCol="0" anchor="t" anchorCtr="0" compatLnSpc="1">
            <a:prstTxWarp prst="textNoShape">
              <a:avLst/>
            </a:prstTxWarp>
            <a:normAutofit/>
            <a:scene3d>
              <a:camera prst="orthographicFront"/>
              <a:lightRig rig="soft" dir="t"/>
            </a:scene3d>
            <a:sp3d prstMaterial="softEdge">
              <a:bevelT w="25400" h="25400"/>
            </a:sp3d>
          </a:bodyPr>
          <a:lstStyle/>
          <a:p>
            <a:r>
              <a:rPr lang="en-US" dirty="0" smtClean="0">
                <a:ea typeface="ＭＳ Ｐゴシック" pitchFamily="34" charset="-128"/>
              </a:rPr>
              <a:t>Strategic Process</a:t>
            </a:r>
            <a:endParaRPr lang="en-GB" dirty="0" smtClean="0">
              <a:ea typeface="ＭＳ Ｐゴシック" pitchFamily="34" charset="-128"/>
            </a:endParaRPr>
          </a:p>
        </p:txBody>
      </p:sp>
    </p:spTree>
    <p:extLst>
      <p:ext uri="{BB962C8B-B14F-4D97-AF65-F5344CB8AC3E}">
        <p14:creationId xmlns:p14="http://schemas.microsoft.com/office/powerpoint/2010/main" val="150708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ltLang="en-US" dirty="0" smtClean="0">
                <a:ln>
                  <a:noFill/>
                </a:ln>
              </a:rPr>
              <a:t>So what </a:t>
            </a:r>
            <a:r>
              <a:rPr lang="en-US" altLang="en-US" i="1" dirty="0" smtClean="0">
                <a:ln>
                  <a:noFill/>
                </a:ln>
              </a:rPr>
              <a:t>is</a:t>
            </a:r>
            <a:r>
              <a:rPr lang="en-US" altLang="en-US" dirty="0" smtClean="0">
                <a:ln>
                  <a:noFill/>
                </a:ln>
              </a:rPr>
              <a:t> </a:t>
            </a:r>
            <a:r>
              <a:rPr lang="en-US" altLang="en-US" b="1" u="sng" dirty="0" smtClean="0">
                <a:ln>
                  <a:noFill/>
                </a:ln>
              </a:rPr>
              <a:t>marketing</a:t>
            </a:r>
            <a:r>
              <a:rPr lang="en-US" altLang="en-US" dirty="0" smtClean="0">
                <a:ln>
                  <a:noFill/>
                </a:ln>
              </a:rPr>
              <a:t> all about?</a:t>
            </a:r>
          </a:p>
        </p:txBody>
      </p:sp>
      <p:sp>
        <p:nvSpPr>
          <p:cNvPr id="3" name="Content Placeholder 2"/>
          <p:cNvSpPr>
            <a:spLocks noGrp="1"/>
          </p:cNvSpPr>
          <p:nvPr>
            <p:ph idx="1"/>
          </p:nvPr>
        </p:nvSpPr>
        <p:spPr>
          <a:xfrm>
            <a:off x="2495550" y="2728914"/>
            <a:ext cx="7200900" cy="2998787"/>
          </a:xfrm>
        </p:spPr>
        <p:txBody>
          <a:bodyPr rtlCol="0">
            <a:noAutofit/>
          </a:bodyPr>
          <a:lstStyle/>
          <a:p>
            <a:pPr eaLnBrk="1" fontAlgn="auto" hangingPunct="1">
              <a:buFont typeface="Arial"/>
              <a:buChar char="•"/>
              <a:defRPr/>
            </a:pPr>
            <a:r>
              <a:rPr lang="en-US" sz="1600" dirty="0">
                <a:solidFill>
                  <a:schemeClr val="tx1">
                    <a:lumMod val="85000"/>
                    <a:lumOff val="15000"/>
                  </a:schemeClr>
                </a:solidFill>
              </a:rPr>
              <a:t>A corporate state of mind that exists on the integration and co-ordination of all the marketing functions which, in turn, are melded with all other corporate functions, for the basic objective of producing long-range profits (Felton, 1959) </a:t>
            </a:r>
          </a:p>
          <a:p>
            <a:pPr eaLnBrk="1" fontAlgn="auto" hangingPunct="1">
              <a:buFont typeface="Arial"/>
              <a:buChar char="•"/>
              <a:defRPr/>
            </a:pPr>
            <a:r>
              <a:rPr lang="en-US" sz="1600" dirty="0">
                <a:solidFill>
                  <a:schemeClr val="tx1">
                    <a:lumMod val="85000"/>
                    <a:lumOff val="15000"/>
                  </a:schemeClr>
                </a:solidFill>
              </a:rPr>
              <a:t>Marketing is the process of planning and executing the conception, pricing, planning and distribution of ideas, goods and services to create exchanges that satisfy individual and organizational objectives (AMA, 1985)</a:t>
            </a:r>
          </a:p>
          <a:p>
            <a:pPr eaLnBrk="1" fontAlgn="auto" hangingPunct="1">
              <a:buFont typeface="Arial"/>
              <a:buChar char="•"/>
              <a:defRPr/>
            </a:pPr>
            <a:r>
              <a:rPr lang="en-US" sz="1600" dirty="0">
                <a:solidFill>
                  <a:schemeClr val="tx1">
                    <a:lumMod val="85000"/>
                    <a:lumOff val="15000"/>
                  </a:schemeClr>
                </a:solidFill>
              </a:rPr>
              <a:t>The marketing concept holds that achieving organizational goals depends on determining the needs and wants of target markets and delivering the desired satisfactions more effectively and efficiently than competitors do (Kotler et al., 1996)</a:t>
            </a:r>
          </a:p>
          <a:p>
            <a:pPr eaLnBrk="1" fontAlgn="auto" hangingPunct="1">
              <a:buFont typeface="Arial"/>
              <a:buChar char="•"/>
              <a:defRPr/>
            </a:pPr>
            <a:r>
              <a:rPr lang="en-US" sz="1600" dirty="0">
                <a:solidFill>
                  <a:schemeClr val="tx1">
                    <a:lumMod val="85000"/>
                    <a:lumOff val="15000"/>
                  </a:schemeClr>
                </a:solidFill>
              </a:rPr>
              <a:t>Marketing is the activity, set of institutions, and processes for creating, communicating, delivering, and exchanging offerings that have value for customers, clients, partners, and society at large (AMA, 2008)</a:t>
            </a:r>
          </a:p>
        </p:txBody>
      </p:sp>
    </p:spTree>
    <p:extLst>
      <p:ext uri="{BB962C8B-B14F-4D97-AF65-F5344CB8AC3E}">
        <p14:creationId xmlns:p14="http://schemas.microsoft.com/office/powerpoint/2010/main" val="3962958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dirty="0"/>
              <a:t>There will be a class discussion session in the next class. So prepare yourself accordingly. I'll randomly ask people to participate. You are required to do a bit of research and:</a:t>
            </a:r>
            <a:br>
              <a:rPr lang="en-US" dirty="0"/>
            </a:br>
            <a:r>
              <a:rPr lang="en-US" dirty="0"/>
              <a:t/>
            </a:r>
            <a:br>
              <a:rPr lang="en-US" dirty="0"/>
            </a:br>
            <a:r>
              <a:rPr lang="en-US" dirty="0" smtClean="0"/>
              <a:t>	1</a:t>
            </a:r>
            <a:r>
              <a:rPr lang="en-US" dirty="0"/>
              <a:t>. Find a company that did something 'customer centric'. Explain what they did and whether or not it was successful. Summarize within 4-5 sentences. </a:t>
            </a:r>
            <a:br>
              <a:rPr lang="en-US" dirty="0"/>
            </a:br>
            <a:r>
              <a:rPr lang="en-US" dirty="0" smtClean="0"/>
              <a:t>	2</a:t>
            </a:r>
            <a:r>
              <a:rPr lang="en-US" dirty="0"/>
              <a:t>. Explore the organizational culture of a company of your choice. Summarize and explain it in 4-5 sentences.</a:t>
            </a:r>
            <a:br>
              <a:rPr lang="en-US" dirty="0"/>
            </a:br>
            <a:r>
              <a:rPr lang="en-US" dirty="0"/>
              <a:t/>
            </a:r>
            <a:br>
              <a:rPr lang="en-US" dirty="0"/>
            </a:br>
            <a:r>
              <a:rPr lang="en-US" dirty="0" smtClean="0"/>
              <a:t>*I </a:t>
            </a:r>
            <a:r>
              <a:rPr lang="en-US" dirty="0"/>
              <a:t>encourage you to cite local example. But global examples will be accepted as well. You do not need to prepare any </a:t>
            </a:r>
            <a:r>
              <a:rPr lang="en-US" dirty="0" smtClean="0"/>
              <a:t>presentation but write down the answers in a paper. </a:t>
            </a:r>
            <a:r>
              <a:rPr lang="en-US" dirty="0"/>
              <a:t>Just be prepared to answer any one of the above questions.</a:t>
            </a:r>
          </a:p>
        </p:txBody>
      </p:sp>
      <p:sp>
        <p:nvSpPr>
          <p:cNvPr id="3" name="Title 2"/>
          <p:cNvSpPr>
            <a:spLocks noGrp="1"/>
          </p:cNvSpPr>
          <p:nvPr>
            <p:ph type="title"/>
          </p:nvPr>
        </p:nvSpPr>
        <p:spPr/>
        <p:txBody>
          <a:bodyPr/>
          <a:lstStyle/>
          <a:p>
            <a:r>
              <a:rPr lang="en-US" dirty="0" smtClean="0"/>
              <a:t>To do:</a:t>
            </a:r>
            <a:endParaRPr lang="en-US" dirty="0"/>
          </a:p>
        </p:txBody>
      </p:sp>
    </p:spTree>
    <p:extLst>
      <p:ext uri="{BB962C8B-B14F-4D97-AF65-F5344CB8AC3E}">
        <p14:creationId xmlns:p14="http://schemas.microsoft.com/office/powerpoint/2010/main" val="3684522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1891594"/>
          </a:xfrm>
        </p:spPr>
        <p:txBody>
          <a:bodyPr/>
          <a:lstStyle/>
          <a:p>
            <a:r>
              <a:rPr lang="en-GB" altLang="en-US" dirty="0">
                <a:solidFill>
                  <a:schemeClr val="accent3">
                    <a:lumMod val="50000"/>
                  </a:schemeClr>
                </a:solidFill>
                <a:ea typeface="ＭＳ Ｐゴシック" panose="020B0600070205080204" pitchFamily="34" charset="-128"/>
              </a:rPr>
              <a:t>Strategic Marketing, 3</a:t>
            </a:r>
            <a:r>
              <a:rPr lang="en-GB" altLang="en-US" baseline="30000" dirty="0">
                <a:solidFill>
                  <a:schemeClr val="accent3">
                    <a:lumMod val="50000"/>
                  </a:schemeClr>
                </a:solidFill>
                <a:ea typeface="ＭＳ Ｐゴシック" panose="020B0600070205080204" pitchFamily="34" charset="-128"/>
              </a:rPr>
              <a:t>rd</a:t>
            </a:r>
            <a:r>
              <a:rPr lang="en-GB" altLang="en-US" dirty="0">
                <a:solidFill>
                  <a:schemeClr val="accent3">
                    <a:lumMod val="50000"/>
                  </a:schemeClr>
                </a:solidFill>
                <a:ea typeface="ＭＳ Ｐゴシック" panose="020B0600070205080204" pitchFamily="34" charset="-128"/>
              </a:rPr>
              <a:t> edition</a:t>
            </a:r>
            <a:endParaRPr lang="en-US" dirty="0">
              <a:solidFill>
                <a:schemeClr val="accent3">
                  <a:lumMod val="50000"/>
                </a:schemeClr>
              </a:solidFill>
            </a:endParaRPr>
          </a:p>
        </p:txBody>
      </p:sp>
      <p:sp>
        <p:nvSpPr>
          <p:cNvPr id="3" name="Subtitle 2"/>
          <p:cNvSpPr>
            <a:spLocks noGrp="1"/>
          </p:cNvSpPr>
          <p:nvPr>
            <p:ph type="subTitle" idx="1"/>
          </p:nvPr>
        </p:nvSpPr>
        <p:spPr/>
        <p:txBody>
          <a:bodyPr/>
          <a:lstStyle/>
          <a:p>
            <a:r>
              <a:rPr lang="en-GB" altLang="en-US" dirty="0">
                <a:solidFill>
                  <a:schemeClr val="tx1"/>
                </a:solidFill>
                <a:ea typeface="ＭＳ Ｐゴシック" panose="020B0600070205080204" pitchFamily="34" charset="-128"/>
              </a:rPr>
              <a:t>Chapter </a:t>
            </a:r>
            <a:r>
              <a:rPr lang="en-GB" altLang="en-US" dirty="0" smtClean="0">
                <a:solidFill>
                  <a:schemeClr val="tx1"/>
                </a:solidFill>
                <a:ea typeface="ＭＳ Ｐゴシック" panose="020B0600070205080204" pitchFamily="34" charset="-128"/>
              </a:rPr>
              <a:t>1 &amp; 2:</a:t>
            </a:r>
          </a:p>
          <a:p>
            <a:r>
              <a:rPr lang="en-GB" altLang="en-US" dirty="0" smtClean="0">
                <a:solidFill>
                  <a:schemeClr val="tx1"/>
                </a:solidFill>
                <a:ea typeface="ＭＳ Ｐゴシック" panose="020B0600070205080204" pitchFamily="34" charset="-128"/>
              </a:rPr>
              <a:t> </a:t>
            </a:r>
            <a:r>
              <a:rPr lang="en-GB" altLang="en-US" dirty="0">
                <a:solidFill>
                  <a:schemeClr val="tx1"/>
                </a:solidFill>
                <a:ea typeface="ＭＳ Ｐゴシック" panose="020B0600070205080204" pitchFamily="34" charset="-128"/>
              </a:rPr>
              <a:t>Overview and </a:t>
            </a:r>
            <a:r>
              <a:rPr lang="en-GB" altLang="en-US" dirty="0" smtClean="0">
                <a:solidFill>
                  <a:schemeClr val="tx1"/>
                </a:solidFill>
                <a:ea typeface="ＭＳ Ｐゴシック" panose="020B0600070205080204" pitchFamily="34" charset="-128"/>
              </a:rPr>
              <a:t>Strategic perspective</a:t>
            </a:r>
            <a:endParaRPr lang="en-GB" altLang="en-US" dirty="0">
              <a:solidFill>
                <a:schemeClr val="tx1"/>
              </a:solidFill>
              <a:ea typeface="ＭＳ Ｐゴシック" panose="020B0600070205080204" pitchFamily="34" charset="-128"/>
            </a:endParaRPr>
          </a:p>
          <a:p>
            <a:endParaRPr lang="en-US" dirty="0">
              <a:solidFill>
                <a:schemeClr val="tx1"/>
              </a:solidFill>
            </a:endParaRPr>
          </a:p>
        </p:txBody>
      </p:sp>
    </p:spTree>
    <p:extLst>
      <p:ext uri="{BB962C8B-B14F-4D97-AF65-F5344CB8AC3E}">
        <p14:creationId xmlns:p14="http://schemas.microsoft.com/office/powerpoint/2010/main" val="57002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1"/>
          <p:cNvSpPr>
            <a:spLocks noGrp="1" noChangeArrowheads="1"/>
          </p:cNvSpPr>
          <p:nvPr>
            <p:ph type="title"/>
          </p:nvPr>
        </p:nvSpPr>
        <p:spPr>
          <a:xfrm>
            <a:off x="3009900" y="379415"/>
            <a:ext cx="6172200" cy="723275"/>
          </a:xfrm>
        </p:spPr>
        <p:txBody>
          <a:bodyPr anchor="ctr">
            <a:spAutoFit/>
          </a:bodyPr>
          <a:lstStyle/>
          <a:p>
            <a:pPr>
              <a:defRPr/>
            </a:pPr>
            <a:r>
              <a:rPr lang="en-GB" altLang="en-US" smtClean="0">
                <a:solidFill>
                  <a:schemeClr val="tx1"/>
                </a:solidFill>
                <a:ea typeface="ＭＳ Ｐゴシック" panose="020B0600070205080204" pitchFamily="34" charset="-128"/>
              </a:rPr>
              <a:t>Hierarchy of strategy</a:t>
            </a:r>
            <a:endParaRPr lang="en-GB" altLang="en-US" smtClean="0">
              <a:solidFill>
                <a:schemeClr val="tx1"/>
              </a:solidFill>
              <a:ea typeface="ＭＳ Ｐゴシック" panose="020B0600070205080204" pitchFamily="34" charset="-128"/>
              <a:cs typeface="Arial" panose="020B0604020202020204" pitchFamily="34" charset="0"/>
            </a:endParaRPr>
          </a:p>
        </p:txBody>
      </p:sp>
      <p:sp>
        <p:nvSpPr>
          <p:cNvPr id="35866"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E2213A6D-A226-4652-86B4-2DBC0E9A1278}" type="slidenum">
              <a:rPr lang="en-US" smtClean="0">
                <a:solidFill>
                  <a:schemeClr val="tx2"/>
                </a:solidFill>
              </a:rPr>
              <a:pPr>
                <a:defRPr/>
              </a:pPr>
              <a:t>32</a:t>
            </a:fld>
            <a:endParaRPr lang="en-US" smtClean="0">
              <a:solidFill>
                <a:schemeClr val="tx2"/>
              </a:solidFill>
            </a:endParaRPr>
          </a:p>
        </p:txBody>
      </p:sp>
      <p:sp>
        <p:nvSpPr>
          <p:cNvPr id="37893" name="Text Box 2"/>
          <p:cNvSpPr txBox="1">
            <a:spLocks noChangeArrowheads="1"/>
          </p:cNvSpPr>
          <p:nvPr/>
        </p:nvSpPr>
        <p:spPr bwMode="auto">
          <a:xfrm>
            <a:off x="7817645" y="1538288"/>
            <a:ext cx="2008585" cy="99695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spcAft>
                <a:spcPts val="1000"/>
              </a:spcAft>
            </a:pPr>
            <a:r>
              <a:rPr lang="en-GB" altLang="en-US" sz="2400" b="1">
                <a:solidFill>
                  <a:srgbClr val="FF0000"/>
                </a:solidFill>
                <a:latin typeface="Calibri" panose="020F0502020204030204" pitchFamily="34" charset="0"/>
                <a:ea typeface="ＭＳ Ｐゴシック" pitchFamily="34" charset="-128"/>
                <a:cs typeface="Arial" panose="020B0604020202020204" pitchFamily="34" charset="0"/>
              </a:rPr>
              <a:t>Corporate Strategy</a:t>
            </a:r>
            <a:endParaRPr lang="en-US" altLang="en-US" sz="4000">
              <a:latin typeface="Arial" panose="020B0604020202020204" pitchFamily="34" charset="0"/>
              <a:ea typeface="ＭＳ Ｐゴシック" pitchFamily="34" charset="-128"/>
              <a:cs typeface="Arial" panose="020B0604020202020204" pitchFamily="34" charset="0"/>
            </a:endParaRPr>
          </a:p>
        </p:txBody>
      </p:sp>
      <p:sp>
        <p:nvSpPr>
          <p:cNvPr id="37894" name="Text Box 3"/>
          <p:cNvSpPr txBox="1">
            <a:spLocks noChangeArrowheads="1"/>
          </p:cNvSpPr>
          <p:nvPr/>
        </p:nvSpPr>
        <p:spPr bwMode="auto">
          <a:xfrm>
            <a:off x="7791451" y="2663825"/>
            <a:ext cx="2034779" cy="1193800"/>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spcAft>
                <a:spcPts val="1000"/>
              </a:spcAft>
            </a:pPr>
            <a:r>
              <a:rPr lang="en-GB" altLang="en-US" sz="2400" b="1">
                <a:latin typeface="Calibri" panose="020F0502020204030204" pitchFamily="34" charset="0"/>
                <a:ea typeface="ＭＳ Ｐゴシック" pitchFamily="34" charset="-128"/>
                <a:cs typeface="Arial" panose="020B0604020202020204" pitchFamily="34" charset="0"/>
              </a:rPr>
              <a:t>Business (Division Level) Strategy</a:t>
            </a:r>
            <a:endParaRPr lang="en-US" altLang="en-US" sz="4000">
              <a:latin typeface="Arial" panose="020B0604020202020204" pitchFamily="34" charset="0"/>
              <a:ea typeface="ＭＳ Ｐゴシック" pitchFamily="34" charset="-128"/>
              <a:cs typeface="Arial" panose="020B0604020202020204" pitchFamily="34" charset="0"/>
            </a:endParaRPr>
          </a:p>
        </p:txBody>
      </p:sp>
      <p:sp>
        <p:nvSpPr>
          <p:cNvPr id="37895" name="Text Box 4"/>
          <p:cNvSpPr txBox="1">
            <a:spLocks noChangeArrowheads="1"/>
          </p:cNvSpPr>
          <p:nvPr/>
        </p:nvSpPr>
        <p:spPr bwMode="auto">
          <a:xfrm>
            <a:off x="7808119" y="4014790"/>
            <a:ext cx="2018110" cy="771525"/>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spcAft>
                <a:spcPts val="1000"/>
              </a:spcAft>
            </a:pPr>
            <a:r>
              <a:rPr lang="en-GB" altLang="en-US" sz="2400" b="1">
                <a:solidFill>
                  <a:srgbClr val="C00000"/>
                </a:solidFill>
                <a:latin typeface="Calibri" panose="020F0502020204030204" pitchFamily="34" charset="0"/>
                <a:ea typeface="ＭＳ Ｐゴシック" pitchFamily="34" charset="-128"/>
                <a:cs typeface="Arial" panose="020B0604020202020204" pitchFamily="34" charset="0"/>
              </a:rPr>
              <a:t>Functional Strategy</a:t>
            </a:r>
            <a:endParaRPr lang="en-US" altLang="en-US" sz="4000">
              <a:latin typeface="Arial" panose="020B0604020202020204" pitchFamily="34" charset="0"/>
              <a:ea typeface="ＭＳ Ｐゴシック" pitchFamily="34" charset="-128"/>
              <a:cs typeface="Arial" panose="020B0604020202020204" pitchFamily="34" charset="0"/>
            </a:endParaRPr>
          </a:p>
        </p:txBody>
      </p:sp>
      <p:sp>
        <p:nvSpPr>
          <p:cNvPr id="37896" name="Line 5"/>
          <p:cNvSpPr>
            <a:spLocks noChangeShapeType="1"/>
          </p:cNvSpPr>
          <p:nvPr/>
        </p:nvSpPr>
        <p:spPr bwMode="auto">
          <a:xfrm>
            <a:off x="6624639" y="2135190"/>
            <a:ext cx="1152525" cy="3175"/>
          </a:xfrm>
          <a:prstGeom prst="line">
            <a:avLst/>
          </a:prstGeom>
          <a:noFill/>
          <a:ln w="76200">
            <a:solidFill>
              <a:srgbClr val="00B0F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897" name="Rectangle 7"/>
          <p:cNvSpPr>
            <a:spLocks noChangeArrowheads="1"/>
          </p:cNvSpPr>
          <p:nvPr/>
        </p:nvSpPr>
        <p:spPr bwMode="auto">
          <a:xfrm>
            <a:off x="3868342" y="2141180"/>
            <a:ext cx="39362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1600" b="1">
                <a:solidFill>
                  <a:srgbClr val="C00000"/>
                </a:solidFill>
                <a:latin typeface="Arial" panose="020B0604020202020204" pitchFamily="34" charset="0"/>
                <a:ea typeface="Times New Roman" panose="02020603050405020304" pitchFamily="18" charset="0"/>
                <a:cs typeface="Arial" panose="020B0604020202020204" pitchFamily="34" charset="0"/>
              </a:rPr>
              <a:t>Corporate  Headquarters</a:t>
            </a:r>
            <a:r>
              <a:rPr lang="en-GB" altLang="en-US" sz="900">
                <a:latin typeface="Arial" panose="020B0604020202020204" pitchFamily="34" charset="0"/>
                <a:ea typeface="Times New Roman" panose="02020603050405020304" pitchFamily="18" charset="0"/>
                <a:cs typeface="Arial" panose="020B0604020202020204" pitchFamily="34" charset="0"/>
              </a:rPr>
              <a:t> </a:t>
            </a:r>
            <a:r>
              <a:rPr lang="en-GB" altLang="en-US" sz="1100" b="1">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GB" altLang="en-US" sz="800" b="1">
                <a:solidFill>
                  <a:srgbClr val="C00000"/>
                </a:solidFill>
                <a:latin typeface="Arial" panose="020B0604020202020204" pitchFamily="34" charset="0"/>
                <a:ea typeface="Times New Roman" panose="02020603050405020304" pitchFamily="18" charset="0"/>
                <a:cs typeface="Arial" panose="020B0604020202020204" pitchFamily="34" charset="0"/>
              </a:rPr>
              <a:t>                     		             </a:t>
            </a:r>
            <a:endParaRPr lang="en-GB" altLang="en-US">
              <a:latin typeface="Arial" panose="020B0604020202020204" pitchFamily="34" charset="0"/>
              <a:ea typeface="Times New Roman" panose="02020603050405020304" pitchFamily="18" charset="0"/>
              <a:cs typeface="Arial" panose="020B0604020202020204" pitchFamily="34" charset="0"/>
            </a:endParaRPr>
          </a:p>
        </p:txBody>
      </p:sp>
      <p:sp>
        <p:nvSpPr>
          <p:cNvPr id="37898" name="Line 9"/>
          <p:cNvSpPr>
            <a:spLocks noChangeShapeType="1"/>
          </p:cNvSpPr>
          <p:nvPr/>
        </p:nvSpPr>
        <p:spPr bwMode="auto">
          <a:xfrm>
            <a:off x="5018485" y="2524125"/>
            <a:ext cx="1190" cy="476250"/>
          </a:xfrm>
          <a:prstGeom prst="line">
            <a:avLst/>
          </a:prstGeom>
          <a:noFill/>
          <a:ln w="76200">
            <a:solidFill>
              <a:srgbClr val="C05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899" name="Line 10"/>
          <p:cNvSpPr>
            <a:spLocks noChangeShapeType="1"/>
          </p:cNvSpPr>
          <p:nvPr/>
        </p:nvSpPr>
        <p:spPr bwMode="auto">
          <a:xfrm>
            <a:off x="4173141" y="3024188"/>
            <a:ext cx="1619250" cy="17462"/>
          </a:xfrm>
          <a:prstGeom prst="line">
            <a:avLst/>
          </a:prstGeom>
          <a:noFill/>
          <a:ln w="76200">
            <a:solidFill>
              <a:srgbClr val="C05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0" name="Line 11"/>
          <p:cNvSpPr>
            <a:spLocks noChangeShapeType="1"/>
          </p:cNvSpPr>
          <p:nvPr/>
        </p:nvSpPr>
        <p:spPr bwMode="auto">
          <a:xfrm>
            <a:off x="5763817" y="3000375"/>
            <a:ext cx="1190" cy="285750"/>
          </a:xfrm>
          <a:prstGeom prst="line">
            <a:avLst/>
          </a:prstGeom>
          <a:noFill/>
          <a:ln w="76200">
            <a:solidFill>
              <a:srgbClr val="C05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1" name="Line 12"/>
          <p:cNvSpPr>
            <a:spLocks noChangeShapeType="1"/>
          </p:cNvSpPr>
          <p:nvPr/>
        </p:nvSpPr>
        <p:spPr bwMode="auto">
          <a:xfrm>
            <a:off x="5018485" y="3000375"/>
            <a:ext cx="1190" cy="285750"/>
          </a:xfrm>
          <a:prstGeom prst="line">
            <a:avLst/>
          </a:prstGeom>
          <a:noFill/>
          <a:ln w="76200">
            <a:solidFill>
              <a:srgbClr val="C05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2" name="Line 13"/>
          <p:cNvSpPr>
            <a:spLocks noChangeShapeType="1"/>
          </p:cNvSpPr>
          <p:nvPr/>
        </p:nvSpPr>
        <p:spPr bwMode="auto">
          <a:xfrm>
            <a:off x="4205289" y="3000375"/>
            <a:ext cx="1191" cy="285750"/>
          </a:xfrm>
          <a:prstGeom prst="line">
            <a:avLst/>
          </a:prstGeom>
          <a:noFill/>
          <a:ln w="76200">
            <a:solidFill>
              <a:srgbClr val="C050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3" name="Line 14"/>
          <p:cNvSpPr>
            <a:spLocks noChangeShapeType="1"/>
          </p:cNvSpPr>
          <p:nvPr/>
        </p:nvSpPr>
        <p:spPr bwMode="auto">
          <a:xfrm>
            <a:off x="3626644" y="3902077"/>
            <a:ext cx="2838450" cy="22225"/>
          </a:xfrm>
          <a:prstGeom prst="line">
            <a:avLst/>
          </a:prstGeom>
          <a:noFill/>
          <a:ln w="76200">
            <a:solidFill>
              <a:srgbClr val="B2A1C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4" name="Line 5"/>
          <p:cNvSpPr>
            <a:spLocks noChangeShapeType="1"/>
          </p:cNvSpPr>
          <p:nvPr/>
        </p:nvSpPr>
        <p:spPr bwMode="auto">
          <a:xfrm>
            <a:off x="6571061" y="3427415"/>
            <a:ext cx="1152525" cy="3175"/>
          </a:xfrm>
          <a:prstGeom prst="line">
            <a:avLst/>
          </a:prstGeom>
          <a:noFill/>
          <a:ln w="76200">
            <a:solidFill>
              <a:srgbClr val="00B0F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5" name="Line 15"/>
          <p:cNvSpPr>
            <a:spLocks noChangeShapeType="1"/>
          </p:cNvSpPr>
          <p:nvPr/>
        </p:nvSpPr>
        <p:spPr bwMode="auto">
          <a:xfrm>
            <a:off x="6463904" y="3897313"/>
            <a:ext cx="1190" cy="476250"/>
          </a:xfrm>
          <a:prstGeom prst="line">
            <a:avLst/>
          </a:prstGeom>
          <a:noFill/>
          <a:ln w="76200">
            <a:solidFill>
              <a:srgbClr val="B2A1C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6" name="Line 16"/>
          <p:cNvSpPr>
            <a:spLocks noChangeShapeType="1"/>
          </p:cNvSpPr>
          <p:nvPr/>
        </p:nvSpPr>
        <p:spPr bwMode="auto">
          <a:xfrm>
            <a:off x="5768579" y="3881438"/>
            <a:ext cx="1190" cy="476250"/>
          </a:xfrm>
          <a:prstGeom prst="line">
            <a:avLst/>
          </a:prstGeom>
          <a:noFill/>
          <a:ln w="76200">
            <a:solidFill>
              <a:srgbClr val="B2A1C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7" name="Line 17"/>
          <p:cNvSpPr>
            <a:spLocks noChangeShapeType="1"/>
          </p:cNvSpPr>
          <p:nvPr/>
        </p:nvSpPr>
        <p:spPr bwMode="auto">
          <a:xfrm>
            <a:off x="5072064" y="3881438"/>
            <a:ext cx="1191" cy="476250"/>
          </a:xfrm>
          <a:prstGeom prst="line">
            <a:avLst/>
          </a:prstGeom>
          <a:noFill/>
          <a:ln w="76200">
            <a:solidFill>
              <a:srgbClr val="B2A1C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8" name="Line 18"/>
          <p:cNvSpPr>
            <a:spLocks noChangeShapeType="1"/>
          </p:cNvSpPr>
          <p:nvPr/>
        </p:nvSpPr>
        <p:spPr bwMode="auto">
          <a:xfrm>
            <a:off x="4375548" y="3881438"/>
            <a:ext cx="1190" cy="476250"/>
          </a:xfrm>
          <a:prstGeom prst="line">
            <a:avLst/>
          </a:prstGeom>
          <a:noFill/>
          <a:ln w="76200">
            <a:solidFill>
              <a:srgbClr val="B2A1C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9" name="Line 19"/>
          <p:cNvSpPr>
            <a:spLocks noChangeShapeType="1"/>
          </p:cNvSpPr>
          <p:nvPr/>
        </p:nvSpPr>
        <p:spPr bwMode="auto">
          <a:xfrm>
            <a:off x="3625454" y="3881438"/>
            <a:ext cx="1190" cy="476250"/>
          </a:xfrm>
          <a:prstGeom prst="line">
            <a:avLst/>
          </a:prstGeom>
          <a:noFill/>
          <a:ln w="76200">
            <a:solidFill>
              <a:srgbClr val="B2A1C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10" name="Rectangle 21"/>
          <p:cNvSpPr>
            <a:spLocks noChangeArrowheads="1"/>
          </p:cNvSpPr>
          <p:nvPr/>
        </p:nvSpPr>
        <p:spPr bwMode="auto">
          <a:xfrm>
            <a:off x="3143250" y="4357690"/>
            <a:ext cx="417909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1400" b="1">
                <a:solidFill>
                  <a:srgbClr val="00B050"/>
                </a:solidFill>
                <a:latin typeface="Times New Roman" panose="02020603050405020304" pitchFamily="18" charset="0"/>
                <a:ea typeface="ＭＳ Ｐゴシック" pitchFamily="34" charset="-128"/>
              </a:rPr>
              <a:t>Manufacturing   Finance	         Marketing          R&amp;D             HRM</a:t>
            </a:r>
            <a:endParaRPr lang="en-GB" altLang="en-US" sz="1400">
              <a:solidFill>
                <a:srgbClr val="00B050"/>
              </a:solidFill>
              <a:latin typeface="Times New Roman" panose="02020603050405020304" pitchFamily="18" charset="0"/>
              <a:ea typeface="ＭＳ Ｐゴシック" pitchFamily="34" charset="-128"/>
            </a:endParaRPr>
          </a:p>
        </p:txBody>
      </p:sp>
      <p:sp>
        <p:nvSpPr>
          <p:cNvPr id="37911" name="Line 15"/>
          <p:cNvSpPr>
            <a:spLocks noChangeShapeType="1"/>
          </p:cNvSpPr>
          <p:nvPr/>
        </p:nvSpPr>
        <p:spPr bwMode="auto">
          <a:xfrm>
            <a:off x="5070873" y="3524250"/>
            <a:ext cx="1190" cy="476250"/>
          </a:xfrm>
          <a:prstGeom prst="line">
            <a:avLst/>
          </a:prstGeom>
          <a:noFill/>
          <a:ln w="76200">
            <a:solidFill>
              <a:srgbClr val="B2A1C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12" name="Rectangle 23"/>
          <p:cNvSpPr>
            <a:spLocks noChangeArrowheads="1"/>
          </p:cNvSpPr>
          <p:nvPr/>
        </p:nvSpPr>
        <p:spPr bwMode="auto">
          <a:xfrm>
            <a:off x="3530203" y="3203575"/>
            <a:ext cx="34804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1600" b="1">
                <a:latin typeface="Times New Roman" panose="02020603050405020304" pitchFamily="18" charset="0"/>
                <a:ea typeface="ＭＳ Ｐゴシック" pitchFamily="34" charset="-128"/>
              </a:rPr>
              <a:t>         SBU                  SBU              SBU</a:t>
            </a:r>
            <a:endParaRPr lang="en-GB" altLang="en-US" sz="1600">
              <a:latin typeface="Times New Roman" panose="02020603050405020304" pitchFamily="18" charset="0"/>
              <a:ea typeface="ＭＳ Ｐゴシック" pitchFamily="34" charset="-128"/>
            </a:endParaRPr>
          </a:p>
        </p:txBody>
      </p:sp>
      <p:sp>
        <p:nvSpPr>
          <p:cNvPr id="37913" name="Line 20"/>
          <p:cNvSpPr>
            <a:spLocks noChangeShapeType="1"/>
          </p:cNvSpPr>
          <p:nvPr/>
        </p:nvSpPr>
        <p:spPr bwMode="auto">
          <a:xfrm>
            <a:off x="7410451" y="4498977"/>
            <a:ext cx="286941" cy="3175"/>
          </a:xfrm>
          <a:prstGeom prst="line">
            <a:avLst/>
          </a:prstGeom>
          <a:noFill/>
          <a:ln w="76200">
            <a:solidFill>
              <a:srgbClr val="00B0F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14" name="Rectangle 26"/>
          <p:cNvSpPr>
            <a:spLocks noChangeArrowheads="1"/>
          </p:cNvSpPr>
          <p:nvPr/>
        </p:nvSpPr>
        <p:spPr bwMode="auto">
          <a:xfrm>
            <a:off x="2667022" y="5468938"/>
            <a:ext cx="6429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1600" b="1" dirty="0">
                <a:solidFill>
                  <a:srgbClr val="0070C0"/>
                </a:solidFill>
                <a:latin typeface="Arial" panose="020B0604020202020204" pitchFamily="34" charset="0"/>
                <a:ea typeface="ＭＳ Ｐゴシック" pitchFamily="34" charset="-128"/>
              </a:rPr>
              <a:t>Strategic management may be initiated at any or all of these hierarchical levels of an organisation</a:t>
            </a:r>
          </a:p>
        </p:txBody>
      </p:sp>
    </p:spTree>
    <p:extLst>
      <p:ext uri="{BB962C8B-B14F-4D97-AF65-F5344CB8AC3E}">
        <p14:creationId xmlns:p14="http://schemas.microsoft.com/office/powerpoint/2010/main" val="2717022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09900" y="236540"/>
            <a:ext cx="6172200" cy="987425"/>
          </a:xfrm>
        </p:spPr>
        <p:txBody>
          <a:bodyPr anchor="ctr"/>
          <a:lstStyle/>
          <a:p>
            <a:pPr>
              <a:defRPr/>
            </a:pPr>
            <a:r>
              <a:rPr lang="en-GB" altLang="en-US" sz="3800" dirty="0">
                <a:solidFill>
                  <a:schemeClr val="tx1">
                    <a:lumMod val="75000"/>
                    <a:lumOff val="25000"/>
                  </a:schemeClr>
                </a:solidFill>
                <a:ea typeface="ＭＳ Ｐゴシック" panose="020B0600070205080204" pitchFamily="34" charset="-128"/>
              </a:rPr>
              <a:t>Three levels of strategy</a:t>
            </a:r>
          </a:p>
        </p:txBody>
      </p:sp>
      <p:sp>
        <p:nvSpPr>
          <p:cNvPr id="36869"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0246099A-43A8-4702-A383-35AB479CB771}" type="slidenum">
              <a:rPr lang="en-US" smtClean="0">
                <a:solidFill>
                  <a:schemeClr val="tx2"/>
                </a:solidFill>
              </a:rPr>
              <a:pPr>
                <a:defRPr/>
              </a:pPr>
              <a:t>33</a:t>
            </a:fld>
            <a:endParaRPr lang="en-US" smtClean="0">
              <a:solidFill>
                <a:schemeClr val="tx2"/>
              </a:solidFill>
            </a:endParaRPr>
          </a:p>
        </p:txBody>
      </p:sp>
      <p:sp>
        <p:nvSpPr>
          <p:cNvPr id="38917" name="Rectangle 3"/>
          <p:cNvSpPr txBox="1">
            <a:spLocks noChangeArrowheads="1"/>
          </p:cNvSpPr>
          <p:nvPr/>
        </p:nvSpPr>
        <p:spPr bwMode="auto">
          <a:xfrm>
            <a:off x="2956322" y="1449388"/>
            <a:ext cx="6172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lnSpc>
                <a:spcPct val="90000"/>
              </a:lnSpc>
              <a:spcBef>
                <a:spcPct val="20000"/>
              </a:spcBef>
            </a:pPr>
            <a:r>
              <a:rPr lang="en-US" altLang="en-US" sz="2400" i="1">
                <a:solidFill>
                  <a:srgbClr val="000000"/>
                </a:solidFill>
                <a:latin typeface="Arial" panose="020B0604020202020204" pitchFamily="34" charset="0"/>
                <a:ea typeface="ＭＳ Ｐゴシック" pitchFamily="34" charset="-128"/>
              </a:rPr>
              <a:t>Corporate</a:t>
            </a:r>
            <a:r>
              <a:rPr lang="en-US" altLang="en-US" sz="2400">
                <a:solidFill>
                  <a:srgbClr val="000000"/>
                </a:solidFill>
                <a:latin typeface="Arial" panose="020B0604020202020204" pitchFamily="34" charset="0"/>
                <a:ea typeface="ＭＳ Ｐゴシック" pitchFamily="34" charset="-128"/>
              </a:rPr>
              <a:t> </a:t>
            </a:r>
          </a:p>
          <a:p>
            <a:pPr eaLnBrk="1" hangingPunct="1">
              <a:lnSpc>
                <a:spcPct val="90000"/>
              </a:lnSpc>
              <a:spcBef>
                <a:spcPct val="20000"/>
              </a:spcBef>
              <a:buClr>
                <a:srgbClr val="FF0000"/>
              </a:buClr>
              <a:buFont typeface="Wingdings" panose="05000000000000000000" pitchFamily="2" charset="2"/>
              <a:buNone/>
            </a:pPr>
            <a:r>
              <a:rPr lang="en-US" altLang="en-US" sz="2400">
                <a:solidFill>
                  <a:srgbClr val="000000"/>
                </a:solidFill>
                <a:latin typeface="Arial" panose="020B0604020202020204" pitchFamily="34" charset="0"/>
                <a:ea typeface="ＭＳ Ｐゴシック" pitchFamily="34" charset="-128"/>
              </a:rPr>
              <a:t>	</a:t>
            </a:r>
            <a:r>
              <a:rPr lang="en-US" altLang="en-US" sz="2400">
                <a:solidFill>
                  <a:srgbClr val="002AAE"/>
                </a:solidFill>
                <a:latin typeface="Arial" panose="020B0604020202020204" pitchFamily="34" charset="0"/>
                <a:ea typeface="ＭＳ Ｐゴシック" pitchFamily="34" charset="-128"/>
              </a:rPr>
              <a:t>The overall goals of the business; often expressed in financial terms</a:t>
            </a:r>
          </a:p>
          <a:p>
            <a:pPr eaLnBrk="1" hangingPunct="1">
              <a:lnSpc>
                <a:spcPct val="90000"/>
              </a:lnSpc>
              <a:spcBef>
                <a:spcPct val="20000"/>
              </a:spcBef>
              <a:buClr>
                <a:srgbClr val="FF0000"/>
              </a:buClr>
              <a:buFont typeface="Wingdings" panose="05000000000000000000" pitchFamily="2" charset="2"/>
              <a:buNone/>
            </a:pPr>
            <a:endParaRPr lang="en-US" altLang="en-US" sz="2400">
              <a:solidFill>
                <a:srgbClr val="000000"/>
              </a:solidFill>
              <a:latin typeface="Arial" panose="020B0604020202020204" pitchFamily="34" charset="0"/>
              <a:ea typeface="ＭＳ Ｐゴシック" pitchFamily="34" charset="-128"/>
            </a:endParaRPr>
          </a:p>
          <a:p>
            <a:pPr algn="ctr" eaLnBrk="1" hangingPunct="1">
              <a:lnSpc>
                <a:spcPct val="90000"/>
              </a:lnSpc>
              <a:spcBef>
                <a:spcPct val="20000"/>
              </a:spcBef>
            </a:pPr>
            <a:r>
              <a:rPr lang="en-US" altLang="en-US" sz="2400" i="1">
                <a:solidFill>
                  <a:srgbClr val="000000"/>
                </a:solidFill>
                <a:latin typeface="Arial" panose="020B0604020202020204" pitchFamily="34" charset="0"/>
                <a:ea typeface="ＭＳ Ｐゴシック" pitchFamily="34" charset="-128"/>
              </a:rPr>
              <a:t>Competitive/Business (SBU)</a:t>
            </a:r>
          </a:p>
          <a:p>
            <a:pPr eaLnBrk="1" hangingPunct="1">
              <a:lnSpc>
                <a:spcPct val="90000"/>
              </a:lnSpc>
              <a:spcBef>
                <a:spcPct val="20000"/>
              </a:spcBef>
              <a:buClr>
                <a:srgbClr val="FF0000"/>
              </a:buClr>
              <a:buFont typeface="Wingdings" panose="05000000000000000000" pitchFamily="2" charset="2"/>
              <a:buNone/>
            </a:pPr>
            <a:r>
              <a:rPr lang="en-US" altLang="en-US" sz="2400">
                <a:solidFill>
                  <a:srgbClr val="000000"/>
                </a:solidFill>
                <a:latin typeface="Arial" panose="020B0604020202020204" pitchFamily="34" charset="0"/>
                <a:ea typeface="ＭＳ Ｐゴシック" pitchFamily="34" charset="-128"/>
              </a:rPr>
              <a:t>	</a:t>
            </a:r>
            <a:r>
              <a:rPr lang="en-US" altLang="en-US" sz="2400">
                <a:solidFill>
                  <a:srgbClr val="002AAE"/>
                </a:solidFill>
                <a:latin typeface="Arial" panose="020B0604020202020204" pitchFamily="34" charset="0"/>
                <a:ea typeface="ＭＳ Ｐゴシック" pitchFamily="34" charset="-128"/>
              </a:rPr>
              <a:t>How to compete in individual product-markets and support the corporate strategy</a:t>
            </a:r>
          </a:p>
          <a:p>
            <a:pPr eaLnBrk="1" hangingPunct="1">
              <a:lnSpc>
                <a:spcPct val="90000"/>
              </a:lnSpc>
              <a:spcBef>
                <a:spcPct val="20000"/>
              </a:spcBef>
              <a:buClr>
                <a:srgbClr val="FF0000"/>
              </a:buClr>
              <a:buFont typeface="Wingdings" panose="05000000000000000000" pitchFamily="2" charset="2"/>
              <a:buNone/>
            </a:pPr>
            <a:endParaRPr lang="en-US" altLang="en-US" sz="2400">
              <a:solidFill>
                <a:srgbClr val="000000"/>
              </a:solidFill>
              <a:latin typeface="Arial" panose="020B0604020202020204" pitchFamily="34" charset="0"/>
              <a:ea typeface="ＭＳ Ｐゴシック" pitchFamily="34" charset="-128"/>
            </a:endParaRPr>
          </a:p>
          <a:p>
            <a:pPr algn="ctr" eaLnBrk="1" hangingPunct="1">
              <a:lnSpc>
                <a:spcPct val="90000"/>
              </a:lnSpc>
              <a:spcBef>
                <a:spcPct val="20000"/>
              </a:spcBef>
            </a:pPr>
            <a:r>
              <a:rPr lang="en-US" altLang="en-US" sz="2400" i="1">
                <a:solidFill>
                  <a:srgbClr val="000000"/>
                </a:solidFill>
                <a:latin typeface="Arial" panose="020B0604020202020204" pitchFamily="34" charset="0"/>
                <a:ea typeface="ＭＳ Ｐゴシック" pitchFamily="34" charset="-128"/>
              </a:rPr>
              <a:t>Functional </a:t>
            </a:r>
          </a:p>
          <a:p>
            <a:pPr eaLnBrk="1" hangingPunct="1">
              <a:lnSpc>
                <a:spcPct val="90000"/>
              </a:lnSpc>
              <a:spcBef>
                <a:spcPct val="20000"/>
              </a:spcBef>
              <a:buClr>
                <a:srgbClr val="FF0000"/>
              </a:buClr>
              <a:buFont typeface="Wingdings" panose="05000000000000000000" pitchFamily="2" charset="2"/>
              <a:buNone/>
            </a:pPr>
            <a:r>
              <a:rPr lang="en-US" altLang="en-US" sz="2400">
                <a:solidFill>
                  <a:srgbClr val="000000"/>
                </a:solidFill>
                <a:latin typeface="Arial" panose="020B0604020202020204" pitchFamily="34" charset="0"/>
                <a:ea typeface="ＭＳ Ｐゴシック" pitchFamily="34" charset="-128"/>
              </a:rPr>
              <a:t>	</a:t>
            </a:r>
            <a:r>
              <a:rPr lang="en-US" altLang="en-US" sz="2400">
                <a:solidFill>
                  <a:srgbClr val="002AAE"/>
                </a:solidFill>
                <a:latin typeface="Arial" panose="020B0604020202020204" pitchFamily="34" charset="0"/>
                <a:ea typeface="ＭＳ Ｐゴシック" pitchFamily="34" charset="-128"/>
              </a:rPr>
              <a:t>Functional strategies for the </a:t>
            </a:r>
            <a:r>
              <a:rPr lang="en-GB" altLang="en-US" sz="2400">
                <a:solidFill>
                  <a:srgbClr val="002AAE"/>
                </a:solidFill>
                <a:latin typeface="Arial" panose="020B0604020202020204" pitchFamily="34" charset="0"/>
                <a:ea typeface="ＭＳ Ｐゴシック" pitchFamily="34" charset="-128"/>
              </a:rPr>
              <a:t>organisation’s</a:t>
            </a:r>
            <a:r>
              <a:rPr lang="en-US" altLang="en-US" sz="2400">
                <a:solidFill>
                  <a:srgbClr val="002AAE"/>
                </a:solidFill>
                <a:latin typeface="Arial" panose="020B0604020202020204" pitchFamily="34" charset="0"/>
                <a:ea typeface="ＭＳ Ｐゴシック" pitchFamily="34" charset="-128"/>
              </a:rPr>
              <a:t> functional areas in support of SBUs and corporate strategies</a:t>
            </a:r>
          </a:p>
          <a:p>
            <a:pPr eaLnBrk="1" hangingPunct="1">
              <a:lnSpc>
                <a:spcPct val="90000"/>
              </a:lnSpc>
              <a:spcBef>
                <a:spcPct val="20000"/>
              </a:spcBef>
              <a:buFontTx/>
              <a:buChar char="•"/>
            </a:pPr>
            <a:endParaRPr lang="en-GB" altLang="en-US" sz="2000">
              <a:solidFill>
                <a:srgbClr val="000000"/>
              </a:solidFill>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3900945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314576" y="304801"/>
            <a:ext cx="8245475" cy="89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scene3d>
              <a:camera prst="orthographicFront"/>
              <a:lightRig rig="soft" dir="t"/>
            </a:scene3d>
            <a:sp3d prstMaterial="softEdge">
              <a:bevelT w="25400" h="25400"/>
            </a:sp3d>
          </a:bodyPr>
          <a:lstStyle/>
          <a:p>
            <a:r>
              <a:rPr lang="en-GB" altLang="en-US" sz="3200">
                <a:ea typeface="ＭＳ Ｐゴシック" panose="020B0600070205080204" pitchFamily="34" charset="-128"/>
              </a:rPr>
              <a:t>Marketing Strategy – Two Perspectives</a:t>
            </a:r>
          </a:p>
        </p:txBody>
      </p:sp>
      <p:sp>
        <p:nvSpPr>
          <p:cNvPr id="251907" name="Rectangle 3"/>
          <p:cNvSpPr>
            <a:spLocks noGrp="1" noChangeArrowheads="1"/>
          </p:cNvSpPr>
          <p:nvPr>
            <p:ph type="body" idx="1"/>
          </p:nvPr>
        </p:nvSpPr>
        <p:spPr bwMode="auto">
          <a:xfrm>
            <a:off x="2351088" y="1700213"/>
            <a:ext cx="80645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Clr>
                <a:schemeClr val="bg1"/>
              </a:buClr>
              <a:buFont typeface="Wingdings" panose="05000000000000000000" pitchFamily="2" charset="2"/>
              <a:buChar char="§"/>
            </a:pPr>
            <a:r>
              <a:rPr lang="en-GB" altLang="en-US" sz="2400" b="1">
                <a:solidFill>
                  <a:srgbClr val="0000FF"/>
                </a:solidFill>
                <a:ea typeface="ＭＳ Ｐゴシック" panose="020B0600070205080204" pitchFamily="34" charset="-128"/>
              </a:rPr>
              <a:t>Marketing strategy at the functional level</a:t>
            </a:r>
            <a:r>
              <a:rPr lang="en-GB" altLang="en-US" sz="2400">
                <a:ea typeface="ＭＳ Ｐゴシック" panose="020B0600070205080204" pitchFamily="34" charset="-128"/>
              </a:rPr>
              <a:t> </a:t>
            </a:r>
          </a:p>
          <a:p>
            <a:pPr lvl="1">
              <a:spcBef>
                <a:spcPct val="0"/>
              </a:spcBef>
              <a:buClr>
                <a:schemeClr val="bg1"/>
              </a:buClr>
              <a:buFont typeface="Wingdings" panose="05000000000000000000" pitchFamily="2" charset="2"/>
              <a:buChar char="Ø"/>
            </a:pPr>
            <a:r>
              <a:rPr lang="en-GB" altLang="en-US" sz="2200">
                <a:ea typeface="ＭＳ Ｐゴシック" panose="020B0600070205080204" pitchFamily="34" charset="-128"/>
              </a:rPr>
              <a:t>Planning and controlling the marketing activities </a:t>
            </a:r>
          </a:p>
          <a:p>
            <a:pPr lvl="1">
              <a:spcBef>
                <a:spcPct val="0"/>
              </a:spcBef>
              <a:buClr>
                <a:schemeClr val="bg1"/>
              </a:buClr>
              <a:buFont typeface="Wingdings" panose="05000000000000000000" pitchFamily="2" charset="2"/>
              <a:buChar char="Ø"/>
            </a:pPr>
            <a:r>
              <a:rPr lang="en-GB" altLang="en-US" sz="2200">
                <a:ea typeface="ＭＳ Ｐゴシック" panose="020B0600070205080204" pitchFamily="34" charset="-128"/>
              </a:rPr>
              <a:t>Planning and implementing the 4Ps/7Ps</a:t>
            </a:r>
          </a:p>
          <a:p>
            <a:pPr lvl="1">
              <a:spcBef>
                <a:spcPct val="0"/>
              </a:spcBef>
              <a:buClr>
                <a:schemeClr val="bg1"/>
              </a:buClr>
              <a:buFont typeface="Wingdings" panose="05000000000000000000" pitchFamily="2" charset="2"/>
              <a:buChar char="Ø"/>
            </a:pPr>
            <a:r>
              <a:rPr lang="en-GB" altLang="en-US" sz="2200">
                <a:ea typeface="ＭＳ Ｐゴシック" panose="020B0600070205080204" pitchFamily="34" charset="-128"/>
              </a:rPr>
              <a:t>Management customer relationship</a:t>
            </a:r>
            <a:endParaRPr lang="en-GB" altLang="en-US" sz="1600">
              <a:ea typeface="ＭＳ Ｐゴシック" panose="020B0600070205080204" pitchFamily="34" charset="-128"/>
            </a:endParaRPr>
          </a:p>
          <a:p>
            <a:pPr lvl="1">
              <a:spcBef>
                <a:spcPct val="0"/>
              </a:spcBef>
              <a:buClr>
                <a:schemeClr val="bg1"/>
              </a:buClr>
              <a:buFont typeface="Wingdings" panose="05000000000000000000" pitchFamily="2" charset="2"/>
              <a:buNone/>
            </a:pPr>
            <a:endParaRPr lang="en-GB" altLang="en-US" sz="1600">
              <a:ea typeface="ＭＳ Ｐゴシック" panose="020B0600070205080204" pitchFamily="34" charset="-128"/>
            </a:endParaRPr>
          </a:p>
          <a:p>
            <a:pPr lvl="1">
              <a:spcBef>
                <a:spcPct val="0"/>
              </a:spcBef>
              <a:buClr>
                <a:schemeClr val="bg1"/>
              </a:buClr>
              <a:buFont typeface="Wingdings" panose="05000000000000000000" pitchFamily="2" charset="2"/>
              <a:buNone/>
            </a:pPr>
            <a:endParaRPr lang="en-GB" altLang="en-US" sz="1600">
              <a:ea typeface="ＭＳ Ｐゴシック" panose="020B0600070205080204" pitchFamily="34" charset="-128"/>
            </a:endParaRPr>
          </a:p>
          <a:p>
            <a:pPr lvl="1">
              <a:spcBef>
                <a:spcPct val="0"/>
              </a:spcBef>
              <a:buClr>
                <a:schemeClr val="bg1"/>
              </a:buClr>
              <a:buFont typeface="Wingdings" panose="05000000000000000000" pitchFamily="2" charset="2"/>
              <a:buNone/>
            </a:pPr>
            <a:endParaRPr lang="en-GB" altLang="en-US" sz="1600">
              <a:ea typeface="ＭＳ Ｐゴシック" panose="020B0600070205080204" pitchFamily="34" charset="-128"/>
            </a:endParaRPr>
          </a:p>
          <a:p>
            <a:pPr>
              <a:spcBef>
                <a:spcPct val="0"/>
              </a:spcBef>
              <a:buClr>
                <a:schemeClr val="bg1"/>
              </a:buClr>
              <a:buFont typeface="Wingdings" panose="05000000000000000000" pitchFamily="2" charset="2"/>
              <a:buChar char="§"/>
            </a:pPr>
            <a:r>
              <a:rPr lang="en-GB" altLang="en-US" sz="2400" b="1">
                <a:solidFill>
                  <a:srgbClr val="0000FF"/>
                </a:solidFill>
                <a:ea typeface="ＭＳ Ｐゴシック" panose="020B0600070205080204" pitchFamily="34" charset="-128"/>
              </a:rPr>
              <a:t>Marketing as a philosophy/orientation</a:t>
            </a:r>
          </a:p>
          <a:p>
            <a:pPr lvl="1">
              <a:buClr>
                <a:schemeClr val="bg1"/>
              </a:buClr>
              <a:buFont typeface="Wingdings" panose="05000000000000000000" pitchFamily="2" charset="2"/>
              <a:buChar char="Ø"/>
            </a:pPr>
            <a:r>
              <a:rPr lang="en-GB" altLang="en-US" sz="2200">
                <a:ea typeface="ＭＳ Ｐゴシック" panose="020B0600070205080204" pitchFamily="34" charset="-128"/>
              </a:rPr>
              <a:t>Guiding the organisation’s overall activities  </a:t>
            </a:r>
          </a:p>
          <a:p>
            <a:pPr lvl="1">
              <a:buClr>
                <a:schemeClr val="bg1"/>
              </a:buClr>
              <a:buFont typeface="Wingdings" panose="05000000000000000000" pitchFamily="2" charset="2"/>
              <a:buChar char="Ø"/>
            </a:pPr>
            <a:r>
              <a:rPr lang="en-GB" altLang="en-US" sz="2200">
                <a:ea typeface="ＭＳ Ｐゴシック" panose="020B0600070205080204" pitchFamily="34" charset="-128"/>
              </a:rPr>
              <a:t>Playing a key role in the strategic management process (SMM)</a:t>
            </a:r>
          </a:p>
        </p:txBody>
      </p:sp>
    </p:spTree>
    <p:extLst>
      <p:ext uri="{BB962C8B-B14F-4D97-AF65-F5344CB8AC3E}">
        <p14:creationId xmlns:p14="http://schemas.microsoft.com/office/powerpoint/2010/main" val="15991751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1907">
                                            <p:txEl>
                                              <p:pRg st="1" end="1"/>
                                            </p:txEl>
                                          </p:spTgt>
                                        </p:tgtEl>
                                        <p:attrNameLst>
                                          <p:attrName>style.visibility</p:attrName>
                                        </p:attrNameLst>
                                      </p:cBhvr>
                                      <p:to>
                                        <p:strVal val="visible"/>
                                      </p:to>
                                    </p:set>
                                    <p:anim calcmode="lin" valueType="num">
                                      <p:cBhvr additive="base">
                                        <p:cTn id="7" dur="500" fill="hold"/>
                                        <p:tgtEl>
                                          <p:spTgt spid="2519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0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1907">
                                            <p:txEl>
                                              <p:pRg st="2" end="2"/>
                                            </p:txEl>
                                          </p:spTgt>
                                        </p:tgtEl>
                                        <p:attrNameLst>
                                          <p:attrName>style.visibility</p:attrName>
                                        </p:attrNameLst>
                                      </p:cBhvr>
                                      <p:to>
                                        <p:strVal val="visible"/>
                                      </p:to>
                                    </p:set>
                                    <p:anim calcmode="lin" valueType="num">
                                      <p:cBhvr additive="base">
                                        <p:cTn id="11" dur="500" fill="hold"/>
                                        <p:tgtEl>
                                          <p:spTgt spid="25190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190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1907">
                                            <p:txEl>
                                              <p:pRg st="3" end="3"/>
                                            </p:txEl>
                                          </p:spTgt>
                                        </p:tgtEl>
                                        <p:attrNameLst>
                                          <p:attrName>style.visibility</p:attrName>
                                        </p:attrNameLst>
                                      </p:cBhvr>
                                      <p:to>
                                        <p:strVal val="visible"/>
                                      </p:to>
                                    </p:set>
                                    <p:anim calcmode="lin" valueType="num">
                                      <p:cBhvr additive="base">
                                        <p:cTn id="15" dur="500" fill="hold"/>
                                        <p:tgtEl>
                                          <p:spTgt spid="25190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19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51907">
                                            <p:txEl>
                                              <p:pRg st="8" end="8"/>
                                            </p:txEl>
                                          </p:spTgt>
                                        </p:tgtEl>
                                        <p:attrNameLst>
                                          <p:attrName>style.visibility</p:attrName>
                                        </p:attrNameLst>
                                      </p:cBhvr>
                                      <p:to>
                                        <p:strVal val="visible"/>
                                      </p:to>
                                    </p:set>
                                    <p:anim calcmode="lin" valueType="num">
                                      <p:cBhvr additive="base">
                                        <p:cTn id="21" dur="500" fill="hold"/>
                                        <p:tgtEl>
                                          <p:spTgt spid="251907">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1907">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1907">
                                            <p:txEl>
                                              <p:pRg st="9" end="9"/>
                                            </p:txEl>
                                          </p:spTgt>
                                        </p:tgtEl>
                                        <p:attrNameLst>
                                          <p:attrName>style.visibility</p:attrName>
                                        </p:attrNameLst>
                                      </p:cBhvr>
                                      <p:to>
                                        <p:strVal val="visible"/>
                                      </p:to>
                                    </p:set>
                                    <p:anim calcmode="lin" valueType="num">
                                      <p:cBhvr additive="base">
                                        <p:cTn id="25" dur="500" fill="hold"/>
                                        <p:tgtEl>
                                          <p:spTgt spid="251907">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19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bwMode="auto">
          <a:xfrm>
            <a:off x="1981200" y="236539"/>
            <a:ext cx="8229600"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scene3d>
              <a:camera prst="orthographicFront"/>
              <a:lightRig rig="soft" dir="t"/>
            </a:scene3d>
            <a:sp3d prstMaterial="softEdge">
              <a:bevelT w="25400" h="25400"/>
            </a:sp3d>
          </a:bodyPr>
          <a:lstStyle/>
          <a:p>
            <a:pPr eaLnBrk="1" hangingPunct="1"/>
            <a:r>
              <a:rPr lang="en-GB" altLang="en-US" sz="2800">
                <a:solidFill>
                  <a:srgbClr val="FAFFFF"/>
                </a:solidFill>
                <a:ea typeface="ＭＳ Ｐゴシック" panose="020B0600070205080204" pitchFamily="34" charset="-128"/>
              </a:rPr>
              <a:t>The interrelationship between marketing and corporate strategy</a:t>
            </a:r>
            <a:endParaRPr lang="en-GB" altLang="en-US" sz="2800">
              <a:solidFill>
                <a:srgbClr val="FAFFFF"/>
              </a:solidFill>
              <a:ea typeface="ＭＳ Ｐゴシック" panose="020B0600070205080204" pitchFamily="34" charset="-128"/>
              <a:cs typeface="Arial" panose="020B0604020202020204" pitchFamily="34" charset="0"/>
            </a:endParaRPr>
          </a:p>
        </p:txBody>
      </p:sp>
      <p:sp>
        <p:nvSpPr>
          <p:cNvPr id="14339" name="AutoShape 2"/>
          <p:cNvSpPr>
            <a:spLocks noChangeArrowheads="1"/>
          </p:cNvSpPr>
          <p:nvPr/>
        </p:nvSpPr>
        <p:spPr bwMode="auto">
          <a:xfrm>
            <a:off x="2297113" y="1214438"/>
            <a:ext cx="3352800" cy="192881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1000"/>
              </a:spcAft>
            </a:pPr>
            <a:r>
              <a:rPr lang="en-GB" altLang="en-US" sz="1400" b="1">
                <a:solidFill>
                  <a:srgbClr val="FF0000"/>
                </a:solidFill>
                <a:latin typeface="Calibri" panose="020F0502020204030204" pitchFamily="34" charset="0"/>
                <a:cs typeface="Arial" panose="020B0604020202020204" pitchFamily="34" charset="0"/>
              </a:rPr>
              <a:t>Corporate Strategy</a:t>
            </a:r>
          </a:p>
          <a:p>
            <a:pPr>
              <a:buFont typeface="Symbol" panose="05050102010706020507" pitchFamily="18" charset="2"/>
              <a:buChar char="·"/>
            </a:pPr>
            <a:r>
              <a:rPr lang="en-GB" altLang="en-US" sz="1400">
                <a:solidFill>
                  <a:srgbClr val="000000"/>
                </a:solidFill>
                <a:latin typeface="Calibri" panose="020F0502020204030204" pitchFamily="34" charset="0"/>
                <a:cs typeface="Arial" panose="020B0604020202020204" pitchFamily="34" charset="0"/>
              </a:rPr>
              <a:t>Specifying the organisation’ mission</a:t>
            </a:r>
          </a:p>
          <a:p>
            <a:pPr eaLnBrk="1" hangingPunct="1">
              <a:buFont typeface="Symbol" panose="05050102010706020507" pitchFamily="18" charset="2"/>
              <a:buChar char="·"/>
            </a:pPr>
            <a:r>
              <a:rPr lang="en-GB" altLang="en-US" sz="1400">
                <a:solidFill>
                  <a:srgbClr val="000000"/>
                </a:solidFill>
                <a:latin typeface="Calibri" panose="020F0502020204030204" pitchFamily="34" charset="0"/>
                <a:cs typeface="Arial" panose="020B0604020202020204" pitchFamily="34" charset="0"/>
              </a:rPr>
              <a:t>Allocation of resources across the whole organisation</a:t>
            </a:r>
          </a:p>
          <a:p>
            <a:pPr eaLnBrk="1" hangingPunct="1">
              <a:buFont typeface="Symbol" panose="05050102010706020507" pitchFamily="18" charset="2"/>
              <a:buChar char="·"/>
            </a:pPr>
            <a:r>
              <a:rPr lang="en-GB" altLang="en-US" sz="1400">
                <a:solidFill>
                  <a:srgbClr val="000000"/>
                </a:solidFill>
                <a:latin typeface="Calibri" panose="020F0502020204030204" pitchFamily="34" charset="0"/>
                <a:cs typeface="Arial" panose="020B0604020202020204" pitchFamily="34" charset="0"/>
              </a:rPr>
              <a:t>Portfolio of activities for the organisation</a:t>
            </a:r>
          </a:p>
          <a:p>
            <a:pPr eaLnBrk="1" hangingPunct="1">
              <a:buFont typeface="Symbol" panose="05050102010706020507" pitchFamily="18" charset="2"/>
              <a:buChar char="·"/>
            </a:pPr>
            <a:r>
              <a:rPr lang="en-GB" altLang="en-US" sz="1400">
                <a:solidFill>
                  <a:srgbClr val="000000"/>
                </a:solidFill>
                <a:latin typeface="Calibri" panose="020F0502020204030204" pitchFamily="34" charset="0"/>
                <a:cs typeface="Arial" panose="020B0604020202020204" pitchFamily="34" charset="0"/>
              </a:rPr>
              <a:t>Defining organisational objectives</a:t>
            </a:r>
            <a:endParaRPr lang="en-US" altLang="en-US" sz="2800">
              <a:solidFill>
                <a:srgbClr val="000000"/>
              </a:solidFill>
              <a:cs typeface="Arial" panose="020B0604020202020204" pitchFamily="34" charset="0"/>
            </a:endParaRPr>
          </a:p>
        </p:txBody>
      </p:sp>
      <p:sp>
        <p:nvSpPr>
          <p:cNvPr id="14340" name="AutoShape 3"/>
          <p:cNvSpPr>
            <a:spLocks noChangeArrowheads="1"/>
          </p:cNvSpPr>
          <p:nvPr/>
        </p:nvSpPr>
        <p:spPr bwMode="auto">
          <a:xfrm>
            <a:off x="7048500" y="4357688"/>
            <a:ext cx="2833688" cy="1643062"/>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1000"/>
              </a:spcAft>
            </a:pPr>
            <a:r>
              <a:rPr lang="en-GB" altLang="en-US" sz="1400" b="1">
                <a:solidFill>
                  <a:srgbClr val="FF0000"/>
                </a:solidFill>
                <a:latin typeface="Calibri" panose="020F0502020204030204" pitchFamily="34" charset="0"/>
                <a:cs typeface="Arial" panose="020B0604020202020204" pitchFamily="34" charset="0"/>
              </a:rPr>
              <a:t>Marketing Strategy</a:t>
            </a:r>
          </a:p>
          <a:p>
            <a:pPr>
              <a:buFont typeface="Symbol" panose="05050102010706020507" pitchFamily="18" charset="2"/>
              <a:buChar char="·"/>
            </a:pPr>
            <a:r>
              <a:rPr lang="en-GB" altLang="en-US" sz="1400">
                <a:solidFill>
                  <a:srgbClr val="000000"/>
                </a:solidFill>
                <a:latin typeface="Calibri" panose="020F0502020204030204" pitchFamily="34" charset="0"/>
                <a:cs typeface="Arial" panose="020B0604020202020204" pitchFamily="34" charset="0"/>
              </a:rPr>
              <a:t>Competing in a product market</a:t>
            </a:r>
          </a:p>
          <a:p>
            <a:pPr eaLnBrk="1" hangingPunct="1">
              <a:buFont typeface="Symbol" panose="05050102010706020507" pitchFamily="18" charset="2"/>
              <a:buChar char="·"/>
            </a:pPr>
            <a:r>
              <a:rPr lang="en-GB" altLang="en-US" sz="1400">
                <a:solidFill>
                  <a:srgbClr val="000000"/>
                </a:solidFill>
                <a:latin typeface="Calibri" panose="020F0502020204030204" pitchFamily="34" charset="0"/>
                <a:cs typeface="Arial" panose="020B0604020202020204" pitchFamily="34" charset="0"/>
              </a:rPr>
              <a:t>Selecting market segments</a:t>
            </a:r>
          </a:p>
          <a:p>
            <a:pPr eaLnBrk="1" hangingPunct="1">
              <a:buFont typeface="Symbol" panose="05050102010706020507" pitchFamily="18" charset="2"/>
              <a:buChar char="·"/>
            </a:pPr>
            <a:r>
              <a:rPr lang="en-GB" altLang="en-US" sz="1400">
                <a:solidFill>
                  <a:srgbClr val="000000"/>
                </a:solidFill>
                <a:latin typeface="Calibri" panose="020F0502020204030204" pitchFamily="34" charset="0"/>
                <a:cs typeface="Arial" panose="020B0604020202020204" pitchFamily="34" charset="0"/>
              </a:rPr>
              <a:t>Designing the mix</a:t>
            </a:r>
            <a:endParaRPr lang="en-US" altLang="en-US" sz="3200">
              <a:solidFill>
                <a:srgbClr val="000000"/>
              </a:solidFill>
              <a:cs typeface="Arial" panose="020B0604020202020204" pitchFamily="34" charset="0"/>
            </a:endParaRPr>
          </a:p>
        </p:txBody>
      </p:sp>
      <p:sp>
        <p:nvSpPr>
          <p:cNvPr id="14341" name="Rectangle 5"/>
          <p:cNvSpPr>
            <a:spLocks noChangeArrowheads="1"/>
          </p:cNvSpPr>
          <p:nvPr/>
        </p:nvSpPr>
        <p:spPr bwMode="auto">
          <a:xfrm>
            <a:off x="1809751" y="5894388"/>
            <a:ext cx="78581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GB" altLang="en-US" sz="1100" b="1">
                <a:solidFill>
                  <a:srgbClr val="C00000"/>
                </a:solidFill>
                <a:ea typeface="Times New Roman" panose="02020603050405020304" pitchFamily="18" charset="0"/>
                <a:cs typeface="Arial" panose="020B0604020202020204" pitchFamily="34" charset="0"/>
              </a:rPr>
              <a:t>Brassington Frances and Stephen Pettitt (2006)</a:t>
            </a:r>
            <a:endParaRPr lang="en-GB" altLang="en-US" b="1">
              <a:solidFill>
                <a:srgbClr val="C00000"/>
              </a:solidFill>
              <a:ea typeface="Times New Roman" panose="02020603050405020304" pitchFamily="18" charset="0"/>
              <a:cs typeface="Arial" panose="020B0604020202020204" pitchFamily="34" charset="0"/>
            </a:endParaRPr>
          </a:p>
        </p:txBody>
      </p:sp>
      <p:sp>
        <p:nvSpPr>
          <p:cNvPr id="14342" name="AutoShape 6"/>
          <p:cNvSpPr>
            <a:spLocks noChangeArrowheads="1"/>
          </p:cNvSpPr>
          <p:nvPr/>
        </p:nvSpPr>
        <p:spPr bwMode="auto">
          <a:xfrm>
            <a:off x="8181976" y="4129088"/>
            <a:ext cx="485775" cy="228600"/>
          </a:xfrm>
          <a:prstGeom prst="downArrow">
            <a:avLst>
              <a:gd name="adj1" fmla="val 50000"/>
              <a:gd name="adj2" fmla="val 25000"/>
            </a:avLst>
          </a:prstGeom>
          <a:solidFill>
            <a:srgbClr val="000000"/>
          </a:solidFill>
          <a:ln w="19050">
            <a:solidFill>
              <a:srgbClr val="F2F2F2"/>
            </a:solidFill>
            <a:miter lim="800000"/>
            <a:headEnd/>
            <a:tailEnd/>
          </a:ln>
          <a:effectLst>
            <a:outerShdw dist="28398" dir="3806097" algn="ctr" rotWithShape="0">
              <a:srgbClr val="622423">
                <a:alpha val="50000"/>
              </a:srgbClr>
            </a:outerShdw>
          </a:effectLst>
        </p:spPr>
        <p:txBody>
          <a:bodyPr vert="eaVe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latin typeface="Times New Roman" panose="02020603050405020304" pitchFamily="18" charset="0"/>
            </a:endParaRPr>
          </a:p>
        </p:txBody>
      </p:sp>
      <p:sp>
        <p:nvSpPr>
          <p:cNvPr id="14343" name="AutoShape 7"/>
          <p:cNvSpPr>
            <a:spLocks noChangeArrowheads="1"/>
          </p:cNvSpPr>
          <p:nvPr/>
        </p:nvSpPr>
        <p:spPr bwMode="auto">
          <a:xfrm>
            <a:off x="3238501" y="3143250"/>
            <a:ext cx="485775" cy="228600"/>
          </a:xfrm>
          <a:prstGeom prst="upArrow">
            <a:avLst>
              <a:gd name="adj1" fmla="val 50000"/>
              <a:gd name="adj2" fmla="val 25000"/>
            </a:avLst>
          </a:prstGeom>
          <a:solidFill>
            <a:srgbClr val="000000"/>
          </a:solidFill>
          <a:ln w="19050">
            <a:solidFill>
              <a:srgbClr val="F2F2F2"/>
            </a:solidFill>
            <a:miter lim="800000"/>
            <a:headEnd/>
            <a:tailEnd/>
          </a:ln>
          <a:effectLst>
            <a:outerShdw dist="28398" dir="3806097" algn="ctr" rotWithShape="0">
              <a:srgbClr val="622423">
                <a:alpha val="50000"/>
              </a:srgbClr>
            </a:outerShdw>
          </a:effectLst>
        </p:spPr>
        <p:txBody>
          <a:bodyPr vert="eaVe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latin typeface="Times New Roman" panose="02020603050405020304" pitchFamily="18" charset="0"/>
            </a:endParaRPr>
          </a:p>
        </p:txBody>
      </p:sp>
      <p:sp>
        <p:nvSpPr>
          <p:cNvPr id="14344" name="Arc 8"/>
          <p:cNvSpPr>
            <a:spLocks/>
          </p:cNvSpPr>
          <p:nvPr/>
        </p:nvSpPr>
        <p:spPr bwMode="auto">
          <a:xfrm>
            <a:off x="5453064" y="1857376"/>
            <a:ext cx="2071687" cy="714375"/>
          </a:xfrm>
          <a:custGeom>
            <a:avLst/>
            <a:gdLst>
              <a:gd name="T0" fmla="*/ 2147483647 w 21600"/>
              <a:gd name="T1" fmla="*/ 0 h 21513"/>
              <a:gd name="T2" fmla="*/ 2147483647 w 21600"/>
              <a:gd name="T3" fmla="*/ 2147483647 h 21513"/>
              <a:gd name="T4" fmla="*/ 0 w 21600"/>
              <a:gd name="T5" fmla="*/ 2147483647 h 21513"/>
              <a:gd name="T6" fmla="*/ 0 60000 65536"/>
              <a:gd name="T7" fmla="*/ 0 60000 65536"/>
              <a:gd name="T8" fmla="*/ 0 60000 65536"/>
              <a:gd name="T9" fmla="*/ 0 w 21600"/>
              <a:gd name="T10" fmla="*/ 0 h 21513"/>
              <a:gd name="T11" fmla="*/ 21600 w 21600"/>
              <a:gd name="T12" fmla="*/ 21513 h 21513"/>
            </a:gdLst>
            <a:ahLst/>
            <a:cxnLst>
              <a:cxn ang="T6">
                <a:pos x="T0" y="T1"/>
              </a:cxn>
              <a:cxn ang="T7">
                <a:pos x="T2" y="T3"/>
              </a:cxn>
              <a:cxn ang="T8">
                <a:pos x="T4" y="T5"/>
              </a:cxn>
            </a:cxnLst>
            <a:rect l="T9" t="T10" r="T11" b="T12"/>
            <a:pathLst>
              <a:path w="21600" h="21513" fill="none" extrusionOk="0">
                <a:moveTo>
                  <a:pt x="1936" y="-1"/>
                </a:moveTo>
                <a:cubicBezTo>
                  <a:pt x="13070" y="1001"/>
                  <a:pt x="21600" y="10333"/>
                  <a:pt x="21600" y="21513"/>
                </a:cubicBezTo>
              </a:path>
              <a:path w="21600" h="21513" stroke="0" extrusionOk="0">
                <a:moveTo>
                  <a:pt x="1936" y="-1"/>
                </a:moveTo>
                <a:cubicBezTo>
                  <a:pt x="13070" y="1001"/>
                  <a:pt x="21600" y="10333"/>
                  <a:pt x="21600" y="21513"/>
                </a:cubicBezTo>
                <a:lnTo>
                  <a:pt x="0" y="21513"/>
                </a:lnTo>
                <a:lnTo>
                  <a:pt x="193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5" name="Text Box 10"/>
          <p:cNvSpPr txBox="1">
            <a:spLocks noChangeArrowheads="1"/>
          </p:cNvSpPr>
          <p:nvPr/>
        </p:nvSpPr>
        <p:spPr bwMode="auto">
          <a:xfrm>
            <a:off x="6810375" y="2571750"/>
            <a:ext cx="1500188" cy="928688"/>
          </a:xfrm>
          <a:prstGeom prst="rect">
            <a:avLst/>
          </a:prstGeom>
          <a:solidFill>
            <a:srgbClr val="FFFFFF"/>
          </a:solidFill>
          <a:ln w="12700">
            <a:solidFill>
              <a:srgbClr val="4F81BD"/>
            </a:solidFill>
            <a:prstDash val="dash"/>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 typeface="Symbol" panose="05050102010706020507" pitchFamily="18" charset="2"/>
              <a:buChar char="·"/>
            </a:pPr>
            <a:r>
              <a:rPr lang="en-GB" altLang="en-US" sz="1400" b="1">
                <a:solidFill>
                  <a:srgbClr val="669900"/>
                </a:solidFill>
                <a:latin typeface="Calibri" panose="020F0502020204030204" pitchFamily="34" charset="0"/>
                <a:cs typeface="Arial" panose="020B0604020202020204" pitchFamily="34" charset="0"/>
              </a:rPr>
              <a:t>Guides</a:t>
            </a:r>
          </a:p>
          <a:p>
            <a:pPr eaLnBrk="1" hangingPunct="1">
              <a:buFont typeface="Symbol" panose="05050102010706020507" pitchFamily="18" charset="2"/>
              <a:buChar char="·"/>
            </a:pPr>
            <a:r>
              <a:rPr lang="en-GB" altLang="en-US" sz="1400" b="1">
                <a:solidFill>
                  <a:srgbClr val="669900"/>
                </a:solidFill>
                <a:latin typeface="Calibri" panose="020F0502020204030204" pitchFamily="34" charset="0"/>
                <a:cs typeface="Arial" panose="020B0604020202020204" pitchFamily="34" charset="0"/>
              </a:rPr>
              <a:t>Directs</a:t>
            </a:r>
            <a:endParaRPr lang="en-GB" altLang="en-US" sz="1400" b="1">
              <a:solidFill>
                <a:srgbClr val="669900"/>
              </a:solidFill>
              <a:latin typeface="Times New Roman" panose="02020603050405020304" pitchFamily="18" charset="0"/>
              <a:cs typeface="Arial" panose="020B0604020202020204" pitchFamily="34" charset="0"/>
            </a:endParaRPr>
          </a:p>
          <a:p>
            <a:pPr eaLnBrk="1" hangingPunct="1">
              <a:buFont typeface="Symbol" panose="05050102010706020507" pitchFamily="18" charset="2"/>
              <a:buChar char="·"/>
            </a:pPr>
            <a:r>
              <a:rPr lang="en-GB" altLang="en-US" sz="1400" b="1">
                <a:solidFill>
                  <a:srgbClr val="669900"/>
                </a:solidFill>
                <a:latin typeface="Calibri" panose="020F0502020204030204" pitchFamily="34" charset="0"/>
                <a:cs typeface="Arial" panose="020B0604020202020204" pitchFamily="34" charset="0"/>
              </a:rPr>
              <a:t>Controls</a:t>
            </a:r>
            <a:endParaRPr lang="en-GB" altLang="en-US" sz="1400" b="1">
              <a:solidFill>
                <a:srgbClr val="669900"/>
              </a:solidFill>
              <a:latin typeface="Times New Roman" panose="02020603050405020304" pitchFamily="18" charset="0"/>
              <a:cs typeface="Arial" panose="020B0604020202020204" pitchFamily="34" charset="0"/>
            </a:endParaRPr>
          </a:p>
          <a:p>
            <a:pPr eaLnBrk="1" hangingPunct="1">
              <a:buFont typeface="Symbol" panose="05050102010706020507" pitchFamily="18" charset="2"/>
              <a:buChar char="·"/>
            </a:pPr>
            <a:r>
              <a:rPr lang="en-GB" altLang="en-US" sz="1400" b="1">
                <a:solidFill>
                  <a:srgbClr val="669900"/>
                </a:solidFill>
                <a:latin typeface="Calibri" panose="020F0502020204030204" pitchFamily="34" charset="0"/>
                <a:cs typeface="Arial" panose="020B0604020202020204" pitchFamily="34" charset="0"/>
              </a:rPr>
              <a:t>Co-ordinates</a:t>
            </a:r>
            <a:endParaRPr lang="en-US" altLang="en-US" sz="3200" b="1">
              <a:solidFill>
                <a:srgbClr val="669900"/>
              </a:solidFill>
              <a:cs typeface="Arial" panose="020B0604020202020204" pitchFamily="34" charset="0"/>
            </a:endParaRPr>
          </a:p>
        </p:txBody>
      </p:sp>
      <p:sp>
        <p:nvSpPr>
          <p:cNvPr id="14346" name="Arc 11"/>
          <p:cNvSpPr>
            <a:spLocks/>
          </p:cNvSpPr>
          <p:nvPr/>
        </p:nvSpPr>
        <p:spPr bwMode="auto">
          <a:xfrm>
            <a:off x="8058150" y="3500439"/>
            <a:ext cx="323850" cy="642937"/>
          </a:xfrm>
          <a:custGeom>
            <a:avLst/>
            <a:gdLst>
              <a:gd name="T0" fmla="*/ 2147483647 w 21600"/>
              <a:gd name="T1" fmla="*/ 0 h 21513"/>
              <a:gd name="T2" fmla="*/ 2147483647 w 21600"/>
              <a:gd name="T3" fmla="*/ 2147483647 h 21513"/>
              <a:gd name="T4" fmla="*/ 0 w 21600"/>
              <a:gd name="T5" fmla="*/ 2147483647 h 21513"/>
              <a:gd name="T6" fmla="*/ 0 60000 65536"/>
              <a:gd name="T7" fmla="*/ 0 60000 65536"/>
              <a:gd name="T8" fmla="*/ 0 60000 65536"/>
              <a:gd name="T9" fmla="*/ 0 w 21600"/>
              <a:gd name="T10" fmla="*/ 0 h 21513"/>
              <a:gd name="T11" fmla="*/ 21600 w 21600"/>
              <a:gd name="T12" fmla="*/ 21513 h 21513"/>
            </a:gdLst>
            <a:ahLst/>
            <a:cxnLst>
              <a:cxn ang="T6">
                <a:pos x="T0" y="T1"/>
              </a:cxn>
              <a:cxn ang="T7">
                <a:pos x="T2" y="T3"/>
              </a:cxn>
              <a:cxn ang="T8">
                <a:pos x="T4" y="T5"/>
              </a:cxn>
            </a:cxnLst>
            <a:rect l="T9" t="T10" r="T11" b="T12"/>
            <a:pathLst>
              <a:path w="21600" h="21513" fill="none" extrusionOk="0">
                <a:moveTo>
                  <a:pt x="1936" y="-1"/>
                </a:moveTo>
                <a:cubicBezTo>
                  <a:pt x="13070" y="1001"/>
                  <a:pt x="21600" y="10333"/>
                  <a:pt x="21600" y="21513"/>
                </a:cubicBezTo>
              </a:path>
              <a:path w="21600" h="21513" stroke="0" extrusionOk="0">
                <a:moveTo>
                  <a:pt x="1936" y="-1"/>
                </a:moveTo>
                <a:cubicBezTo>
                  <a:pt x="13070" y="1001"/>
                  <a:pt x="21600" y="10333"/>
                  <a:pt x="21600" y="21513"/>
                </a:cubicBezTo>
                <a:lnTo>
                  <a:pt x="0" y="21513"/>
                </a:lnTo>
                <a:lnTo>
                  <a:pt x="193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7" name="Text Box 12"/>
          <p:cNvSpPr txBox="1">
            <a:spLocks noChangeArrowheads="1"/>
          </p:cNvSpPr>
          <p:nvPr/>
        </p:nvSpPr>
        <p:spPr bwMode="auto">
          <a:xfrm>
            <a:off x="3167063" y="4143375"/>
            <a:ext cx="1524000" cy="666750"/>
          </a:xfrm>
          <a:prstGeom prst="rect">
            <a:avLst/>
          </a:prstGeom>
          <a:solidFill>
            <a:srgbClr val="FFFFFF"/>
          </a:solidFill>
          <a:ln w="12700">
            <a:solidFill>
              <a:srgbClr val="9BBB59"/>
            </a:solidFill>
            <a:prstDash val="dash"/>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 typeface="Symbol" panose="05050102010706020507" pitchFamily="18" charset="2"/>
              <a:buChar char="·"/>
            </a:pPr>
            <a:r>
              <a:rPr lang="en-GB" altLang="en-US" sz="1400" b="1">
                <a:solidFill>
                  <a:srgbClr val="669900"/>
                </a:solidFill>
                <a:latin typeface="Calibri" panose="020F0502020204030204" pitchFamily="34" charset="0"/>
                <a:cs typeface="Arial" panose="020B0604020202020204" pitchFamily="34" charset="0"/>
              </a:rPr>
              <a:t>Informs</a:t>
            </a:r>
          </a:p>
          <a:p>
            <a:pPr eaLnBrk="1" hangingPunct="1">
              <a:buFont typeface="Symbol" panose="05050102010706020507" pitchFamily="18" charset="2"/>
              <a:buChar char="·"/>
            </a:pPr>
            <a:r>
              <a:rPr lang="en-GB" altLang="en-US" sz="1400" b="1">
                <a:solidFill>
                  <a:srgbClr val="669900"/>
                </a:solidFill>
                <a:latin typeface="Calibri" panose="020F0502020204030204" pitchFamily="34" charset="0"/>
                <a:cs typeface="Arial" panose="020B0604020202020204" pitchFamily="34" charset="0"/>
              </a:rPr>
              <a:t>Achieves</a:t>
            </a:r>
            <a:endParaRPr lang="en-GB" altLang="en-US" sz="1400" b="1">
              <a:solidFill>
                <a:srgbClr val="669900"/>
              </a:solidFill>
              <a:latin typeface="Times New Roman" panose="02020603050405020304" pitchFamily="18" charset="0"/>
              <a:cs typeface="Arial" panose="020B0604020202020204" pitchFamily="34" charset="0"/>
            </a:endParaRPr>
          </a:p>
          <a:p>
            <a:pPr eaLnBrk="1" hangingPunct="1">
              <a:buFont typeface="Symbol" panose="05050102010706020507" pitchFamily="18" charset="2"/>
              <a:buChar char="·"/>
            </a:pPr>
            <a:r>
              <a:rPr lang="en-GB" altLang="en-US" sz="1400" b="1">
                <a:solidFill>
                  <a:srgbClr val="669900"/>
                </a:solidFill>
                <a:latin typeface="Calibri" panose="020F0502020204030204" pitchFamily="34" charset="0"/>
                <a:cs typeface="Arial" panose="020B0604020202020204" pitchFamily="34" charset="0"/>
              </a:rPr>
              <a:t>operationalises</a:t>
            </a:r>
            <a:endParaRPr lang="en-US" altLang="en-US" sz="3200" b="1">
              <a:solidFill>
                <a:srgbClr val="669900"/>
              </a:solidFill>
              <a:cs typeface="Arial" panose="020B0604020202020204" pitchFamily="34" charset="0"/>
            </a:endParaRPr>
          </a:p>
        </p:txBody>
      </p:sp>
      <p:sp>
        <p:nvSpPr>
          <p:cNvPr id="14348" name="Arc 13"/>
          <p:cNvSpPr>
            <a:spLocks/>
          </p:cNvSpPr>
          <p:nvPr/>
        </p:nvSpPr>
        <p:spPr bwMode="auto">
          <a:xfrm flipH="1" flipV="1">
            <a:off x="3452813" y="3357564"/>
            <a:ext cx="214312" cy="714375"/>
          </a:xfrm>
          <a:custGeom>
            <a:avLst/>
            <a:gdLst>
              <a:gd name="T0" fmla="*/ 0 w 22352"/>
              <a:gd name="T1" fmla="*/ 2147483647 h 22991"/>
              <a:gd name="T2" fmla="*/ 2147483647 w 22352"/>
              <a:gd name="T3" fmla="*/ 2147483647 h 22991"/>
              <a:gd name="T4" fmla="*/ 2147483647 w 22352"/>
              <a:gd name="T5" fmla="*/ 2147483647 h 22991"/>
              <a:gd name="T6" fmla="*/ 0 60000 65536"/>
              <a:gd name="T7" fmla="*/ 0 60000 65536"/>
              <a:gd name="T8" fmla="*/ 0 60000 65536"/>
              <a:gd name="T9" fmla="*/ 0 w 22352"/>
              <a:gd name="T10" fmla="*/ 0 h 22991"/>
              <a:gd name="T11" fmla="*/ 22352 w 22352"/>
              <a:gd name="T12" fmla="*/ 22991 h 22991"/>
            </a:gdLst>
            <a:ahLst/>
            <a:cxnLst>
              <a:cxn ang="T6">
                <a:pos x="T0" y="T1"/>
              </a:cxn>
              <a:cxn ang="T7">
                <a:pos x="T2" y="T3"/>
              </a:cxn>
              <a:cxn ang="T8">
                <a:pos x="T4" y="T5"/>
              </a:cxn>
            </a:cxnLst>
            <a:rect l="T9" t="T10" r="T11" b="T12"/>
            <a:pathLst>
              <a:path w="22352" h="22991" fill="none" extrusionOk="0">
                <a:moveTo>
                  <a:pt x="0" y="13"/>
                </a:moveTo>
                <a:cubicBezTo>
                  <a:pt x="250" y="4"/>
                  <a:pt x="501" y="-1"/>
                  <a:pt x="752" y="0"/>
                </a:cubicBezTo>
                <a:cubicBezTo>
                  <a:pt x="12681" y="0"/>
                  <a:pt x="22352" y="9670"/>
                  <a:pt x="22352" y="21600"/>
                </a:cubicBezTo>
                <a:cubicBezTo>
                  <a:pt x="22352" y="22064"/>
                  <a:pt x="22337" y="22527"/>
                  <a:pt x="22307" y="22991"/>
                </a:cubicBezTo>
              </a:path>
              <a:path w="22352" h="22991" stroke="0" extrusionOk="0">
                <a:moveTo>
                  <a:pt x="0" y="13"/>
                </a:moveTo>
                <a:cubicBezTo>
                  <a:pt x="250" y="4"/>
                  <a:pt x="501" y="-1"/>
                  <a:pt x="752" y="0"/>
                </a:cubicBezTo>
                <a:cubicBezTo>
                  <a:pt x="12681" y="0"/>
                  <a:pt x="22352" y="9670"/>
                  <a:pt x="22352" y="21600"/>
                </a:cubicBezTo>
                <a:cubicBezTo>
                  <a:pt x="22352" y="22064"/>
                  <a:pt x="22337" y="22527"/>
                  <a:pt x="22307" y="22991"/>
                </a:cubicBezTo>
                <a:lnTo>
                  <a:pt x="752" y="21600"/>
                </a:lnTo>
                <a:lnTo>
                  <a:pt x="0" y="1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9" name="Arc 14"/>
          <p:cNvSpPr>
            <a:spLocks/>
          </p:cNvSpPr>
          <p:nvPr/>
        </p:nvSpPr>
        <p:spPr bwMode="auto">
          <a:xfrm flipH="1" flipV="1">
            <a:off x="3952876" y="4714875"/>
            <a:ext cx="3071813" cy="928688"/>
          </a:xfrm>
          <a:custGeom>
            <a:avLst/>
            <a:gdLst>
              <a:gd name="T0" fmla="*/ 0 w 22352"/>
              <a:gd name="T1" fmla="*/ 2147483647 h 22991"/>
              <a:gd name="T2" fmla="*/ 2147483647 w 22352"/>
              <a:gd name="T3" fmla="*/ 2147483647 h 22991"/>
              <a:gd name="T4" fmla="*/ 2147483647 w 22352"/>
              <a:gd name="T5" fmla="*/ 2147483647 h 22991"/>
              <a:gd name="T6" fmla="*/ 0 60000 65536"/>
              <a:gd name="T7" fmla="*/ 0 60000 65536"/>
              <a:gd name="T8" fmla="*/ 0 60000 65536"/>
              <a:gd name="T9" fmla="*/ 0 w 22352"/>
              <a:gd name="T10" fmla="*/ 0 h 22991"/>
              <a:gd name="T11" fmla="*/ 22352 w 22352"/>
              <a:gd name="T12" fmla="*/ 22991 h 22991"/>
            </a:gdLst>
            <a:ahLst/>
            <a:cxnLst>
              <a:cxn ang="T6">
                <a:pos x="T0" y="T1"/>
              </a:cxn>
              <a:cxn ang="T7">
                <a:pos x="T2" y="T3"/>
              </a:cxn>
              <a:cxn ang="T8">
                <a:pos x="T4" y="T5"/>
              </a:cxn>
            </a:cxnLst>
            <a:rect l="T9" t="T10" r="T11" b="T12"/>
            <a:pathLst>
              <a:path w="22352" h="22991" fill="none" extrusionOk="0">
                <a:moveTo>
                  <a:pt x="0" y="13"/>
                </a:moveTo>
                <a:cubicBezTo>
                  <a:pt x="250" y="4"/>
                  <a:pt x="501" y="-1"/>
                  <a:pt x="752" y="0"/>
                </a:cubicBezTo>
                <a:cubicBezTo>
                  <a:pt x="12681" y="0"/>
                  <a:pt x="22352" y="9670"/>
                  <a:pt x="22352" y="21600"/>
                </a:cubicBezTo>
                <a:cubicBezTo>
                  <a:pt x="22352" y="22064"/>
                  <a:pt x="22337" y="22527"/>
                  <a:pt x="22307" y="22991"/>
                </a:cubicBezTo>
              </a:path>
              <a:path w="22352" h="22991" stroke="0" extrusionOk="0">
                <a:moveTo>
                  <a:pt x="0" y="13"/>
                </a:moveTo>
                <a:cubicBezTo>
                  <a:pt x="250" y="4"/>
                  <a:pt x="501" y="-1"/>
                  <a:pt x="752" y="0"/>
                </a:cubicBezTo>
                <a:cubicBezTo>
                  <a:pt x="12681" y="0"/>
                  <a:pt x="22352" y="9670"/>
                  <a:pt x="22352" y="21600"/>
                </a:cubicBezTo>
                <a:cubicBezTo>
                  <a:pt x="22352" y="22064"/>
                  <a:pt x="22337" y="22527"/>
                  <a:pt x="22307" y="22991"/>
                </a:cubicBezTo>
                <a:lnTo>
                  <a:pt x="752" y="21600"/>
                </a:lnTo>
                <a:lnTo>
                  <a:pt x="0" y="1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660287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524000" y="304800"/>
            <a:ext cx="9144000" cy="990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2" name="Title 1"/>
          <p:cNvSpPr>
            <a:spLocks noGrp="1"/>
          </p:cNvSpPr>
          <p:nvPr>
            <p:ph type="title"/>
          </p:nvPr>
        </p:nvSpPr>
        <p:spPr>
          <a:xfrm>
            <a:off x="1981200" y="274638"/>
            <a:ext cx="8686800" cy="1143000"/>
          </a:xfrm>
        </p:spPr>
        <p:txBody>
          <a:bodyPr>
            <a:noAutofit/>
          </a:bodyPr>
          <a:lstStyle/>
          <a:p>
            <a:r>
              <a:rPr lang="en-US" sz="2800" dirty="0"/>
              <a:t>Introduction: Definition of Competitive Marketing Strategy</a:t>
            </a:r>
            <a:endParaRPr lang="en-US" sz="2000" dirty="0"/>
          </a:p>
        </p:txBody>
      </p:sp>
      <p:sp>
        <p:nvSpPr>
          <p:cNvPr id="3" name="Content Placeholder 2"/>
          <p:cNvSpPr>
            <a:spLocks noGrp="1"/>
          </p:cNvSpPr>
          <p:nvPr>
            <p:ph idx="1"/>
          </p:nvPr>
        </p:nvSpPr>
        <p:spPr>
          <a:xfrm>
            <a:off x="1981200" y="1600201"/>
            <a:ext cx="8382000" cy="4525963"/>
          </a:xfrm>
        </p:spPr>
        <p:txBody>
          <a:bodyPr>
            <a:normAutofit/>
          </a:bodyPr>
          <a:lstStyle/>
          <a:p>
            <a:r>
              <a:rPr lang="en-US" i="1" dirty="0" smtClean="0"/>
              <a:t>“Marketing strategy is a </a:t>
            </a:r>
            <a:r>
              <a:rPr lang="en-US" i="1" dirty="0" smtClean="0">
                <a:solidFill>
                  <a:srgbClr val="FF0000"/>
                </a:solidFill>
              </a:rPr>
              <a:t>market oriented </a:t>
            </a:r>
            <a:r>
              <a:rPr lang="en-US" i="1" dirty="0" smtClean="0"/>
              <a:t>game plan which </a:t>
            </a:r>
            <a:r>
              <a:rPr lang="en-US" i="1" dirty="0" smtClean="0">
                <a:solidFill>
                  <a:srgbClr val="FF0000"/>
                </a:solidFill>
              </a:rPr>
              <a:t>establishes a profitable &amp; sustainable market position</a:t>
            </a:r>
            <a:r>
              <a:rPr lang="en-US" i="1" dirty="0" smtClean="0"/>
              <a:t> for the firm against all forces that determine </a:t>
            </a:r>
            <a:r>
              <a:rPr lang="en-US" i="1" dirty="0" smtClean="0">
                <a:solidFill>
                  <a:srgbClr val="FF0000"/>
                </a:solidFill>
              </a:rPr>
              <a:t>industry competition </a:t>
            </a:r>
            <a:r>
              <a:rPr lang="en-US" i="1" dirty="0" smtClean="0"/>
              <a:t>by continuously creating &amp; developing a </a:t>
            </a:r>
            <a:r>
              <a:rPr lang="en-US" i="1" dirty="0" smtClean="0">
                <a:solidFill>
                  <a:srgbClr val="FF0000"/>
                </a:solidFill>
              </a:rPr>
              <a:t>sustainable competitive advantage (SCA)</a:t>
            </a:r>
            <a:r>
              <a:rPr lang="en-US" i="1" dirty="0" smtClean="0"/>
              <a:t> from the </a:t>
            </a:r>
            <a:r>
              <a:rPr lang="en-US" i="1" dirty="0" smtClean="0">
                <a:solidFill>
                  <a:srgbClr val="FF0000"/>
                </a:solidFill>
              </a:rPr>
              <a:t>potential sources </a:t>
            </a:r>
            <a:r>
              <a:rPr lang="en-US" i="1" dirty="0" smtClean="0"/>
              <a:t>that exist in a firm’s value chain.” </a:t>
            </a:r>
          </a:p>
          <a:p>
            <a:pPr>
              <a:buNone/>
            </a:pPr>
            <a:endParaRPr lang="en-US" i="1" dirty="0" smtClean="0"/>
          </a:p>
          <a:p>
            <a:endParaRPr lang="en-US" i="1" dirty="0"/>
          </a:p>
        </p:txBody>
      </p:sp>
      <p:sp>
        <p:nvSpPr>
          <p:cNvPr id="5" name="Foliennummernplatzhalter 4"/>
          <p:cNvSpPr>
            <a:spLocks noGrp="1"/>
          </p:cNvSpPr>
          <p:nvPr>
            <p:ph type="sldNum" sz="quarter" idx="12"/>
          </p:nvPr>
        </p:nvSpPr>
        <p:spPr/>
        <p:txBody>
          <a:bodyPr/>
          <a:lstStyle/>
          <a:p>
            <a:fld id="{CD1F5457-D142-498B-B445-F8D98D3CEB89}" type="slidenum">
              <a:rPr lang="en-US" smtClean="0"/>
              <a:pPr/>
              <a:t>36</a:t>
            </a:fld>
            <a:endParaRPr lang="en-US" dirty="0"/>
          </a:p>
        </p:txBody>
      </p:sp>
    </p:spTree>
    <p:extLst>
      <p:ext uri="{BB962C8B-B14F-4D97-AF65-F5344CB8AC3E}">
        <p14:creationId xmlns:p14="http://schemas.microsoft.com/office/powerpoint/2010/main" val="2856887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4"/>
          <p:cNvSpPr>
            <a:spLocks noGrp="1" noChangeArrowheads="1"/>
          </p:cNvSpPr>
          <p:nvPr>
            <p:ph type="title"/>
          </p:nvPr>
        </p:nvSpPr>
        <p:spPr>
          <a:xfrm>
            <a:off x="2024034" y="142877"/>
            <a:ext cx="8358246" cy="987425"/>
          </a:xfrm>
        </p:spPr>
        <p:txBody>
          <a:bodyPr>
            <a:normAutofit/>
          </a:bodyPr>
          <a:lstStyle/>
          <a:p>
            <a:pPr>
              <a:defRPr/>
            </a:pPr>
            <a:r>
              <a:rPr lang="en-GB" sz="3200" dirty="0">
                <a:solidFill>
                  <a:schemeClr val="tx1">
                    <a:lumMod val="75000"/>
                    <a:lumOff val="25000"/>
                  </a:schemeClr>
                </a:solidFill>
                <a:ea typeface="ＭＳ Ｐゴシック" panose="020B0600070205080204" pitchFamily="34" charset="-128"/>
              </a:rPr>
              <a:t>4 Main Ways of Approaching Marketing Strategy</a:t>
            </a:r>
          </a:p>
        </p:txBody>
      </p:sp>
      <p:sp>
        <p:nvSpPr>
          <p:cNvPr id="2049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D5F10B6B-E548-4D4C-8CDC-7A547D5DBA8B}" type="slidenum">
              <a:rPr lang="en-US" smtClean="0">
                <a:solidFill>
                  <a:schemeClr val="tx2"/>
                </a:solidFill>
              </a:rPr>
              <a:pPr>
                <a:defRPr/>
              </a:pPr>
              <a:t>37</a:t>
            </a:fld>
            <a:endParaRPr lang="en-US" smtClean="0">
              <a:solidFill>
                <a:schemeClr val="tx2"/>
              </a:solidFill>
            </a:endParaRPr>
          </a:p>
        </p:txBody>
      </p:sp>
      <p:sp>
        <p:nvSpPr>
          <p:cNvPr id="36867" name="Rectangle 3"/>
          <p:cNvSpPr>
            <a:spLocks noChangeArrowheads="1"/>
          </p:cNvSpPr>
          <p:nvPr/>
        </p:nvSpPr>
        <p:spPr bwMode="auto">
          <a:xfrm>
            <a:off x="3071814" y="2232025"/>
            <a:ext cx="2645569" cy="6492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defRPr/>
            </a:pPr>
            <a:r>
              <a:rPr lang="en-GB">
                <a:latin typeface="Arial" panose="020B0604020202020204" pitchFamily="34" charset="0"/>
                <a:ea typeface="ＭＳ Ｐゴシック" panose="020B0600070205080204" pitchFamily="34" charset="-128"/>
              </a:rPr>
              <a:t>THINKING FIRST</a:t>
            </a:r>
            <a:endParaRPr lang="en-US">
              <a:latin typeface="Arial" panose="020B0604020202020204" pitchFamily="34" charset="0"/>
              <a:ea typeface="ＭＳ Ｐゴシック" panose="020B0600070205080204" pitchFamily="34" charset="-128"/>
            </a:endParaRPr>
          </a:p>
        </p:txBody>
      </p:sp>
      <p:sp>
        <p:nvSpPr>
          <p:cNvPr id="36868" name="Rectangle 4"/>
          <p:cNvSpPr>
            <a:spLocks noChangeArrowheads="1"/>
          </p:cNvSpPr>
          <p:nvPr/>
        </p:nvSpPr>
        <p:spPr bwMode="auto">
          <a:xfrm>
            <a:off x="3071814" y="3024190"/>
            <a:ext cx="2645569" cy="64928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defRPr/>
            </a:pPr>
            <a:r>
              <a:rPr lang="en-GB">
                <a:latin typeface="Arial" panose="020B0604020202020204" pitchFamily="34" charset="0"/>
                <a:ea typeface="ＭＳ Ｐゴシック" panose="020B0600070205080204" pitchFamily="34" charset="-128"/>
              </a:rPr>
              <a:t>SEEING FIRST</a:t>
            </a:r>
            <a:endParaRPr lang="en-US">
              <a:latin typeface="Arial" panose="020B0604020202020204" pitchFamily="34" charset="0"/>
              <a:ea typeface="ＭＳ Ｐゴシック" panose="020B0600070205080204" pitchFamily="34" charset="-128"/>
            </a:endParaRPr>
          </a:p>
        </p:txBody>
      </p:sp>
      <p:sp>
        <p:nvSpPr>
          <p:cNvPr id="36869" name="Rectangle 5"/>
          <p:cNvSpPr>
            <a:spLocks noChangeArrowheads="1"/>
          </p:cNvSpPr>
          <p:nvPr/>
        </p:nvSpPr>
        <p:spPr bwMode="auto">
          <a:xfrm>
            <a:off x="3071814" y="3816350"/>
            <a:ext cx="2645569" cy="6492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defRPr/>
            </a:pPr>
            <a:r>
              <a:rPr lang="en-GB">
                <a:latin typeface="Arial" panose="020B0604020202020204" pitchFamily="34" charset="0"/>
                <a:ea typeface="ＭＳ Ｐゴシック" panose="020B0600070205080204" pitchFamily="34" charset="-128"/>
              </a:rPr>
              <a:t>DOING FIRST</a:t>
            </a:r>
            <a:endParaRPr lang="en-US">
              <a:latin typeface="Arial" panose="020B0604020202020204" pitchFamily="34" charset="0"/>
              <a:ea typeface="ＭＳ Ｐゴシック" panose="020B0600070205080204" pitchFamily="34" charset="-128"/>
            </a:endParaRPr>
          </a:p>
        </p:txBody>
      </p:sp>
      <p:sp>
        <p:nvSpPr>
          <p:cNvPr id="36870" name="Rectangle 6"/>
          <p:cNvSpPr>
            <a:spLocks noChangeArrowheads="1"/>
          </p:cNvSpPr>
          <p:nvPr/>
        </p:nvSpPr>
        <p:spPr bwMode="auto">
          <a:xfrm>
            <a:off x="3071814" y="4608515"/>
            <a:ext cx="2645569" cy="64928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defRPr/>
            </a:pPr>
            <a:r>
              <a:rPr lang="en-GB">
                <a:latin typeface="Arial" panose="020B0604020202020204" pitchFamily="34" charset="0"/>
                <a:ea typeface="ＭＳ Ｐゴシック" panose="020B0600070205080204" pitchFamily="34" charset="-128"/>
              </a:rPr>
              <a:t>SIMPLE RULES</a:t>
            </a:r>
            <a:endParaRPr lang="en-US">
              <a:latin typeface="Arial" panose="020B0604020202020204" pitchFamily="34" charset="0"/>
              <a:ea typeface="ＭＳ Ｐゴシック" panose="020B0600070205080204" pitchFamily="34" charset="-128"/>
            </a:endParaRPr>
          </a:p>
        </p:txBody>
      </p:sp>
      <p:sp>
        <p:nvSpPr>
          <p:cNvPr id="36871" name="Rectangle 7"/>
          <p:cNvSpPr>
            <a:spLocks noChangeArrowheads="1"/>
          </p:cNvSpPr>
          <p:nvPr/>
        </p:nvSpPr>
        <p:spPr bwMode="auto">
          <a:xfrm>
            <a:off x="6366272" y="2952752"/>
            <a:ext cx="2700338" cy="15843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defRPr/>
            </a:pPr>
            <a:r>
              <a:rPr lang="en-GB">
                <a:latin typeface="Arial" panose="020B0604020202020204" pitchFamily="34" charset="0"/>
                <a:ea typeface="ＭＳ Ｐゴシック" panose="020B0600070205080204" pitchFamily="34" charset="-128"/>
              </a:rPr>
              <a:t>COMPETITIVE</a:t>
            </a:r>
          </a:p>
          <a:p>
            <a:pPr algn="ctr" eaLnBrk="1" hangingPunct="1">
              <a:defRPr/>
            </a:pPr>
            <a:r>
              <a:rPr lang="en-GB">
                <a:latin typeface="Arial" panose="020B0604020202020204" pitchFamily="34" charset="0"/>
                <a:ea typeface="ＭＳ Ｐゴシック" panose="020B0600070205080204" pitchFamily="34" charset="-128"/>
              </a:rPr>
              <a:t>MARKETING</a:t>
            </a:r>
          </a:p>
          <a:p>
            <a:pPr algn="ctr" eaLnBrk="1" hangingPunct="1">
              <a:defRPr/>
            </a:pPr>
            <a:r>
              <a:rPr lang="en-GB">
                <a:latin typeface="Arial" panose="020B0604020202020204" pitchFamily="34" charset="0"/>
                <a:ea typeface="ＭＳ Ｐゴシック" panose="020B0600070205080204" pitchFamily="34" charset="-128"/>
              </a:rPr>
              <a:t>STRATEGY</a:t>
            </a:r>
            <a:endParaRPr lang="en-US">
              <a:latin typeface="Arial" panose="020B0604020202020204" pitchFamily="34" charset="0"/>
              <a:ea typeface="ＭＳ Ｐゴシック" panose="020B0600070205080204" pitchFamily="34" charset="-128"/>
            </a:endParaRPr>
          </a:p>
        </p:txBody>
      </p:sp>
      <p:sp>
        <p:nvSpPr>
          <p:cNvPr id="22548" name="Line 8"/>
          <p:cNvSpPr>
            <a:spLocks noChangeShapeType="1"/>
          </p:cNvSpPr>
          <p:nvPr/>
        </p:nvSpPr>
        <p:spPr bwMode="auto">
          <a:xfrm>
            <a:off x="5717382" y="2592388"/>
            <a:ext cx="594122" cy="1008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9" name="Line 9"/>
          <p:cNvSpPr>
            <a:spLocks noChangeShapeType="1"/>
          </p:cNvSpPr>
          <p:nvPr/>
        </p:nvSpPr>
        <p:spPr bwMode="auto">
          <a:xfrm>
            <a:off x="5717382" y="3384550"/>
            <a:ext cx="594122"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0" name="Line 10"/>
          <p:cNvSpPr>
            <a:spLocks noChangeShapeType="1"/>
          </p:cNvSpPr>
          <p:nvPr/>
        </p:nvSpPr>
        <p:spPr bwMode="auto">
          <a:xfrm flipV="1">
            <a:off x="5717382" y="3960813"/>
            <a:ext cx="59412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1" name="Line 11"/>
          <p:cNvSpPr>
            <a:spLocks noChangeShapeType="1"/>
          </p:cNvSpPr>
          <p:nvPr/>
        </p:nvSpPr>
        <p:spPr bwMode="auto">
          <a:xfrm flipV="1">
            <a:off x="5717382" y="4176713"/>
            <a:ext cx="594122"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12860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smtClean="0">
                <a:solidFill>
                  <a:schemeClr val="tx1">
                    <a:lumMod val="75000"/>
                    <a:lumOff val="25000"/>
                  </a:schemeClr>
                </a:solidFill>
              </a:rPr>
              <a:t>Thinking first</a:t>
            </a:r>
          </a:p>
        </p:txBody>
      </p:sp>
      <p:sp>
        <p:nvSpPr>
          <p:cNvPr id="23555" name="Content Placeholder 2"/>
          <p:cNvSpPr>
            <a:spLocks noGrp="1"/>
          </p:cNvSpPr>
          <p:nvPr>
            <p:ph idx="1"/>
          </p:nvPr>
        </p:nvSpPr>
        <p:spPr>
          <a:xfrm>
            <a:off x="1952597" y="1428736"/>
            <a:ext cx="5343525" cy="4286250"/>
          </a:xfrm>
        </p:spPr>
        <p:txBody>
          <a:bodyPr>
            <a:normAutofit fontScale="92500" lnSpcReduction="20000"/>
          </a:bodyPr>
          <a:lstStyle/>
          <a:p>
            <a:pPr eaLnBrk="1" hangingPunct="1"/>
            <a:r>
              <a:rPr lang="en-US" sz="3200" dirty="0"/>
              <a:t>-Logical, sequential and linear approach</a:t>
            </a:r>
          </a:p>
          <a:p>
            <a:pPr eaLnBrk="1" hangingPunct="1"/>
            <a:r>
              <a:rPr lang="en-US" sz="3200" dirty="0"/>
              <a:t>-It’s about analyzing a strategic marketing problem and developing the solution and the strategy through a carefully thought through and largely sequential process</a:t>
            </a:r>
          </a:p>
          <a:p>
            <a:pPr eaLnBrk="1" hangingPunct="1"/>
            <a:r>
              <a:rPr lang="en-US" sz="3200" dirty="0"/>
              <a:t>-Instant views and decisions are not made</a:t>
            </a:r>
          </a:p>
          <a:p>
            <a:pPr eaLnBrk="1" hangingPunct="1"/>
            <a:endParaRPr lang="en-US" dirty="0" smtClean="0"/>
          </a:p>
        </p:txBody>
      </p:sp>
      <p:sp>
        <p:nvSpPr>
          <p:cNvPr id="2150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1722C924-219D-441E-B86E-CDDCF1C62F86}" type="slidenum">
              <a:rPr lang="en-US" smtClean="0">
                <a:solidFill>
                  <a:schemeClr val="tx2"/>
                </a:solidFill>
              </a:rPr>
              <a:pPr>
                <a:defRPr/>
              </a:pPr>
              <a:t>38</a:t>
            </a:fld>
            <a:endParaRPr lang="en-US" smtClean="0">
              <a:solidFill>
                <a:schemeClr val="tx2"/>
              </a:solidFill>
            </a:endParaRPr>
          </a:p>
        </p:txBody>
      </p:sp>
      <p:pic>
        <p:nvPicPr>
          <p:cNvPr id="2355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199" y="1571612"/>
            <a:ext cx="277177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795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
          <p:cNvSpPr>
            <a:spLocks noGrp="1" noChangeArrowheads="1"/>
          </p:cNvSpPr>
          <p:nvPr>
            <p:ph type="title"/>
          </p:nvPr>
        </p:nvSpPr>
        <p:spPr>
          <a:xfrm>
            <a:off x="3009900" y="236540"/>
            <a:ext cx="6172200" cy="987425"/>
          </a:xfrm>
        </p:spPr>
        <p:txBody>
          <a:bodyPr/>
          <a:lstStyle/>
          <a:p>
            <a:pPr>
              <a:defRPr/>
            </a:pPr>
            <a:r>
              <a:rPr lang="en-GB" smtClean="0">
                <a:solidFill>
                  <a:schemeClr val="tx1">
                    <a:lumMod val="75000"/>
                    <a:lumOff val="25000"/>
                  </a:schemeClr>
                </a:solidFill>
                <a:ea typeface="ＭＳ Ｐゴシック" panose="020B0600070205080204" pitchFamily="34" charset="-128"/>
              </a:rPr>
              <a:t>Thinking First</a:t>
            </a:r>
          </a:p>
        </p:txBody>
      </p:sp>
      <p:sp>
        <p:nvSpPr>
          <p:cNvPr id="22538"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B4C6393C-B147-4B36-8EF8-EECCA7DFB8B5}" type="slidenum">
              <a:rPr lang="en-US" smtClean="0">
                <a:solidFill>
                  <a:schemeClr val="tx2"/>
                </a:solidFill>
              </a:rPr>
              <a:pPr>
                <a:defRPr/>
              </a:pPr>
              <a:t>39</a:t>
            </a:fld>
            <a:endParaRPr lang="en-US" smtClean="0">
              <a:solidFill>
                <a:schemeClr val="tx2"/>
              </a:solidFill>
            </a:endParaRPr>
          </a:p>
        </p:txBody>
      </p:sp>
      <p:sp>
        <p:nvSpPr>
          <p:cNvPr id="24581" name="Rectangle 3"/>
          <p:cNvSpPr>
            <a:spLocks noChangeArrowheads="1"/>
          </p:cNvSpPr>
          <p:nvPr/>
        </p:nvSpPr>
        <p:spPr bwMode="auto">
          <a:xfrm>
            <a:off x="2738415" y="2000241"/>
            <a:ext cx="3008709" cy="3311525"/>
          </a:xfrm>
          <a:prstGeom prst="rect">
            <a:avLst/>
          </a:prstGeom>
          <a:solidFill>
            <a:srgbClr val="FFFFFF"/>
          </a:solidFill>
          <a:ln w="12700">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sz="4000">
              <a:solidFill>
                <a:schemeClr val="bg1"/>
              </a:solidFill>
              <a:latin typeface="OUP Argo Light" pitchFamily="34" charset="0"/>
              <a:ea typeface="ＭＳ Ｐゴシック" pitchFamily="34" charset="-128"/>
            </a:endParaRPr>
          </a:p>
        </p:txBody>
      </p:sp>
      <p:sp>
        <p:nvSpPr>
          <p:cNvPr id="24582" name="AutoShape 5"/>
          <p:cNvSpPr>
            <a:spLocks noChangeArrowheads="1"/>
          </p:cNvSpPr>
          <p:nvPr/>
        </p:nvSpPr>
        <p:spPr bwMode="auto">
          <a:xfrm>
            <a:off x="5867401" y="3898900"/>
            <a:ext cx="447675" cy="368300"/>
          </a:xfrm>
          <a:prstGeom prst="rightArrow">
            <a:avLst>
              <a:gd name="adj1" fmla="val 50000"/>
              <a:gd name="adj2" fmla="val 81042"/>
            </a:avLst>
          </a:prstGeom>
          <a:solidFill>
            <a:srgbClr val="0066FF"/>
          </a:solidFill>
          <a:ln w="12700">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atin typeface="Arial" panose="020B0604020202020204" pitchFamily="34" charset="0"/>
              <a:ea typeface="ＭＳ Ｐゴシック" pitchFamily="34" charset="-128"/>
            </a:endParaRPr>
          </a:p>
        </p:txBody>
      </p:sp>
      <p:sp>
        <p:nvSpPr>
          <p:cNvPr id="24583" name="Rectangle 8"/>
          <p:cNvSpPr>
            <a:spLocks noChangeArrowheads="1"/>
          </p:cNvSpPr>
          <p:nvPr/>
        </p:nvSpPr>
        <p:spPr bwMode="auto">
          <a:xfrm>
            <a:off x="6381750" y="2009777"/>
            <a:ext cx="3357588" cy="3311525"/>
          </a:xfrm>
          <a:prstGeom prst="rect">
            <a:avLst/>
          </a:prstGeom>
          <a:solidFill>
            <a:srgbClr val="FFFFFF"/>
          </a:solidFill>
          <a:ln w="12700">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sz="4000">
              <a:solidFill>
                <a:schemeClr val="bg1"/>
              </a:solidFill>
              <a:latin typeface="OUP Argo Light" pitchFamily="34" charset="0"/>
              <a:ea typeface="ＭＳ Ｐゴシック" pitchFamily="34" charset="-128"/>
            </a:endParaRPr>
          </a:p>
        </p:txBody>
      </p:sp>
      <p:sp>
        <p:nvSpPr>
          <p:cNvPr id="24584" name="Text Box 9"/>
          <p:cNvSpPr txBox="1">
            <a:spLocks noChangeArrowheads="1"/>
          </p:cNvSpPr>
          <p:nvPr/>
        </p:nvSpPr>
        <p:spPr bwMode="auto">
          <a:xfrm>
            <a:off x="2809852" y="2714621"/>
            <a:ext cx="283130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GB" dirty="0">
                <a:latin typeface="Verdana" panose="020B0604030504040204" pitchFamily="34" charset="0"/>
                <a:ea typeface="ＭＳ Ｐゴシック" pitchFamily="34" charset="-128"/>
                <a:cs typeface="Times New Roman" panose="02020603050405020304" pitchFamily="18" charset="0"/>
              </a:rPr>
              <a:t>Cognitively analysing a strategic marketing problem &amp; developing the solution (the strategy) through a carefully thought-out process  </a:t>
            </a:r>
            <a:endParaRPr lang="en-GB" dirty="0">
              <a:latin typeface="Arial" panose="020B0604020202020204" pitchFamily="34" charset="0"/>
              <a:ea typeface="ＭＳ Ｐゴシック" pitchFamily="34" charset="-128"/>
              <a:cs typeface="Times New Roman" panose="02020603050405020304" pitchFamily="18" charset="0"/>
            </a:endParaRPr>
          </a:p>
        </p:txBody>
      </p:sp>
      <p:sp>
        <p:nvSpPr>
          <p:cNvPr id="24585" name="Text Box 10"/>
          <p:cNvSpPr txBox="1">
            <a:spLocks noChangeArrowheads="1"/>
          </p:cNvSpPr>
          <p:nvPr/>
        </p:nvSpPr>
        <p:spPr bwMode="auto">
          <a:xfrm>
            <a:off x="6596066" y="2428869"/>
            <a:ext cx="292895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GB" dirty="0">
                <a:latin typeface="Verdana" panose="020B0604030504040204" pitchFamily="34" charset="0"/>
                <a:ea typeface="ＭＳ Ｐゴシック" pitchFamily="34" charset="-128"/>
                <a:cs typeface="Times New Roman" panose="02020603050405020304" pitchFamily="18" charset="0"/>
              </a:rPr>
              <a:t>It can help to see the big picture occasionally throughout the process.  It can involve some inspiration &amp; insight, but largely the process is one of painstakingly doing your homework</a:t>
            </a:r>
            <a:endParaRPr lang="en-GB" dirty="0">
              <a:latin typeface="Arial" panose="020B0604020202020204" pitchFamily="34" charset="0"/>
              <a:ea typeface="ＭＳ Ｐゴシック" pitchFamily="34" charset="-128"/>
              <a:cs typeface="Times New Roman" panose="02020603050405020304" pitchFamily="18" charset="0"/>
            </a:endParaRPr>
          </a:p>
        </p:txBody>
      </p:sp>
      <p:sp>
        <p:nvSpPr>
          <p:cNvPr id="31752" name="AutoShape 11"/>
          <p:cNvSpPr>
            <a:spLocks noChangeArrowheads="1"/>
          </p:cNvSpPr>
          <p:nvPr/>
        </p:nvSpPr>
        <p:spPr bwMode="auto">
          <a:xfrm>
            <a:off x="5867401" y="3886200"/>
            <a:ext cx="447675" cy="368300"/>
          </a:xfrm>
          <a:prstGeom prst="rightArrow">
            <a:avLst>
              <a:gd name="adj1" fmla="val 50000"/>
              <a:gd name="adj2" fmla="val 81042"/>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defRPr/>
            </a:pPr>
            <a:endParaRPr lang="en-US" sz="1800">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2748404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tLang="en-US" smtClean="0">
                <a:ln>
                  <a:noFill/>
                </a:ln>
              </a:rPr>
              <a:t>So what </a:t>
            </a:r>
            <a:r>
              <a:rPr lang="en-US" altLang="en-US" i="1" smtClean="0">
                <a:ln>
                  <a:noFill/>
                </a:ln>
              </a:rPr>
              <a:t>is</a:t>
            </a:r>
            <a:r>
              <a:rPr lang="en-US" altLang="en-US" smtClean="0">
                <a:ln>
                  <a:noFill/>
                </a:ln>
              </a:rPr>
              <a:t> </a:t>
            </a:r>
            <a:r>
              <a:rPr lang="en-US" altLang="en-US" b="1" u="sng" smtClean="0">
                <a:ln>
                  <a:noFill/>
                </a:ln>
              </a:rPr>
              <a:t>marketing</a:t>
            </a:r>
            <a:r>
              <a:rPr lang="en-US" altLang="en-US" smtClean="0">
                <a:ln>
                  <a:noFill/>
                </a:ln>
              </a:rPr>
              <a:t> all about?</a:t>
            </a:r>
          </a:p>
        </p:txBody>
      </p:sp>
      <p:sp>
        <p:nvSpPr>
          <p:cNvPr id="49154" name="Content Placeholder 2"/>
          <p:cNvSpPr>
            <a:spLocks noGrp="1"/>
          </p:cNvSpPr>
          <p:nvPr>
            <p:ph idx="1"/>
          </p:nvPr>
        </p:nvSpPr>
        <p:spPr/>
        <p:txBody>
          <a:bodyPr/>
          <a:lstStyle/>
          <a:p>
            <a:pPr eaLnBrk="1" hangingPunct="1"/>
            <a:r>
              <a:rPr lang="en-US" altLang="en-US" sz="2400" dirty="0"/>
              <a:t>Marketing has successfully  ‘migrated’ from being a functional discipline to being a concept of how businesses should be run (</a:t>
            </a:r>
            <a:r>
              <a:rPr lang="en-US" altLang="en-US" sz="2400" dirty="0" err="1"/>
              <a:t>Greyser</a:t>
            </a:r>
            <a:r>
              <a:rPr lang="en-US" altLang="en-US" sz="2400" dirty="0"/>
              <a:t>, 1997</a:t>
            </a:r>
            <a:r>
              <a:rPr lang="en-US" altLang="en-US" sz="2400" dirty="0" smtClean="0"/>
              <a:t>)</a:t>
            </a:r>
          </a:p>
          <a:p>
            <a:pPr eaLnBrk="1" hangingPunct="1"/>
            <a:endParaRPr lang="en-US" altLang="en-US" sz="2400" dirty="0"/>
          </a:p>
          <a:p>
            <a:pPr eaLnBrk="1" hangingPunct="1"/>
            <a:r>
              <a:rPr lang="en-US" altLang="en-US" sz="2400" dirty="0"/>
              <a:t>Of all the management functions, marketing has the most difficulty in defining its position in the organization, because it is simultaneously culture, strategy and tactics (Webster, 1997)</a:t>
            </a:r>
          </a:p>
          <a:p>
            <a:pPr eaLnBrk="1" hangingPunct="1"/>
            <a:endParaRPr lang="en-US" altLang="en-US" sz="2400" dirty="0"/>
          </a:p>
        </p:txBody>
      </p:sp>
    </p:spTree>
    <p:extLst>
      <p:ext uri="{BB962C8B-B14F-4D97-AF65-F5344CB8AC3E}">
        <p14:creationId xmlns:p14="http://schemas.microsoft.com/office/powerpoint/2010/main" val="3442714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smtClean="0">
                <a:solidFill>
                  <a:schemeClr val="tx1">
                    <a:lumMod val="75000"/>
                    <a:lumOff val="25000"/>
                  </a:schemeClr>
                </a:solidFill>
              </a:rPr>
              <a:t>Seeing first</a:t>
            </a:r>
          </a:p>
        </p:txBody>
      </p:sp>
      <p:sp>
        <p:nvSpPr>
          <p:cNvPr id="3" name="Content Placeholder 2"/>
          <p:cNvSpPr>
            <a:spLocks noGrp="1"/>
          </p:cNvSpPr>
          <p:nvPr>
            <p:ph idx="1"/>
          </p:nvPr>
        </p:nvSpPr>
        <p:spPr>
          <a:xfrm>
            <a:off x="2166910" y="1571612"/>
            <a:ext cx="3714776" cy="4295788"/>
          </a:xfrm>
        </p:spPr>
        <p:txBody>
          <a:bodyPr rtlCol="0">
            <a:normAutofit fontScale="92500" lnSpcReduction="10000"/>
          </a:bodyPr>
          <a:lstStyle/>
          <a:p>
            <a:pPr marL="0" indent="0">
              <a:spcAft>
                <a:spcPct val="0"/>
              </a:spcAft>
              <a:buNone/>
              <a:defRPr/>
            </a:pPr>
            <a:r>
              <a:rPr lang="en-GB" dirty="0" smtClean="0">
                <a:solidFill>
                  <a:schemeClr val="tx1"/>
                </a:solidFill>
                <a:latin typeface="Verdana" panose="020B0604030504040204" pitchFamily="34" charset="0"/>
                <a:ea typeface="ＭＳ Ｐゴシック" panose="020B0600070205080204" pitchFamily="34" charset="-128"/>
                <a:cs typeface="Times New Roman" panose="02020603050405020304" pitchFamily="18" charset="0"/>
              </a:rPr>
              <a:t>-Importance of seeing the overall decision is sometimes greater than thinking about it</a:t>
            </a:r>
          </a:p>
          <a:p>
            <a:pPr marL="0" indent="0">
              <a:spcAft>
                <a:spcPct val="0"/>
              </a:spcAft>
              <a:buNone/>
              <a:defRPr/>
            </a:pPr>
            <a:r>
              <a:rPr lang="en-GB" dirty="0" smtClean="0">
                <a:solidFill>
                  <a:schemeClr val="tx1"/>
                </a:solidFill>
                <a:latin typeface="Verdana" panose="020B0604030504040204" pitchFamily="34" charset="0"/>
                <a:ea typeface="ＭＳ Ｐゴシック" panose="020B0600070205080204" pitchFamily="34" charset="-128"/>
                <a:cs typeface="Times New Roman" panose="02020603050405020304" pitchFamily="18" charset="0"/>
              </a:rPr>
              <a:t>-Insight often only comes after a period of preparation, incubation, illumination &amp; verification in the cold light of day</a:t>
            </a:r>
          </a:p>
          <a:p>
            <a:pPr marL="91440" indent="-91440">
              <a:defRPr/>
            </a:pPr>
            <a:endParaRPr lang="en-US" dirty="0" smtClean="0">
              <a:solidFill>
                <a:schemeClr val="tx1">
                  <a:lumMod val="75000"/>
                  <a:lumOff val="25000"/>
                </a:schemeClr>
              </a:solidFill>
            </a:endParaRPr>
          </a:p>
          <a:p>
            <a:pPr marL="91440" indent="-91440">
              <a:defRPr/>
            </a:pPr>
            <a:endParaRPr lang="en-US" dirty="0">
              <a:solidFill>
                <a:schemeClr val="tx1">
                  <a:lumMod val="75000"/>
                  <a:lumOff val="25000"/>
                </a:schemeClr>
              </a:solidFill>
            </a:endParaRPr>
          </a:p>
        </p:txBody>
      </p:sp>
      <p:sp>
        <p:nvSpPr>
          <p:cNvPr id="2355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A140CF53-13C6-4539-A57F-80D9CEC60D64}" type="slidenum">
              <a:rPr lang="en-US" smtClean="0">
                <a:solidFill>
                  <a:schemeClr val="tx2"/>
                </a:solidFill>
              </a:rPr>
              <a:pPr>
                <a:defRPr/>
              </a:pPr>
              <a:t>40</a:t>
            </a:fld>
            <a:endParaRPr lang="en-US" smtClean="0">
              <a:solidFill>
                <a:schemeClr val="tx2"/>
              </a:solidFill>
            </a:endParaRPr>
          </a:p>
        </p:txBody>
      </p:sp>
      <p:pic>
        <p:nvPicPr>
          <p:cNvPr id="2560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4676" y="1047751"/>
            <a:ext cx="3743325"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836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09900" y="236540"/>
            <a:ext cx="6172200" cy="987425"/>
          </a:xfrm>
        </p:spPr>
        <p:txBody>
          <a:bodyPr/>
          <a:lstStyle/>
          <a:p>
            <a:pPr>
              <a:defRPr/>
            </a:pPr>
            <a:r>
              <a:rPr lang="en-GB" smtClean="0">
                <a:solidFill>
                  <a:schemeClr val="tx1">
                    <a:lumMod val="75000"/>
                    <a:lumOff val="25000"/>
                  </a:schemeClr>
                </a:solidFill>
                <a:ea typeface="ＭＳ Ｐゴシック" panose="020B0600070205080204" pitchFamily="34" charset="-128"/>
              </a:rPr>
              <a:t>Doing First</a:t>
            </a:r>
          </a:p>
        </p:txBody>
      </p:sp>
      <p:sp>
        <p:nvSpPr>
          <p:cNvPr id="2458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98412C49-8A6B-43D6-A52B-31327A5E9B41}" type="slidenum">
              <a:rPr lang="en-US" smtClean="0">
                <a:solidFill>
                  <a:schemeClr val="tx2"/>
                </a:solidFill>
              </a:rPr>
              <a:pPr>
                <a:defRPr/>
              </a:pPr>
              <a:t>41</a:t>
            </a:fld>
            <a:endParaRPr lang="en-US" smtClean="0">
              <a:solidFill>
                <a:schemeClr val="tx2"/>
              </a:solidFill>
            </a:endParaRPr>
          </a:p>
        </p:txBody>
      </p:sp>
      <p:sp>
        <p:nvSpPr>
          <p:cNvPr id="5" name="Rectangle 3"/>
          <p:cNvSpPr>
            <a:spLocks noChangeArrowheads="1"/>
          </p:cNvSpPr>
          <p:nvPr/>
        </p:nvSpPr>
        <p:spPr bwMode="auto">
          <a:xfrm>
            <a:off x="3124200" y="1060450"/>
            <a:ext cx="6115050" cy="1701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lvl1pPr marL="457200" indent="-4572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buFontTx/>
              <a:buAutoNum type="arabicParenBoth"/>
              <a:defRPr/>
            </a:pPr>
            <a:r>
              <a:rPr lang="en-GB" sz="2000" i="1" dirty="0">
                <a:latin typeface="Verdana" panose="020B0604030504040204" pitchFamily="34" charset="0"/>
                <a:ea typeface="ＭＳ Ｐゴシック" panose="020B0600070205080204" pitchFamily="34" charset="-128"/>
                <a:cs typeface="Times New Roman" panose="02020603050405020304" pitchFamily="18" charset="0"/>
              </a:rPr>
              <a:t>do something, </a:t>
            </a:r>
          </a:p>
          <a:p>
            <a:pPr algn="ctr" eaLnBrk="1" hangingPunct="1">
              <a:defRPr/>
            </a:pPr>
            <a:r>
              <a:rPr lang="en-GB" sz="2000" i="1" dirty="0">
                <a:latin typeface="Verdana" panose="020B0604030504040204" pitchFamily="34" charset="0"/>
                <a:ea typeface="ＭＳ Ｐゴシック" panose="020B0600070205080204" pitchFamily="34" charset="-128"/>
                <a:cs typeface="Times New Roman" panose="02020603050405020304" pitchFamily="18" charset="0"/>
              </a:rPr>
              <a:t>(2) make sense of it </a:t>
            </a:r>
          </a:p>
          <a:p>
            <a:pPr algn="ctr" eaLnBrk="1" hangingPunct="1">
              <a:defRPr/>
            </a:pPr>
            <a:r>
              <a:rPr lang="en-GB" sz="2000" i="1" dirty="0">
                <a:latin typeface="Verdana" panose="020B0604030504040204" pitchFamily="34" charset="0"/>
                <a:ea typeface="ＭＳ Ｐゴシック" panose="020B0600070205080204" pitchFamily="34" charset="-128"/>
                <a:cs typeface="Times New Roman" panose="02020603050405020304" pitchFamily="18" charset="0"/>
              </a:rPr>
              <a:t>(3) repeat the successful parts &amp; discard the rest. </a:t>
            </a:r>
          </a:p>
        </p:txBody>
      </p:sp>
      <p:sp>
        <p:nvSpPr>
          <p:cNvPr id="6" name="Rectangle 4"/>
          <p:cNvSpPr>
            <a:spLocks noChangeArrowheads="1"/>
          </p:cNvSpPr>
          <p:nvPr/>
        </p:nvSpPr>
        <p:spPr bwMode="auto">
          <a:xfrm>
            <a:off x="3124200" y="4305300"/>
            <a:ext cx="6115050" cy="158115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defRPr/>
            </a:pPr>
            <a:r>
              <a:rPr lang="en-GB" sz="2000" i="1" dirty="0">
                <a:latin typeface="Verdana" panose="020B0604030504040204" pitchFamily="34" charset="0"/>
                <a:ea typeface="ＭＳ Ｐゴシック" panose="020B0600070205080204" pitchFamily="34" charset="-128"/>
                <a:cs typeface="Times New Roman" panose="02020603050405020304" pitchFamily="18" charset="0"/>
              </a:rPr>
              <a:t>Many companies have successfully diversified</a:t>
            </a:r>
          </a:p>
          <a:p>
            <a:pPr algn="ctr" eaLnBrk="1" hangingPunct="1">
              <a:defRPr/>
            </a:pPr>
            <a:r>
              <a:rPr lang="en-GB" sz="2000" i="1" dirty="0">
                <a:latin typeface="Verdana" panose="020B0604030504040204" pitchFamily="34" charset="0"/>
                <a:ea typeface="ＭＳ Ｐゴシック" panose="020B0600070205080204" pitchFamily="34" charset="-128"/>
                <a:cs typeface="Times New Roman" panose="02020603050405020304" pitchFamily="18" charset="0"/>
              </a:rPr>
              <a:t> their businesses</a:t>
            </a:r>
          </a:p>
          <a:p>
            <a:pPr algn="ctr" eaLnBrk="1" hangingPunct="1">
              <a:defRPr/>
            </a:pPr>
            <a:r>
              <a:rPr lang="en-GB" sz="2000" i="1" dirty="0">
                <a:latin typeface="Verdana" panose="020B0604030504040204" pitchFamily="34" charset="0"/>
                <a:ea typeface="ＭＳ Ｐゴシック" panose="020B0600070205080204" pitchFamily="34" charset="-128"/>
                <a:cs typeface="Times New Roman" panose="02020603050405020304" pitchFamily="18" charset="0"/>
              </a:rPr>
              <a:t>by a process of figuring out what worked</a:t>
            </a:r>
          </a:p>
          <a:p>
            <a:pPr algn="ctr" eaLnBrk="1" hangingPunct="1">
              <a:defRPr/>
            </a:pPr>
            <a:r>
              <a:rPr lang="en-GB" sz="2000" i="1" dirty="0">
                <a:latin typeface="Verdana" panose="020B0604030504040204" pitchFamily="34" charset="0"/>
                <a:ea typeface="ＭＳ Ｐゴシック" panose="020B0600070205080204" pitchFamily="34" charset="-128"/>
                <a:cs typeface="Times New Roman" panose="02020603050405020304" pitchFamily="18" charset="0"/>
              </a:rPr>
              <a:t> &amp; what did not</a:t>
            </a:r>
            <a:r>
              <a:rPr lang="en-GB" sz="2000" i="1" dirty="0">
                <a:latin typeface="Arial" panose="020B0604020202020204" pitchFamily="34" charset="0"/>
                <a:ea typeface="ＭＳ Ｐゴシック" panose="020B0600070205080204" pitchFamily="34" charset="-128"/>
                <a:cs typeface="Times New Roman" panose="02020603050405020304" pitchFamily="18" charset="0"/>
              </a:rPr>
              <a:t> </a:t>
            </a:r>
          </a:p>
        </p:txBody>
      </p:sp>
      <p:sp>
        <p:nvSpPr>
          <p:cNvPr id="7" name="Rectangle 5"/>
          <p:cNvSpPr>
            <a:spLocks noChangeArrowheads="1"/>
          </p:cNvSpPr>
          <p:nvPr/>
        </p:nvSpPr>
        <p:spPr bwMode="auto">
          <a:xfrm>
            <a:off x="3124200" y="2641600"/>
            <a:ext cx="6115050" cy="1701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defRPr/>
            </a:pPr>
            <a:r>
              <a:rPr lang="en-GB" sz="2000" i="1" dirty="0">
                <a:latin typeface="Verdana" panose="020B0604030504040204" pitchFamily="34" charset="0"/>
                <a:ea typeface="ＭＳ Ｐゴシック" panose="020B0600070205080204" pitchFamily="34" charset="-128"/>
                <a:cs typeface="Times New Roman" panose="02020603050405020304" pitchFamily="18" charset="0"/>
              </a:rPr>
              <a:t>Instead of marketing strategy – </a:t>
            </a:r>
          </a:p>
          <a:p>
            <a:pPr algn="ctr" eaLnBrk="1" hangingPunct="1">
              <a:defRPr/>
            </a:pPr>
            <a:r>
              <a:rPr lang="en-GB" sz="2000" i="1" dirty="0">
                <a:latin typeface="Verdana" panose="020B0604030504040204" pitchFamily="34" charset="0"/>
                <a:ea typeface="ＭＳ Ｐゴシック" panose="020B0600070205080204" pitchFamily="34" charset="-128"/>
                <a:cs typeface="Times New Roman" panose="02020603050405020304" pitchFamily="18" charset="0"/>
              </a:rPr>
              <a:t>the reality is often that ‘doing’ drives</a:t>
            </a:r>
            <a:r>
              <a:rPr lang="en-GB" sz="2000" i="1" dirty="0">
                <a:latin typeface="Arial" panose="020B0604020202020204" pitchFamily="34" charset="0"/>
                <a:ea typeface="ＭＳ Ｐゴシック" panose="020B0600070205080204" pitchFamily="34" charset="-128"/>
                <a:cs typeface="Times New Roman" panose="02020603050405020304" pitchFamily="18" charset="0"/>
              </a:rPr>
              <a:t> </a:t>
            </a:r>
          </a:p>
        </p:txBody>
      </p:sp>
    </p:spTree>
    <p:extLst>
      <p:ext uri="{BB962C8B-B14F-4D97-AF65-F5344CB8AC3E}">
        <p14:creationId xmlns:p14="http://schemas.microsoft.com/office/powerpoint/2010/main" val="2879974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12295" y="1590675"/>
            <a:ext cx="5844779" cy="685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en-GB" sz="2800" b="1" dirty="0">
                <a:solidFill>
                  <a:srgbClr val="000000"/>
                </a:solidFill>
              </a:rPr>
              <a:t>DO SOMETHING</a:t>
            </a:r>
          </a:p>
        </p:txBody>
      </p:sp>
      <p:sp>
        <p:nvSpPr>
          <p:cNvPr id="5" name="Rectangle 4"/>
          <p:cNvSpPr>
            <a:spLocks noChangeArrowheads="1"/>
          </p:cNvSpPr>
          <p:nvPr/>
        </p:nvSpPr>
        <p:spPr bwMode="auto">
          <a:xfrm>
            <a:off x="3112295" y="2454277"/>
            <a:ext cx="5844779" cy="61436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defRPr/>
            </a:pPr>
            <a:r>
              <a:rPr lang="en-GB" sz="2800" b="1" dirty="0">
                <a:solidFill>
                  <a:srgbClr val="000000"/>
                </a:solidFill>
              </a:rPr>
              <a:t>MAKE SENSE OF IT</a:t>
            </a:r>
            <a:endParaRPr lang="en-GB" sz="2800" dirty="0">
              <a:latin typeface="Verdana" pitchFamily="34" charset="0"/>
              <a:cs typeface="Times New Roman" pitchFamily="18" charset="0"/>
            </a:endParaRPr>
          </a:p>
        </p:txBody>
      </p:sp>
      <p:sp>
        <p:nvSpPr>
          <p:cNvPr id="6" name="Rectangle 5"/>
          <p:cNvSpPr>
            <a:spLocks noChangeArrowheads="1"/>
          </p:cNvSpPr>
          <p:nvPr/>
        </p:nvSpPr>
        <p:spPr bwMode="auto">
          <a:xfrm>
            <a:off x="3112295" y="3246438"/>
            <a:ext cx="5844779" cy="61436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en-GB" sz="2800" b="1" dirty="0">
                <a:solidFill>
                  <a:srgbClr val="000000"/>
                </a:solidFill>
              </a:rPr>
              <a:t>REPEAT THE SUCCESSFUL PARTS</a:t>
            </a:r>
            <a:endParaRPr lang="en-US" sz="2800" b="1" dirty="0">
              <a:solidFill>
                <a:srgbClr val="000000"/>
              </a:solidFill>
            </a:endParaRPr>
          </a:p>
        </p:txBody>
      </p:sp>
      <p:sp>
        <p:nvSpPr>
          <p:cNvPr id="7" name="Rectangle 6"/>
          <p:cNvSpPr>
            <a:spLocks noChangeArrowheads="1"/>
          </p:cNvSpPr>
          <p:nvPr/>
        </p:nvSpPr>
        <p:spPr bwMode="auto">
          <a:xfrm>
            <a:off x="3112295" y="4038600"/>
            <a:ext cx="5844779" cy="6858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GB" sz="2800" b="1" dirty="0">
                <a:solidFill>
                  <a:srgbClr val="000000"/>
                </a:solidFill>
              </a:rPr>
              <a:t>DISCARD THE REST</a:t>
            </a:r>
            <a:endParaRPr lang="en-US" sz="2800" b="1" dirty="0">
              <a:solidFill>
                <a:srgbClr val="000000"/>
              </a:solidFill>
            </a:endParaRPr>
          </a:p>
        </p:txBody>
      </p:sp>
      <p:cxnSp>
        <p:nvCxnSpPr>
          <p:cNvPr id="8" name="Straight Arrow Connector 7"/>
          <p:cNvCxnSpPr/>
          <p:nvPr/>
        </p:nvCxnSpPr>
        <p:spPr>
          <a:xfrm>
            <a:off x="6034088" y="2276475"/>
            <a:ext cx="0" cy="17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34088" y="3068638"/>
            <a:ext cx="0" cy="17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34088" y="3860800"/>
            <a:ext cx="0" cy="17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CD299301-6733-4BB3-814A-470389198356}" type="slidenum">
              <a:rPr lang="en-US" smtClean="0">
                <a:solidFill>
                  <a:schemeClr val="tx2"/>
                </a:solidFill>
              </a:rPr>
              <a:pPr>
                <a:defRPr/>
              </a:pPr>
              <a:t>42</a:t>
            </a:fld>
            <a:endParaRPr lang="en-US" smtClean="0">
              <a:solidFill>
                <a:schemeClr val="tx2"/>
              </a:solidFill>
            </a:endParaRPr>
          </a:p>
        </p:txBody>
      </p:sp>
    </p:spTree>
    <p:extLst>
      <p:ext uri="{BB962C8B-B14F-4D97-AF65-F5344CB8AC3E}">
        <p14:creationId xmlns:p14="http://schemas.microsoft.com/office/powerpoint/2010/main" val="3140587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smtClean="0">
                <a:solidFill>
                  <a:schemeClr val="tx1">
                    <a:lumMod val="75000"/>
                    <a:lumOff val="25000"/>
                  </a:schemeClr>
                </a:solidFill>
              </a:rPr>
              <a:t>Simple rules</a:t>
            </a:r>
          </a:p>
        </p:txBody>
      </p:sp>
      <p:sp>
        <p:nvSpPr>
          <p:cNvPr id="28675" name="Content Placeholder 2"/>
          <p:cNvSpPr>
            <a:spLocks noGrp="1"/>
          </p:cNvSpPr>
          <p:nvPr>
            <p:ph idx="1"/>
          </p:nvPr>
        </p:nvSpPr>
        <p:spPr>
          <a:xfrm>
            <a:off x="2552700" y="1714500"/>
            <a:ext cx="3371850" cy="4152900"/>
          </a:xfrm>
        </p:spPr>
        <p:txBody>
          <a:bodyPr>
            <a:normAutofit fontScale="92500" lnSpcReduction="10000"/>
          </a:bodyPr>
          <a:lstStyle/>
          <a:p>
            <a:pPr eaLnBrk="1" hangingPunct="1"/>
            <a:r>
              <a:rPr lang="en-US" sz="2400" dirty="0"/>
              <a:t>-It’s about selecting a few key marketing strategic processes, crafting a handful of simple rules and “jumping in” rather than avoiding uncertainty</a:t>
            </a:r>
          </a:p>
          <a:p>
            <a:pPr eaLnBrk="1" hangingPunct="1"/>
            <a:r>
              <a:rPr lang="en-US" sz="2400" dirty="0"/>
              <a:t>-In many respects the approach is related to Doing First aside from the main difference is that the rules are predefined</a:t>
            </a:r>
          </a:p>
        </p:txBody>
      </p:sp>
      <p:sp>
        <p:nvSpPr>
          <p:cNvPr id="2662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AD88B92B-48AB-4BB7-9133-B4CD6F7B40CA}" type="slidenum">
              <a:rPr lang="en-US" smtClean="0">
                <a:solidFill>
                  <a:schemeClr val="tx2"/>
                </a:solidFill>
              </a:rPr>
              <a:pPr>
                <a:defRPr/>
              </a:pPr>
              <a:t>43</a:t>
            </a:fld>
            <a:endParaRPr lang="en-US" smtClean="0">
              <a:solidFill>
                <a:schemeClr val="tx2"/>
              </a:solidFill>
            </a:endParaRPr>
          </a:p>
        </p:txBody>
      </p:sp>
      <p:pic>
        <p:nvPicPr>
          <p:cNvPr id="2867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6" y="1752600"/>
            <a:ext cx="4143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020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3009900" y="236540"/>
            <a:ext cx="6172200" cy="987425"/>
          </a:xfrm>
        </p:spPr>
        <p:txBody>
          <a:bodyPr/>
          <a:lstStyle/>
          <a:p>
            <a:pPr>
              <a:defRPr/>
            </a:pPr>
            <a:r>
              <a:rPr lang="en-GB" smtClean="0">
                <a:solidFill>
                  <a:schemeClr val="tx1">
                    <a:lumMod val="75000"/>
                    <a:lumOff val="25000"/>
                  </a:schemeClr>
                </a:solidFill>
                <a:ea typeface="ＭＳ Ｐゴシック" panose="020B0600070205080204" pitchFamily="34" charset="-128"/>
              </a:rPr>
              <a:t>Simple Rules</a:t>
            </a:r>
          </a:p>
        </p:txBody>
      </p:sp>
      <p:sp>
        <p:nvSpPr>
          <p:cNvPr id="2765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71177E17-46D6-411E-B151-EDDA7142FEC2}" type="slidenum">
              <a:rPr lang="en-US" smtClean="0">
                <a:solidFill>
                  <a:schemeClr val="tx2"/>
                </a:solidFill>
              </a:rPr>
              <a:pPr>
                <a:defRPr/>
              </a:pPr>
              <a:t>44</a:t>
            </a:fld>
            <a:endParaRPr lang="en-US" smtClean="0">
              <a:solidFill>
                <a:schemeClr val="tx2"/>
              </a:solidFill>
            </a:endParaRPr>
          </a:p>
        </p:txBody>
      </p:sp>
      <p:sp>
        <p:nvSpPr>
          <p:cNvPr id="5" name="Rectangle 3"/>
          <p:cNvSpPr>
            <a:spLocks noChangeArrowheads="1"/>
          </p:cNvSpPr>
          <p:nvPr/>
        </p:nvSpPr>
        <p:spPr bwMode="auto">
          <a:xfrm>
            <a:off x="2452662" y="1676400"/>
            <a:ext cx="6343650" cy="61118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defRPr/>
            </a:pPr>
            <a:r>
              <a:rPr lang="en-GB" sz="1600" b="1" dirty="0">
                <a:latin typeface="Verdana" panose="020B0604030504040204" pitchFamily="34" charset="0"/>
                <a:ea typeface="ＭＳ Ｐゴシック" pitchFamily="34" charset="-128"/>
                <a:cs typeface="Times New Roman" panose="02020603050405020304" pitchFamily="18" charset="0"/>
              </a:rPr>
              <a:t>                      How-to</a:t>
            </a:r>
            <a:r>
              <a:rPr lang="en-GB" sz="1600" dirty="0">
                <a:latin typeface="Verdana" panose="020B0604030504040204" pitchFamily="34" charset="0"/>
                <a:ea typeface="ＭＳ Ｐゴシック" pitchFamily="34" charset="-128"/>
                <a:cs typeface="Times New Roman" panose="02020603050405020304" pitchFamily="18" charset="0"/>
              </a:rPr>
              <a:t> rules keeping managers organised to be able to seize opportunities</a:t>
            </a:r>
            <a:r>
              <a:rPr lang="en-GB" sz="1800" dirty="0">
                <a:latin typeface="Verdana" panose="020B0604030504040204" pitchFamily="34" charset="0"/>
                <a:ea typeface="ＭＳ Ｐゴシック" pitchFamily="34" charset="-128"/>
                <a:cs typeface="Times New Roman" panose="02020603050405020304" pitchFamily="18" charset="0"/>
              </a:rPr>
              <a:t> </a:t>
            </a:r>
          </a:p>
        </p:txBody>
      </p:sp>
      <p:sp>
        <p:nvSpPr>
          <p:cNvPr id="6" name="Rectangle 12"/>
          <p:cNvSpPr>
            <a:spLocks noChangeArrowheads="1"/>
          </p:cNvSpPr>
          <p:nvPr/>
        </p:nvSpPr>
        <p:spPr bwMode="auto">
          <a:xfrm>
            <a:off x="2452662" y="2286000"/>
            <a:ext cx="6343650" cy="61118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defRPr/>
            </a:pPr>
            <a:r>
              <a:rPr lang="en-GB" sz="1600" b="1" dirty="0">
                <a:latin typeface="Verdana" panose="020B0604030504040204" pitchFamily="34" charset="0"/>
                <a:ea typeface="ＭＳ Ｐゴシック" pitchFamily="34" charset="-128"/>
                <a:cs typeface="Times New Roman" panose="02020603050405020304" pitchFamily="18" charset="0"/>
              </a:rPr>
              <a:t> Boundary </a:t>
            </a:r>
            <a:r>
              <a:rPr lang="en-GB" sz="1600" dirty="0">
                <a:latin typeface="Verdana" panose="020B0604030504040204" pitchFamily="34" charset="0"/>
                <a:ea typeface="ＭＳ Ｐゴシック" pitchFamily="34" charset="-128"/>
                <a:cs typeface="Times New Roman" panose="02020603050405020304" pitchFamily="18" charset="0"/>
              </a:rPr>
              <a:t>rules help managers to pick the best opportunities</a:t>
            </a:r>
          </a:p>
          <a:p>
            <a:pPr algn="ctr" eaLnBrk="1" hangingPunct="1">
              <a:lnSpc>
                <a:spcPct val="100000"/>
              </a:lnSpc>
              <a:spcBef>
                <a:spcPct val="0"/>
              </a:spcBef>
              <a:buFontTx/>
              <a:buNone/>
              <a:defRPr/>
            </a:pPr>
            <a:r>
              <a:rPr lang="en-GB" sz="1600" dirty="0">
                <a:latin typeface="Verdana" panose="020B0604030504040204" pitchFamily="34" charset="0"/>
                <a:ea typeface="ＭＳ Ｐゴシック" pitchFamily="34" charset="-128"/>
                <a:cs typeface="Times New Roman" panose="02020603050405020304" pitchFamily="18" charset="0"/>
              </a:rPr>
              <a:t>        based geography, customers or technology </a:t>
            </a:r>
          </a:p>
        </p:txBody>
      </p:sp>
      <p:sp>
        <p:nvSpPr>
          <p:cNvPr id="7" name="Rectangle 13"/>
          <p:cNvSpPr>
            <a:spLocks noChangeArrowheads="1"/>
          </p:cNvSpPr>
          <p:nvPr/>
        </p:nvSpPr>
        <p:spPr bwMode="auto">
          <a:xfrm>
            <a:off x="2452662" y="2895600"/>
            <a:ext cx="6343650" cy="61118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defRPr/>
            </a:pPr>
            <a:r>
              <a:rPr lang="en-GB" sz="1600" b="1" dirty="0">
                <a:latin typeface="Verdana" panose="020B0604030504040204" pitchFamily="34" charset="0"/>
                <a:ea typeface="ＭＳ Ｐゴシック" pitchFamily="34" charset="-128"/>
                <a:cs typeface="Times New Roman" panose="02020603050405020304" pitchFamily="18" charset="0"/>
              </a:rPr>
              <a:t>                          Priority</a:t>
            </a:r>
            <a:r>
              <a:rPr lang="en-GB" sz="1600" dirty="0">
                <a:latin typeface="Verdana" panose="020B0604030504040204" pitchFamily="34" charset="0"/>
                <a:ea typeface="ＭＳ Ｐゴシック" pitchFamily="34" charset="-128"/>
                <a:cs typeface="Times New Roman" panose="02020603050405020304" pitchFamily="18" charset="0"/>
              </a:rPr>
              <a:t> rules are about allocating resources amongst competing opportunities </a:t>
            </a:r>
          </a:p>
        </p:txBody>
      </p:sp>
      <p:sp>
        <p:nvSpPr>
          <p:cNvPr id="8" name="Rectangle 14"/>
          <p:cNvSpPr>
            <a:spLocks noChangeArrowheads="1"/>
          </p:cNvSpPr>
          <p:nvPr/>
        </p:nvSpPr>
        <p:spPr bwMode="auto">
          <a:xfrm>
            <a:off x="2452662" y="3505200"/>
            <a:ext cx="6343650" cy="61118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defRPr/>
            </a:pPr>
            <a:r>
              <a:rPr lang="en-GB" sz="1600" b="1" dirty="0">
                <a:latin typeface="Verdana" panose="020B0604030504040204" pitchFamily="34" charset="0"/>
                <a:ea typeface="ＭＳ Ｐゴシック" pitchFamily="34" charset="-128"/>
                <a:cs typeface="Times New Roman" panose="02020603050405020304" pitchFamily="18" charset="0"/>
              </a:rPr>
              <a:t>Timing</a:t>
            </a:r>
            <a:r>
              <a:rPr lang="en-GB" sz="1600" dirty="0">
                <a:latin typeface="Verdana" panose="020B0604030504040204" pitchFamily="34" charset="0"/>
                <a:ea typeface="ＭＳ Ｐゴシック" pitchFamily="34" charset="-128"/>
                <a:cs typeface="Times New Roman" panose="02020603050405020304" pitchFamily="18" charset="0"/>
              </a:rPr>
              <a:t> rules relate to the rhythm of key strategic processes </a:t>
            </a:r>
          </a:p>
        </p:txBody>
      </p:sp>
      <p:sp>
        <p:nvSpPr>
          <p:cNvPr id="9" name="Rectangle 15"/>
          <p:cNvSpPr>
            <a:spLocks noChangeArrowheads="1"/>
          </p:cNvSpPr>
          <p:nvPr/>
        </p:nvSpPr>
        <p:spPr bwMode="auto">
          <a:xfrm>
            <a:off x="2452662" y="4114800"/>
            <a:ext cx="6343650" cy="61118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defRPr/>
            </a:pPr>
            <a:r>
              <a:rPr lang="en-GB" sz="1600" b="1" dirty="0">
                <a:latin typeface="Verdana" panose="020B0604030504040204" pitchFamily="34" charset="0"/>
                <a:ea typeface="ＭＳ Ｐゴシック" pitchFamily="34" charset="-128"/>
                <a:cs typeface="Times New Roman" panose="02020603050405020304" pitchFamily="18" charset="0"/>
              </a:rPr>
              <a:t>Exit</a:t>
            </a:r>
            <a:r>
              <a:rPr lang="en-GB" sz="1600" dirty="0">
                <a:latin typeface="Verdana" panose="020B0604030504040204" pitchFamily="34" charset="0"/>
                <a:ea typeface="ＭＳ Ｐゴシック" pitchFamily="34" charset="-128"/>
                <a:cs typeface="Times New Roman" panose="02020603050405020304" pitchFamily="18" charset="0"/>
              </a:rPr>
              <a:t> rules are about pulling out from past opportunities</a:t>
            </a:r>
          </a:p>
        </p:txBody>
      </p:sp>
    </p:spTree>
    <p:extLst>
      <p:ext uri="{BB962C8B-B14F-4D97-AF65-F5344CB8AC3E}">
        <p14:creationId xmlns:p14="http://schemas.microsoft.com/office/powerpoint/2010/main" val="1555510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26"/>
          <p:cNvSpPr>
            <a:spLocks noGrp="1" noChangeArrowheads="1"/>
          </p:cNvSpPr>
          <p:nvPr>
            <p:ph type="title"/>
          </p:nvPr>
        </p:nvSpPr>
        <p:spPr>
          <a:xfrm>
            <a:off x="2990850" y="98427"/>
            <a:ext cx="6172200" cy="987425"/>
          </a:xfrm>
        </p:spPr>
        <p:txBody>
          <a:bodyPr/>
          <a:lstStyle/>
          <a:p>
            <a:pPr>
              <a:defRPr/>
            </a:pPr>
            <a:r>
              <a:rPr lang="en-GB" sz="2400">
                <a:solidFill>
                  <a:schemeClr val="tx1">
                    <a:lumMod val="75000"/>
                    <a:lumOff val="25000"/>
                  </a:schemeClr>
                </a:solidFill>
                <a:ea typeface="ＭＳ Ｐゴシック" panose="020B0600070205080204" pitchFamily="34" charset="-128"/>
              </a:rPr>
              <a:t>Process and Temporality and the Four Main Approaches to Competitive Marketing Strategy</a:t>
            </a:r>
          </a:p>
        </p:txBody>
      </p:sp>
      <p:sp>
        <p:nvSpPr>
          <p:cNvPr id="28688"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37B70B6C-FFAC-4F4B-A50E-47E420CADC96}" type="slidenum">
              <a:rPr lang="en-US" smtClean="0">
                <a:solidFill>
                  <a:schemeClr val="tx2"/>
                </a:solidFill>
              </a:rPr>
              <a:pPr>
                <a:defRPr/>
              </a:pPr>
              <a:t>45</a:t>
            </a:fld>
            <a:endParaRPr lang="en-US" smtClean="0">
              <a:solidFill>
                <a:schemeClr val="tx2"/>
              </a:solidFill>
            </a:endParaRPr>
          </a:p>
        </p:txBody>
      </p:sp>
      <p:sp>
        <p:nvSpPr>
          <p:cNvPr id="5" name="Rectangle 4"/>
          <p:cNvSpPr/>
          <p:nvPr/>
        </p:nvSpPr>
        <p:spPr>
          <a:xfrm>
            <a:off x="4338638" y="2162175"/>
            <a:ext cx="1714500" cy="178593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GB" b="1" dirty="0">
                <a:solidFill>
                  <a:srgbClr val="000000"/>
                </a:solidFill>
              </a:rPr>
              <a:t>SIMPLE RULES</a:t>
            </a:r>
          </a:p>
        </p:txBody>
      </p:sp>
      <p:sp>
        <p:nvSpPr>
          <p:cNvPr id="6" name="Rectangle 5"/>
          <p:cNvSpPr/>
          <p:nvPr/>
        </p:nvSpPr>
        <p:spPr>
          <a:xfrm>
            <a:off x="6053138" y="2162175"/>
            <a:ext cx="1714500" cy="1785938"/>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GB" b="1">
                <a:solidFill>
                  <a:srgbClr val="000000"/>
                </a:solidFill>
              </a:rPr>
              <a:t>SEEING FIRST</a:t>
            </a:r>
          </a:p>
        </p:txBody>
      </p:sp>
      <p:sp>
        <p:nvSpPr>
          <p:cNvPr id="7" name="Rectangle 6"/>
          <p:cNvSpPr/>
          <p:nvPr/>
        </p:nvSpPr>
        <p:spPr>
          <a:xfrm>
            <a:off x="4338638" y="3948115"/>
            <a:ext cx="1714500" cy="178593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GB" b="1" dirty="0">
                <a:solidFill>
                  <a:srgbClr val="000000"/>
                </a:solidFill>
              </a:rPr>
              <a:t>DOING FIRST</a:t>
            </a:r>
          </a:p>
        </p:txBody>
      </p:sp>
      <p:sp>
        <p:nvSpPr>
          <p:cNvPr id="8" name="Rectangle 7"/>
          <p:cNvSpPr/>
          <p:nvPr/>
        </p:nvSpPr>
        <p:spPr>
          <a:xfrm>
            <a:off x="6053138" y="3948115"/>
            <a:ext cx="1714500" cy="17859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r>
              <a:rPr lang="en-GB" b="1" dirty="0">
                <a:solidFill>
                  <a:srgbClr val="000000"/>
                </a:solidFill>
              </a:rPr>
              <a:t>THINKING FIRST</a:t>
            </a:r>
          </a:p>
        </p:txBody>
      </p:sp>
      <p:sp>
        <p:nvSpPr>
          <p:cNvPr id="9" name="TextBox 8"/>
          <p:cNvSpPr txBox="1"/>
          <p:nvPr/>
        </p:nvSpPr>
        <p:spPr>
          <a:xfrm>
            <a:off x="2812257" y="5249865"/>
            <a:ext cx="1343025" cy="369887"/>
          </a:xfrm>
          <a:prstGeom prst="rect">
            <a:avLst/>
          </a:prstGeom>
          <a:noFill/>
        </p:spPr>
        <p:txBody>
          <a:bodyPr>
            <a:spAutoFit/>
          </a:bodyPr>
          <a:lstStyle/>
          <a:p>
            <a:pPr>
              <a:defRPr/>
            </a:pPr>
            <a:r>
              <a:rPr lang="en-GB" dirty="0">
                <a:solidFill>
                  <a:schemeClr val="accent2">
                    <a:lumMod val="75000"/>
                  </a:schemeClr>
                </a:solidFill>
                <a:latin typeface="Calibri" panose="020F0502020204030204" pitchFamily="34" charset="0"/>
              </a:rPr>
              <a:t>Long-Term</a:t>
            </a:r>
          </a:p>
        </p:txBody>
      </p:sp>
      <p:sp>
        <p:nvSpPr>
          <p:cNvPr id="10" name="TextBox 9"/>
          <p:cNvSpPr txBox="1"/>
          <p:nvPr/>
        </p:nvSpPr>
        <p:spPr>
          <a:xfrm>
            <a:off x="2812258" y="2225675"/>
            <a:ext cx="1289447" cy="369888"/>
          </a:xfrm>
          <a:prstGeom prst="rect">
            <a:avLst/>
          </a:prstGeom>
          <a:noFill/>
        </p:spPr>
        <p:txBody>
          <a:bodyPr>
            <a:spAutoFit/>
          </a:bodyPr>
          <a:lstStyle/>
          <a:p>
            <a:pPr>
              <a:defRPr/>
            </a:pPr>
            <a:r>
              <a:rPr lang="en-GB" dirty="0">
                <a:solidFill>
                  <a:schemeClr val="accent2">
                    <a:lumMod val="75000"/>
                  </a:schemeClr>
                </a:solidFill>
                <a:latin typeface="Calibri" panose="020F0502020204030204" pitchFamily="34" charset="0"/>
              </a:rPr>
              <a:t>Short-Term</a:t>
            </a:r>
          </a:p>
        </p:txBody>
      </p:sp>
      <p:sp>
        <p:nvSpPr>
          <p:cNvPr id="11" name="TextBox 10"/>
          <p:cNvSpPr txBox="1"/>
          <p:nvPr/>
        </p:nvSpPr>
        <p:spPr>
          <a:xfrm>
            <a:off x="4342211" y="1590675"/>
            <a:ext cx="1495425" cy="369888"/>
          </a:xfrm>
          <a:prstGeom prst="rect">
            <a:avLst/>
          </a:prstGeom>
          <a:noFill/>
        </p:spPr>
        <p:txBody>
          <a:bodyPr>
            <a:spAutoFit/>
          </a:bodyPr>
          <a:lstStyle/>
          <a:p>
            <a:pPr>
              <a:defRPr/>
            </a:pPr>
            <a:r>
              <a:rPr lang="en-GB" dirty="0">
                <a:solidFill>
                  <a:schemeClr val="accent2">
                    <a:lumMod val="75000"/>
                  </a:schemeClr>
                </a:solidFill>
                <a:latin typeface="Calibri" panose="020F0502020204030204" pitchFamily="34" charset="0"/>
              </a:rPr>
              <a:t>Experiential</a:t>
            </a:r>
          </a:p>
        </p:txBody>
      </p:sp>
      <p:sp>
        <p:nvSpPr>
          <p:cNvPr id="12" name="TextBox 11"/>
          <p:cNvSpPr txBox="1"/>
          <p:nvPr/>
        </p:nvSpPr>
        <p:spPr>
          <a:xfrm>
            <a:off x="6431757" y="1590675"/>
            <a:ext cx="1264444" cy="369888"/>
          </a:xfrm>
          <a:prstGeom prst="rect">
            <a:avLst/>
          </a:prstGeom>
          <a:noFill/>
        </p:spPr>
        <p:txBody>
          <a:bodyPr>
            <a:spAutoFit/>
          </a:bodyPr>
          <a:lstStyle/>
          <a:p>
            <a:pPr algn="r">
              <a:defRPr/>
            </a:pPr>
            <a:r>
              <a:rPr lang="en-GB" dirty="0">
                <a:solidFill>
                  <a:schemeClr val="accent2">
                    <a:lumMod val="75000"/>
                  </a:schemeClr>
                </a:solidFill>
                <a:latin typeface="Calibri" panose="020F0502020204030204" pitchFamily="34" charset="0"/>
              </a:rPr>
              <a:t>Cognitive</a:t>
            </a:r>
          </a:p>
        </p:txBody>
      </p:sp>
      <p:sp>
        <p:nvSpPr>
          <p:cNvPr id="30733" name="TextBox 10"/>
          <p:cNvSpPr txBox="1">
            <a:spLocks noChangeArrowheads="1"/>
          </p:cNvSpPr>
          <p:nvPr/>
        </p:nvSpPr>
        <p:spPr bwMode="auto">
          <a:xfrm rot="-5400000">
            <a:off x="2481263" y="3777734"/>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atin typeface="Calibri" panose="020F0502020204030204" pitchFamily="34" charset="0"/>
                <a:ea typeface="ＭＳ Ｐゴシック" pitchFamily="34" charset="-128"/>
              </a:rPr>
              <a:t>TEMPORALITY</a:t>
            </a:r>
          </a:p>
        </p:txBody>
      </p:sp>
      <p:sp>
        <p:nvSpPr>
          <p:cNvPr id="30734" name="TextBox 11"/>
          <p:cNvSpPr txBox="1">
            <a:spLocks noChangeArrowheads="1"/>
          </p:cNvSpPr>
          <p:nvPr/>
        </p:nvSpPr>
        <p:spPr bwMode="auto">
          <a:xfrm>
            <a:off x="5142310" y="1162050"/>
            <a:ext cx="182165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atin typeface="Calibri" panose="020F0502020204030204" pitchFamily="34" charset="0"/>
                <a:ea typeface="ＭＳ Ｐゴシック" pitchFamily="34" charset="-128"/>
              </a:rPr>
              <a:t>PROCESS</a:t>
            </a:r>
          </a:p>
        </p:txBody>
      </p:sp>
      <p:cxnSp>
        <p:nvCxnSpPr>
          <p:cNvPr id="15" name="Straight Arrow Connector 14"/>
          <p:cNvCxnSpPr/>
          <p:nvPr/>
        </p:nvCxnSpPr>
        <p:spPr>
          <a:xfrm>
            <a:off x="4421981" y="2019300"/>
            <a:ext cx="3214688"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2552106" y="3946724"/>
            <a:ext cx="3357562" cy="119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691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defRPr/>
            </a:pPr>
            <a:r>
              <a:rPr lang="en-GB" smtClean="0">
                <a:solidFill>
                  <a:schemeClr val="tx1">
                    <a:lumMod val="75000"/>
                    <a:lumOff val="25000"/>
                  </a:schemeClr>
                </a:solidFill>
                <a:ea typeface="ＭＳ Ｐゴシック" panose="020B0600070205080204" pitchFamily="34" charset="-128"/>
              </a:rPr>
              <a:t>Postmodern view</a:t>
            </a:r>
            <a:endParaRPr lang="en-US" smtClean="0">
              <a:solidFill>
                <a:schemeClr val="tx1">
                  <a:lumMod val="75000"/>
                  <a:lumOff val="25000"/>
                </a:schemeClr>
              </a:solidFill>
            </a:endParaRPr>
          </a:p>
        </p:txBody>
      </p:sp>
      <p:sp>
        <p:nvSpPr>
          <p:cNvPr id="31747" name="Content Placeholder 2"/>
          <p:cNvSpPr>
            <a:spLocks noGrp="1"/>
          </p:cNvSpPr>
          <p:nvPr>
            <p:ph idx="1"/>
          </p:nvPr>
        </p:nvSpPr>
        <p:spPr>
          <a:xfrm>
            <a:off x="2552701" y="1524000"/>
            <a:ext cx="7123627" cy="4343400"/>
          </a:xfrm>
        </p:spPr>
        <p:txBody>
          <a:bodyPr>
            <a:normAutofit fontScale="92500"/>
          </a:bodyPr>
          <a:lstStyle/>
          <a:p>
            <a:pPr eaLnBrk="1" hangingPunct="1"/>
            <a:r>
              <a:rPr lang="en-US" sz="2400" dirty="0"/>
              <a:t>Buyers are increasingly sophisticated and cynical about regular marketing</a:t>
            </a:r>
          </a:p>
          <a:p>
            <a:pPr eaLnBrk="1" hangingPunct="1"/>
            <a:r>
              <a:rPr lang="en-US" sz="2400" dirty="0"/>
              <a:t>Customers prefer context specific persuasion knowledge</a:t>
            </a:r>
          </a:p>
          <a:p>
            <a:pPr eaLnBrk="1" hangingPunct="1"/>
            <a:r>
              <a:rPr lang="en-US" sz="2400" dirty="0"/>
              <a:t>According to Brown (2001)</a:t>
            </a:r>
          </a:p>
          <a:p>
            <a:pPr lvl="1" eaLnBrk="1" hangingPunct="1"/>
            <a:r>
              <a:rPr lang="en-US" sz="2400" dirty="0"/>
              <a:t> </a:t>
            </a:r>
            <a:r>
              <a:rPr lang="en-US" dirty="0" smtClean="0"/>
              <a:t>customers do not want the truth, the whole truth and nothing but the truth </a:t>
            </a:r>
          </a:p>
          <a:p>
            <a:pPr lvl="1" eaLnBrk="1" hangingPunct="1"/>
            <a:r>
              <a:rPr lang="en-US" dirty="0" smtClean="0"/>
              <a:t>They want marketing to be about glitz and glamour and to be mischievous and mysterious. </a:t>
            </a:r>
          </a:p>
          <a:p>
            <a:pPr lvl="1" eaLnBrk="1" hangingPunct="1"/>
            <a:r>
              <a:rPr lang="en-US" dirty="0" smtClean="0"/>
              <a:t>Marketing should be fun, but any nastiness is forbidden</a:t>
            </a:r>
          </a:p>
          <a:p>
            <a:pPr lvl="1" eaLnBrk="1" hangingPunct="1"/>
            <a:r>
              <a:rPr lang="en-US" dirty="0" smtClean="0"/>
              <a:t>To undertake retro strategy (but in a manipulative way), marketers need to practice TEASE</a:t>
            </a:r>
          </a:p>
        </p:txBody>
      </p:sp>
      <p:sp>
        <p:nvSpPr>
          <p:cNvPr id="2970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118CCCD2-1D0D-4898-849F-2A61821B79BD}" type="slidenum">
              <a:rPr lang="en-US" smtClean="0">
                <a:solidFill>
                  <a:schemeClr val="tx2"/>
                </a:solidFill>
              </a:rPr>
              <a:pPr>
                <a:defRPr/>
              </a:pPr>
              <a:t>46</a:t>
            </a:fld>
            <a:endParaRPr lang="en-US" smtClean="0">
              <a:solidFill>
                <a:schemeClr val="tx2"/>
              </a:solidFill>
            </a:endParaRPr>
          </a:p>
        </p:txBody>
      </p:sp>
    </p:spTree>
    <p:extLst>
      <p:ext uri="{BB962C8B-B14F-4D97-AF65-F5344CB8AC3E}">
        <p14:creationId xmlns:p14="http://schemas.microsoft.com/office/powerpoint/2010/main" val="19302035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09900" y="236540"/>
            <a:ext cx="6172200" cy="987425"/>
          </a:xfrm>
        </p:spPr>
        <p:txBody>
          <a:bodyPr/>
          <a:lstStyle/>
          <a:p>
            <a:pPr>
              <a:defRPr/>
            </a:pPr>
            <a:r>
              <a:rPr lang="en-GB" smtClean="0">
                <a:solidFill>
                  <a:schemeClr val="tx1">
                    <a:lumMod val="75000"/>
                    <a:lumOff val="25000"/>
                  </a:schemeClr>
                </a:solidFill>
                <a:ea typeface="ＭＳ Ｐゴシック" panose="020B0600070205080204" pitchFamily="34" charset="-128"/>
              </a:rPr>
              <a:t>Postmodern view</a:t>
            </a:r>
          </a:p>
        </p:txBody>
      </p:sp>
      <p:sp>
        <p:nvSpPr>
          <p:cNvPr id="3072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5CDED56F-8D24-431D-BCB1-FBFC69B15929}" type="slidenum">
              <a:rPr lang="en-US" smtClean="0">
                <a:solidFill>
                  <a:schemeClr val="tx2"/>
                </a:solidFill>
              </a:rPr>
              <a:pPr>
                <a:defRPr/>
              </a:pPr>
              <a:t>47</a:t>
            </a:fld>
            <a:endParaRPr lang="en-US" smtClean="0">
              <a:solidFill>
                <a:schemeClr val="tx2"/>
              </a:solidFill>
            </a:endParaRPr>
          </a:p>
        </p:txBody>
      </p:sp>
      <p:sp>
        <p:nvSpPr>
          <p:cNvPr id="32773" name="Text Box 10"/>
          <p:cNvSpPr txBox="1">
            <a:spLocks noChangeArrowheads="1"/>
          </p:cNvSpPr>
          <p:nvPr/>
        </p:nvSpPr>
        <p:spPr bwMode="auto">
          <a:xfrm>
            <a:off x="3452794" y="6544068"/>
            <a:ext cx="332014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eaLnBrk="0" fontAlgn="base" hangingPunct="0">
              <a:spcBef>
                <a:spcPct val="0"/>
              </a:spcBef>
              <a:spcAft>
                <a:spcPct val="0"/>
              </a:spcAft>
              <a:defRPr>
                <a:solidFill>
                  <a:schemeClr val="tx1"/>
                </a:solidFill>
                <a:latin typeface="Century Gothic" panose="020B0502020202020204" pitchFamily="34" charset="0"/>
              </a:defRPr>
            </a:lvl6pPr>
            <a:lvl7pPr eaLnBrk="0" fontAlgn="base" hangingPunct="0">
              <a:spcBef>
                <a:spcPct val="0"/>
              </a:spcBef>
              <a:spcAft>
                <a:spcPct val="0"/>
              </a:spcAft>
              <a:defRPr>
                <a:solidFill>
                  <a:schemeClr val="tx1"/>
                </a:solidFill>
                <a:latin typeface="Century Gothic" panose="020B0502020202020204" pitchFamily="34" charset="0"/>
              </a:defRPr>
            </a:lvl7pPr>
            <a:lvl8pPr eaLnBrk="0" fontAlgn="base" hangingPunct="0">
              <a:spcBef>
                <a:spcPct val="0"/>
              </a:spcBef>
              <a:spcAft>
                <a:spcPct val="0"/>
              </a:spcAft>
              <a:defRPr>
                <a:solidFill>
                  <a:schemeClr val="tx1"/>
                </a:solidFill>
                <a:latin typeface="Century Gothic" panose="020B0502020202020204" pitchFamily="34" charset="0"/>
              </a:defRPr>
            </a:lvl8pPr>
            <a:lvl9pPr eaLnBrk="0" fontAlgn="base" hangingPunct="0">
              <a:spcBef>
                <a:spcPct val="0"/>
              </a:spcBef>
              <a:spcAft>
                <a:spcPct val="0"/>
              </a:spcAft>
              <a:defRPr>
                <a:solidFill>
                  <a:schemeClr val="tx1"/>
                </a:solidFill>
                <a:latin typeface="Century Gothic" panose="020B0502020202020204" pitchFamily="34" charset="0"/>
              </a:defRPr>
            </a:lvl9pPr>
          </a:lstStyle>
          <a:p>
            <a:pPr lvl="4" algn="r" eaLnBrk="1" hangingPunct="1">
              <a:lnSpc>
                <a:spcPct val="90000"/>
              </a:lnSpc>
              <a:spcBef>
                <a:spcPct val="20000"/>
              </a:spcBef>
            </a:pPr>
            <a:r>
              <a:rPr lang="en-GB" sz="1600" dirty="0">
                <a:latin typeface="Arial" panose="020B0604020202020204" pitchFamily="34" charset="0"/>
                <a:ea typeface="ＭＳ Ｐゴシック" pitchFamily="34" charset="-128"/>
              </a:rPr>
              <a:t>(Brown, 2003)</a:t>
            </a:r>
            <a:endParaRPr lang="en-GB" dirty="0">
              <a:latin typeface="Arial" panose="020B0604020202020204" pitchFamily="34" charset="0"/>
              <a:ea typeface="ＭＳ Ｐゴシック" pitchFamily="34" charset="-128"/>
            </a:endParaRPr>
          </a:p>
        </p:txBody>
      </p:sp>
      <p:graphicFrame>
        <p:nvGraphicFramePr>
          <p:cNvPr id="2" name="Diagram 1"/>
          <p:cNvGraphicFramePr/>
          <p:nvPr/>
        </p:nvGraphicFramePr>
        <p:xfrm>
          <a:off x="1821245" y="1162051"/>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D:\MKT 460\IJS\Images\pizzahut.jpg"/>
          <p:cNvPicPr>
            <a:picLocks noChangeAspect="1" noChangeArrowheads="1"/>
          </p:cNvPicPr>
          <p:nvPr/>
        </p:nvPicPr>
        <p:blipFill>
          <a:blip r:embed="rId8"/>
          <a:srcRect/>
          <a:stretch>
            <a:fillRect/>
          </a:stretch>
        </p:blipFill>
        <p:spPr bwMode="auto">
          <a:xfrm>
            <a:off x="8406763" y="1456517"/>
            <a:ext cx="2744475" cy="4071966"/>
          </a:xfrm>
          <a:prstGeom prst="rect">
            <a:avLst/>
          </a:prstGeom>
          <a:noFill/>
        </p:spPr>
      </p:pic>
    </p:spTree>
    <p:extLst>
      <p:ext uri="{BB962C8B-B14F-4D97-AF65-F5344CB8AC3E}">
        <p14:creationId xmlns:p14="http://schemas.microsoft.com/office/powerpoint/2010/main" val="69612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09900" y="236540"/>
            <a:ext cx="6172200" cy="987425"/>
          </a:xfrm>
        </p:spPr>
        <p:txBody>
          <a:bodyPr/>
          <a:lstStyle/>
          <a:p>
            <a:pPr>
              <a:defRPr/>
            </a:pPr>
            <a:r>
              <a:rPr lang="en-GB" smtClean="0">
                <a:solidFill>
                  <a:schemeClr val="tx1">
                    <a:lumMod val="75000"/>
                    <a:lumOff val="25000"/>
                  </a:schemeClr>
                </a:solidFill>
                <a:ea typeface="ＭＳ Ｐゴシック" panose="020B0600070205080204" pitchFamily="34" charset="-128"/>
              </a:rPr>
              <a:t>What to Choose?</a:t>
            </a:r>
          </a:p>
        </p:txBody>
      </p:sp>
      <p:sp>
        <p:nvSpPr>
          <p:cNvPr id="34819" name="Rectangle 3"/>
          <p:cNvSpPr>
            <a:spLocks noGrp="1" noChangeArrowheads="1"/>
          </p:cNvSpPr>
          <p:nvPr>
            <p:ph idx="1"/>
          </p:nvPr>
        </p:nvSpPr>
        <p:spPr>
          <a:xfrm>
            <a:off x="2625328" y="1528765"/>
            <a:ext cx="7200900" cy="4643437"/>
          </a:xfrm>
        </p:spPr>
        <p:txBody>
          <a:bodyPr>
            <a:normAutofit fontScale="77500" lnSpcReduction="20000"/>
          </a:bodyPr>
          <a:lstStyle/>
          <a:p>
            <a:pPr eaLnBrk="1" hangingPunct="1">
              <a:spcAft>
                <a:spcPct val="0"/>
              </a:spcAft>
            </a:pPr>
            <a:r>
              <a:rPr lang="en-GB" sz="2400" b="1" i="1" dirty="0">
                <a:latin typeface="Book Antiqua" pitchFamily="18" charset="0"/>
                <a:ea typeface="ＭＳ Ｐゴシック" pitchFamily="34" charset="-128"/>
                <a:cs typeface="Times New Roman" panose="02020603050405020304" pitchFamily="18" charset="0"/>
              </a:rPr>
              <a:t>Thinking First</a:t>
            </a:r>
            <a:r>
              <a:rPr lang="en-GB" dirty="0" smtClean="0">
                <a:latin typeface="Book Antiqua" pitchFamily="18" charset="0"/>
                <a:ea typeface="ＭＳ Ｐゴシック" pitchFamily="34" charset="-128"/>
                <a:cs typeface="Times New Roman" panose="02020603050405020304" pitchFamily="18" charset="0"/>
              </a:rPr>
              <a:t> Market Orientation works best when the </a:t>
            </a:r>
            <a:r>
              <a:rPr lang="en-GB" dirty="0" smtClean="0">
                <a:solidFill>
                  <a:srgbClr val="FF0000"/>
                </a:solidFill>
                <a:latin typeface="Book Antiqua" pitchFamily="18" charset="0"/>
                <a:ea typeface="ＭＳ Ｐゴシック" pitchFamily="34" charset="-128"/>
                <a:cs typeface="Times New Roman" panose="02020603050405020304" pitchFamily="18" charset="0"/>
              </a:rPr>
              <a:t>issues are clear, the data are reliable, the context is structured, thoughts can be pinned down &amp; discipline can be applied</a:t>
            </a:r>
          </a:p>
          <a:p>
            <a:pPr eaLnBrk="1" hangingPunct="1">
              <a:spcAft>
                <a:spcPct val="0"/>
              </a:spcAft>
            </a:pPr>
            <a:r>
              <a:rPr lang="en-GB" sz="2400" b="1" i="1" dirty="0">
                <a:latin typeface="Book Antiqua" pitchFamily="18" charset="0"/>
                <a:ea typeface="ＭＳ Ｐゴシック" pitchFamily="34" charset="-128"/>
                <a:cs typeface="Times New Roman" panose="02020603050405020304" pitchFamily="18" charset="0"/>
              </a:rPr>
              <a:t>Seeing First </a:t>
            </a:r>
            <a:r>
              <a:rPr lang="en-GB" dirty="0" smtClean="0">
                <a:latin typeface="Book Antiqua" pitchFamily="18" charset="0"/>
                <a:ea typeface="ＭＳ Ｐゴシック" pitchFamily="34" charset="-128"/>
                <a:cs typeface="Times New Roman" panose="02020603050405020304" pitchFamily="18" charset="0"/>
              </a:rPr>
              <a:t>works best when </a:t>
            </a:r>
            <a:r>
              <a:rPr lang="en-GB" dirty="0" smtClean="0">
                <a:solidFill>
                  <a:srgbClr val="FF0000"/>
                </a:solidFill>
                <a:latin typeface="Book Antiqua" pitchFamily="18" charset="0"/>
                <a:ea typeface="ＭＳ Ｐゴシック" pitchFamily="34" charset="-128"/>
                <a:cs typeface="Times New Roman" panose="02020603050405020304" pitchFamily="18" charset="0"/>
              </a:rPr>
              <a:t>many elements have to be creatively applied</a:t>
            </a:r>
            <a:r>
              <a:rPr lang="en-GB" dirty="0" smtClean="0">
                <a:latin typeface="Book Antiqua" pitchFamily="18" charset="0"/>
                <a:ea typeface="ＭＳ Ｐゴシック" pitchFamily="34" charset="-128"/>
                <a:cs typeface="Times New Roman" panose="02020603050405020304" pitchFamily="18" charset="0"/>
              </a:rPr>
              <a:t>, commitment to solutions is key &amp; communications across boundaries are needed </a:t>
            </a:r>
          </a:p>
          <a:p>
            <a:pPr eaLnBrk="1" hangingPunct="1">
              <a:spcAft>
                <a:spcPct val="0"/>
              </a:spcAft>
            </a:pPr>
            <a:r>
              <a:rPr lang="en-GB" sz="2400" b="1" i="1" dirty="0">
                <a:latin typeface="Book Antiqua" pitchFamily="18" charset="0"/>
                <a:ea typeface="ＭＳ Ｐゴシック" pitchFamily="34" charset="-128"/>
                <a:cs typeface="Times New Roman" panose="02020603050405020304" pitchFamily="18" charset="0"/>
              </a:rPr>
              <a:t>Doing First or simple rules </a:t>
            </a:r>
            <a:r>
              <a:rPr lang="en-GB" dirty="0" smtClean="0">
                <a:latin typeface="Book Antiqua" pitchFamily="18" charset="0"/>
                <a:ea typeface="ＭＳ Ｐゴシック" pitchFamily="34" charset="-128"/>
                <a:cs typeface="Times New Roman" panose="02020603050405020304" pitchFamily="18" charset="0"/>
              </a:rPr>
              <a:t>work best when </a:t>
            </a:r>
            <a:r>
              <a:rPr lang="en-GB" dirty="0" smtClean="0">
                <a:solidFill>
                  <a:srgbClr val="FF0000"/>
                </a:solidFill>
                <a:latin typeface="Book Antiqua" pitchFamily="18" charset="0"/>
                <a:ea typeface="ＭＳ Ｐゴシック" pitchFamily="34" charset="-128"/>
                <a:cs typeface="Times New Roman" panose="02020603050405020304" pitchFamily="18" charset="0"/>
              </a:rPr>
              <a:t>the situation is novel &amp; confusing, complicated specifications </a:t>
            </a:r>
            <a:r>
              <a:rPr lang="en-GB" dirty="0" smtClean="0">
                <a:latin typeface="Book Antiqua" pitchFamily="18" charset="0"/>
                <a:ea typeface="ＭＳ Ｐゴシック" pitchFamily="34" charset="-128"/>
                <a:cs typeface="Times New Roman" panose="02020603050405020304" pitchFamily="18" charset="0"/>
              </a:rPr>
              <a:t>would get in the way &amp; a few simple relationship rules can help move the process forward</a:t>
            </a:r>
          </a:p>
          <a:p>
            <a:pPr eaLnBrk="1" hangingPunct="1">
              <a:spcAft>
                <a:spcPct val="0"/>
              </a:spcAft>
            </a:pPr>
            <a:r>
              <a:rPr lang="en-GB" sz="2400" b="1" i="1" dirty="0">
                <a:latin typeface="Book Antiqua" pitchFamily="18" charset="0"/>
                <a:ea typeface="ＭＳ Ｐゴシック" pitchFamily="34" charset="-128"/>
                <a:cs typeface="Times New Roman" panose="02020603050405020304" pitchFamily="18" charset="0"/>
              </a:rPr>
              <a:t>The Postmodern orientation </a:t>
            </a:r>
            <a:r>
              <a:rPr lang="en-GB" dirty="0" smtClean="0">
                <a:latin typeface="Book Antiqua" pitchFamily="18" charset="0"/>
                <a:ea typeface="ＭＳ Ｐゴシック" pitchFamily="34" charset="-128"/>
                <a:cs typeface="Times New Roman" panose="02020603050405020304" pitchFamily="18" charset="0"/>
              </a:rPr>
              <a:t>needs to be continually borne in mind to provide a </a:t>
            </a:r>
            <a:r>
              <a:rPr lang="en-GB" dirty="0" smtClean="0">
                <a:solidFill>
                  <a:srgbClr val="FF0000"/>
                </a:solidFill>
                <a:latin typeface="Book Antiqua" pitchFamily="18" charset="0"/>
                <a:ea typeface="ＭＳ Ｐゴシック" pitchFamily="34" charset="-128"/>
                <a:cs typeface="Times New Roman" panose="02020603050405020304" pitchFamily="18" charset="0"/>
              </a:rPr>
              <a:t>check on how, in reality, buyers will interpret the final offering</a:t>
            </a:r>
            <a:r>
              <a:rPr lang="en-GB" dirty="0" smtClean="0">
                <a:latin typeface="Book Antiqua" pitchFamily="18" charset="0"/>
                <a:ea typeface="ＭＳ Ｐゴシック" pitchFamily="34" charset="-128"/>
                <a:cs typeface="Times New Roman" panose="02020603050405020304" pitchFamily="18" charset="0"/>
              </a:rPr>
              <a:t>  </a:t>
            </a:r>
          </a:p>
        </p:txBody>
      </p:sp>
      <p:sp>
        <p:nvSpPr>
          <p:cNvPr id="3277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BDD201B5-AEED-41AA-AAF2-52DA1C63F469}" type="slidenum">
              <a:rPr lang="en-US" smtClean="0">
                <a:solidFill>
                  <a:schemeClr val="tx2"/>
                </a:solidFill>
              </a:rPr>
              <a:pPr>
                <a:defRPr/>
              </a:pPr>
              <a:t>48</a:t>
            </a:fld>
            <a:endParaRPr lang="en-US" smtClean="0">
              <a:solidFill>
                <a:schemeClr val="tx2"/>
              </a:solidFill>
            </a:endParaRPr>
          </a:p>
        </p:txBody>
      </p:sp>
    </p:spTree>
    <p:extLst>
      <p:ext uri="{BB962C8B-B14F-4D97-AF65-F5344CB8AC3E}">
        <p14:creationId xmlns:p14="http://schemas.microsoft.com/office/powerpoint/2010/main" val="2931253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tLang="en-US" smtClean="0">
                <a:ln>
                  <a:noFill/>
                </a:ln>
              </a:rPr>
              <a:t>So what </a:t>
            </a:r>
            <a:r>
              <a:rPr lang="en-US" altLang="en-US" i="1" smtClean="0">
                <a:ln>
                  <a:noFill/>
                </a:ln>
              </a:rPr>
              <a:t>is</a:t>
            </a:r>
            <a:r>
              <a:rPr lang="en-US" altLang="en-US" smtClean="0">
                <a:ln>
                  <a:noFill/>
                </a:ln>
              </a:rPr>
              <a:t> </a:t>
            </a:r>
            <a:r>
              <a:rPr lang="en-US" altLang="en-US" b="1" u="sng" smtClean="0">
                <a:ln>
                  <a:noFill/>
                </a:ln>
              </a:rPr>
              <a:t>marketing</a:t>
            </a:r>
            <a:r>
              <a:rPr lang="en-US" altLang="en-US" smtClean="0">
                <a:ln>
                  <a:noFill/>
                </a:ln>
              </a:rPr>
              <a:t> all about?</a:t>
            </a:r>
          </a:p>
        </p:txBody>
      </p:sp>
      <p:sp>
        <p:nvSpPr>
          <p:cNvPr id="51202" name="Content Placeholder 4"/>
          <p:cNvSpPr>
            <a:spLocks noGrp="1"/>
          </p:cNvSpPr>
          <p:nvPr>
            <p:ph idx="1"/>
          </p:nvPr>
        </p:nvSpPr>
        <p:spPr/>
        <p:txBody>
          <a:bodyPr/>
          <a:lstStyle/>
          <a:p>
            <a:pPr eaLnBrk="1" hangingPunct="1"/>
            <a:r>
              <a:rPr lang="en-US" altLang="en-US" b="1" dirty="0" smtClean="0">
                <a:solidFill>
                  <a:srgbClr val="C00000"/>
                </a:solidFill>
              </a:rPr>
              <a:t>Organizational culture:</a:t>
            </a:r>
            <a:r>
              <a:rPr lang="en-US" altLang="en-US" dirty="0" smtClean="0"/>
              <a:t> marketing may be expressed as the ‘marketing concept’, i.e. a set of values and beliefs that drives the organization through a fundamental commitment to serving customers’ needs as the path to sustained profitability</a:t>
            </a:r>
          </a:p>
          <a:p>
            <a:pPr eaLnBrk="1" hangingPunct="1"/>
            <a:r>
              <a:rPr lang="en-US" altLang="en-US" b="1" dirty="0" smtClean="0">
                <a:solidFill>
                  <a:srgbClr val="C00000"/>
                </a:solidFill>
              </a:rPr>
              <a:t>Strategy:</a:t>
            </a:r>
            <a:r>
              <a:rPr lang="en-US" altLang="en-US" dirty="0" smtClean="0"/>
              <a:t> as strategy, marketing seeks to develop effective responses to changing market environment by defining market segments, and developing and positioning product offerings for those target markets</a:t>
            </a:r>
          </a:p>
          <a:p>
            <a:pPr eaLnBrk="1" hangingPunct="1"/>
            <a:r>
              <a:rPr lang="en-US" altLang="en-US" b="1" dirty="0" smtClean="0">
                <a:solidFill>
                  <a:srgbClr val="C00000"/>
                </a:solidFill>
              </a:rPr>
              <a:t>Tactics:</a:t>
            </a:r>
            <a:r>
              <a:rPr lang="en-US" altLang="en-US" dirty="0" smtClean="0"/>
              <a:t> marketing as tactics is concerned with the day to day activities of product management, pricing, distribution and marketing communications such as advertising, personal selling and publicity and sales promotion.</a:t>
            </a:r>
          </a:p>
        </p:txBody>
      </p:sp>
    </p:spTree>
    <p:extLst>
      <p:ext uri="{BB962C8B-B14F-4D97-AF65-F5344CB8AC3E}">
        <p14:creationId xmlns:p14="http://schemas.microsoft.com/office/powerpoint/2010/main" val="277793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3838" y="857250"/>
            <a:ext cx="41576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5363" y="5108575"/>
            <a:ext cx="14732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530850" y="1217614"/>
            <a:ext cx="2349500" cy="149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8" name="Rectangle 7"/>
          <p:cNvSpPr/>
          <p:nvPr/>
        </p:nvSpPr>
        <p:spPr>
          <a:xfrm>
            <a:off x="5192713" y="2066926"/>
            <a:ext cx="2349500" cy="246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9" name="Rectangle 8"/>
          <p:cNvSpPr/>
          <p:nvPr/>
        </p:nvSpPr>
        <p:spPr>
          <a:xfrm>
            <a:off x="5437188" y="3376613"/>
            <a:ext cx="2349500" cy="150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10" name="Rectangle 9"/>
          <p:cNvSpPr/>
          <p:nvPr/>
        </p:nvSpPr>
        <p:spPr>
          <a:xfrm>
            <a:off x="5073650" y="3913188"/>
            <a:ext cx="260985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11" name="Rectangle 10"/>
          <p:cNvSpPr/>
          <p:nvPr/>
        </p:nvSpPr>
        <p:spPr>
          <a:xfrm>
            <a:off x="5233988" y="4895851"/>
            <a:ext cx="2349500" cy="1508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Tree>
    <p:extLst>
      <p:ext uri="{BB962C8B-B14F-4D97-AF65-F5344CB8AC3E}">
        <p14:creationId xmlns:p14="http://schemas.microsoft.com/office/powerpoint/2010/main" val="2417828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Conceptualizing Marketing</a:t>
            </a:r>
            <a:endParaRPr lang="en-US" dirty="0"/>
          </a:p>
        </p:txBody>
      </p:sp>
      <p:sp>
        <p:nvSpPr>
          <p:cNvPr id="6" name="Content Placeholder 2"/>
          <p:cNvSpPr>
            <a:spLocks noGrp="1"/>
          </p:cNvSpPr>
          <p:nvPr>
            <p:ph idx="1"/>
          </p:nvPr>
        </p:nvSpPr>
        <p:spPr/>
        <p:txBody>
          <a:bodyPr>
            <a:normAutofit/>
          </a:bodyPr>
          <a:lstStyle/>
          <a:p>
            <a:r>
              <a:rPr lang="en-US" i="1" dirty="0" smtClean="0"/>
              <a:t>One of the shortest definition of marketing is </a:t>
            </a:r>
            <a:r>
              <a:rPr lang="en-US" i="1" dirty="0" smtClean="0">
                <a:solidFill>
                  <a:srgbClr val="FF0000"/>
                </a:solidFill>
              </a:rPr>
              <a:t>“creating profitable customer relationships”</a:t>
            </a:r>
            <a:endParaRPr lang="en-US" i="1" dirty="0" smtClean="0"/>
          </a:p>
          <a:p>
            <a:endParaRPr lang="en-GB" i="1" dirty="0" smtClean="0"/>
          </a:p>
          <a:p>
            <a:r>
              <a:rPr lang="en-GB" i="1" dirty="0" smtClean="0"/>
              <a:t>Marketing is a process by which companies </a:t>
            </a:r>
            <a:r>
              <a:rPr lang="en-GB" i="1" dirty="0" smtClean="0">
                <a:solidFill>
                  <a:srgbClr val="FF0000"/>
                </a:solidFill>
              </a:rPr>
              <a:t>create value</a:t>
            </a:r>
            <a:r>
              <a:rPr lang="en-GB" i="1" dirty="0" smtClean="0"/>
              <a:t> for customers and </a:t>
            </a:r>
            <a:r>
              <a:rPr lang="en-GB" i="1" dirty="0" smtClean="0">
                <a:solidFill>
                  <a:srgbClr val="FF0000"/>
                </a:solidFill>
              </a:rPr>
              <a:t>capture value</a:t>
            </a:r>
            <a:r>
              <a:rPr lang="en-GB" i="1" dirty="0" smtClean="0"/>
              <a:t> from customers in return.</a:t>
            </a:r>
          </a:p>
          <a:p>
            <a:r>
              <a:rPr lang="en-GB" i="1" dirty="0" smtClean="0">
                <a:solidFill>
                  <a:srgbClr val="FF0000"/>
                </a:solidFill>
              </a:rPr>
              <a:t>Note 1: </a:t>
            </a:r>
            <a:r>
              <a:rPr lang="en-GB" i="1" dirty="0" smtClean="0"/>
              <a:t>understanding the </a:t>
            </a:r>
            <a:r>
              <a:rPr lang="en-GB" i="1" dirty="0" smtClean="0">
                <a:solidFill>
                  <a:srgbClr val="FF0000"/>
                </a:solidFill>
              </a:rPr>
              <a:t>needs</a:t>
            </a:r>
            <a:r>
              <a:rPr lang="en-GB" i="1" dirty="0" smtClean="0"/>
              <a:t> is vital to create value. </a:t>
            </a:r>
          </a:p>
          <a:p>
            <a:r>
              <a:rPr lang="en-GB" i="1" dirty="0" smtClean="0">
                <a:solidFill>
                  <a:srgbClr val="FF0000"/>
                </a:solidFill>
              </a:rPr>
              <a:t>Note2: </a:t>
            </a:r>
            <a:r>
              <a:rPr lang="en-GB" i="1" dirty="0" smtClean="0"/>
              <a:t>Delivering  </a:t>
            </a:r>
            <a:r>
              <a:rPr lang="en-GB" i="1" dirty="0" smtClean="0">
                <a:solidFill>
                  <a:srgbClr val="FF0000"/>
                </a:solidFill>
              </a:rPr>
              <a:t>satisfaction</a:t>
            </a:r>
            <a:r>
              <a:rPr lang="en-US" i="1" dirty="0" smtClean="0"/>
              <a:t> is a key to make sure the “profitable relationship” is sustainable. </a:t>
            </a:r>
            <a:endParaRPr lang="en-GB" i="1" dirty="0" smtClean="0"/>
          </a:p>
        </p:txBody>
      </p:sp>
    </p:spTree>
    <p:extLst>
      <p:ext uri="{BB962C8B-B14F-4D97-AF65-F5344CB8AC3E}">
        <p14:creationId xmlns:p14="http://schemas.microsoft.com/office/powerpoint/2010/main" val="1104102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65088">
              <a:spcBef>
                <a:spcPct val="0"/>
              </a:spcBef>
              <a:buNone/>
            </a:pPr>
            <a:r>
              <a:rPr lang="en-US" b="1" dirty="0" smtClean="0"/>
              <a:t>Marketing</a:t>
            </a:r>
            <a:r>
              <a:rPr lang="en-US" dirty="0" smtClean="0"/>
              <a:t> is a process by which companies create value for customers and build strong customer relationships to capture value from customers in</a:t>
            </a:r>
          </a:p>
          <a:p>
            <a:pPr indent="-65088">
              <a:spcBef>
                <a:spcPct val="0"/>
              </a:spcBef>
              <a:buNone/>
            </a:pPr>
            <a:r>
              <a:rPr lang="en-US" dirty="0" smtClean="0"/>
              <a:t>return </a:t>
            </a:r>
          </a:p>
          <a:p>
            <a:endParaRPr lang="en-US" dirty="0"/>
          </a:p>
        </p:txBody>
      </p:sp>
      <p:sp>
        <p:nvSpPr>
          <p:cNvPr id="3" name="Title 2"/>
          <p:cNvSpPr>
            <a:spLocks noGrp="1"/>
          </p:cNvSpPr>
          <p:nvPr>
            <p:ph type="title"/>
          </p:nvPr>
        </p:nvSpPr>
        <p:spPr/>
        <p:txBody>
          <a:bodyPr/>
          <a:lstStyle/>
          <a:p>
            <a:r>
              <a:rPr lang="en-US" dirty="0" smtClean="0"/>
              <a:t>Marketing</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4101359224"/>
              </p:ext>
            </p:extLst>
          </p:nvPr>
        </p:nvGraphicFramePr>
        <p:xfrm>
          <a:off x="2524100" y="2744786"/>
          <a:ext cx="7286676" cy="3457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814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solidFill>
                  <a:srgbClr val="FFFFCC"/>
                </a:solidFill>
                <a:effectLst>
                  <a:outerShdw blurRad="38100" dist="38100" dir="2700000" algn="tl">
                    <a:srgbClr val="000000"/>
                  </a:outerShdw>
                </a:effectLst>
                <a:latin typeface="Times New Roman" pitchFamily="18" charset="0"/>
              </a:rPr>
              <a:t>Company Orientations Towards the Marketplace</a:t>
            </a:r>
            <a:endParaRPr lang="en-US" dirty="0">
              <a:latin typeface="Times New Roman" pitchFamily="18" charset="0"/>
            </a:endParaRPr>
          </a:p>
        </p:txBody>
      </p:sp>
      <p:sp>
        <p:nvSpPr>
          <p:cNvPr id="4" name="Rectangle 1"/>
          <p:cNvSpPr>
            <a:spLocks noChangeArrowheads="1"/>
          </p:cNvSpPr>
          <p:nvPr/>
        </p:nvSpPr>
        <p:spPr bwMode="auto">
          <a:xfrm>
            <a:off x="1828800" y="1611275"/>
            <a:ext cx="3886200" cy="788988"/>
          </a:xfrm>
          <a:prstGeom prst="rect">
            <a:avLst/>
          </a:prstGeom>
          <a:gradFill rotWithShape="0">
            <a:gsLst>
              <a:gs pos="0">
                <a:srgbClr val="F95AB7"/>
              </a:gs>
              <a:gs pos="100000">
                <a:srgbClr val="AD3E7F"/>
              </a:gs>
            </a:gsLst>
            <a:path path="shape">
              <a:fillToRect l="50000" t="50000" r="50000" b="50000"/>
            </a:path>
          </a:gradFill>
          <a:ln w="9525">
            <a:noFill/>
            <a:round/>
            <a:headEnd/>
            <a:tailEnd/>
          </a:ln>
          <a:effectLst>
            <a:outerShdw dist="107933" dir="2700000" algn="ctr" rotWithShape="0">
              <a:srgbClr val="5B5D6B"/>
            </a:outerShdw>
          </a:effectLst>
        </p:spPr>
        <p:txBody>
          <a:bodyPr wrap="none" lIns="90360" tIns="44280" rIns="90360" bIns="44280" anchor="ctr"/>
          <a:lstStyle/>
          <a:p>
            <a:pPr algn="ctr" defTabSz="914400">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b="1" dirty="0">
              <a:solidFill>
                <a:srgbClr val="FFFFFF"/>
              </a:solidFill>
            </a:endParaRPr>
          </a:p>
          <a:p>
            <a:pPr algn="ctr" defTabSz="914400">
              <a:lnSpc>
                <a:spcPct val="9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a:solidFill>
                  <a:srgbClr val="000000"/>
                </a:solidFill>
              </a:rPr>
              <a:t>Production Concept</a:t>
            </a:r>
          </a:p>
          <a:p>
            <a:pPr algn="ctr" defTabSz="914400">
              <a:lnSpc>
                <a:spcPct val="9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800" b="1" dirty="0">
              <a:solidFill>
                <a:srgbClr val="000000"/>
              </a:solidFill>
            </a:endParaRPr>
          </a:p>
        </p:txBody>
      </p:sp>
      <p:sp>
        <p:nvSpPr>
          <p:cNvPr id="5" name="Rectangle 2"/>
          <p:cNvSpPr>
            <a:spLocks noChangeArrowheads="1"/>
          </p:cNvSpPr>
          <p:nvPr/>
        </p:nvSpPr>
        <p:spPr bwMode="auto">
          <a:xfrm>
            <a:off x="1828800" y="2781263"/>
            <a:ext cx="3886200" cy="730250"/>
          </a:xfrm>
          <a:prstGeom prst="rect">
            <a:avLst/>
          </a:prstGeom>
          <a:gradFill rotWithShape="0">
            <a:gsLst>
              <a:gs pos="0">
                <a:srgbClr val="00B7A5"/>
              </a:gs>
              <a:gs pos="100000">
                <a:srgbClr val="00A393"/>
              </a:gs>
            </a:gsLst>
            <a:path path="shape">
              <a:fillToRect l="50000" t="50000" r="50000" b="50000"/>
            </a:path>
          </a:gradFill>
          <a:ln w="9525">
            <a:noFill/>
            <a:round/>
            <a:headEnd/>
            <a:tailEnd/>
          </a:ln>
          <a:effectLst>
            <a:outerShdw dist="107933" dir="2700000" algn="ctr" rotWithShape="0">
              <a:srgbClr val="5B5D6B"/>
            </a:outerShdw>
          </a:effectLst>
        </p:spPr>
        <p:txBody>
          <a:bodyPr wrap="none" lIns="90360" tIns="44280" rIns="90360" bIns="44280" anchor="ctr"/>
          <a:lstStyle/>
          <a:p>
            <a:pPr algn="ctr" defTabSz="914400">
              <a:lnSpc>
                <a:spcPct val="9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Product Concept</a:t>
            </a:r>
          </a:p>
        </p:txBody>
      </p:sp>
      <p:sp>
        <p:nvSpPr>
          <p:cNvPr id="6" name="Rectangle 3"/>
          <p:cNvSpPr>
            <a:spLocks noChangeArrowheads="1"/>
          </p:cNvSpPr>
          <p:nvPr/>
        </p:nvSpPr>
        <p:spPr bwMode="auto">
          <a:xfrm>
            <a:off x="1828800" y="3813139"/>
            <a:ext cx="3886200" cy="765175"/>
          </a:xfrm>
          <a:prstGeom prst="rect">
            <a:avLst/>
          </a:prstGeom>
          <a:gradFill rotWithShape="0">
            <a:gsLst>
              <a:gs pos="0">
                <a:srgbClr val="F6BF69"/>
              </a:gs>
              <a:gs pos="100000">
                <a:srgbClr val="DCAA5D"/>
              </a:gs>
            </a:gsLst>
            <a:path path="shape">
              <a:fillToRect l="50000" t="50000" r="50000" b="50000"/>
            </a:path>
          </a:gradFill>
          <a:ln w="9525">
            <a:noFill/>
            <a:round/>
            <a:headEnd/>
            <a:tailEnd/>
          </a:ln>
          <a:effectLst>
            <a:outerShdw dist="107933" dir="2700000" algn="ctr" rotWithShape="0">
              <a:srgbClr val="5B5D6B"/>
            </a:outerShdw>
          </a:effectLst>
        </p:spPr>
        <p:txBody>
          <a:bodyPr wrap="none" lIns="90360" tIns="44280" rIns="90360" bIns="44280" anchor="ctr"/>
          <a:lstStyle/>
          <a:p>
            <a:pPr algn="ctr" defTabSz="914400">
              <a:lnSpc>
                <a:spcPct val="9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Selling Concept</a:t>
            </a:r>
          </a:p>
        </p:txBody>
      </p:sp>
      <p:sp>
        <p:nvSpPr>
          <p:cNvPr id="7" name="Rectangle 4"/>
          <p:cNvSpPr>
            <a:spLocks noChangeArrowheads="1"/>
          </p:cNvSpPr>
          <p:nvPr/>
        </p:nvSpPr>
        <p:spPr bwMode="auto">
          <a:xfrm>
            <a:off x="1828800" y="4914863"/>
            <a:ext cx="3886200" cy="762000"/>
          </a:xfrm>
          <a:prstGeom prst="rect">
            <a:avLst/>
          </a:prstGeom>
          <a:gradFill rotWithShape="0">
            <a:gsLst>
              <a:gs pos="0">
                <a:srgbClr val="D49FFF"/>
              </a:gs>
              <a:gs pos="100000">
                <a:srgbClr val="BD8EE4"/>
              </a:gs>
            </a:gsLst>
            <a:path path="shape">
              <a:fillToRect l="50000" t="50000" r="50000" b="50000"/>
            </a:path>
          </a:gradFill>
          <a:ln w="9525">
            <a:noFill/>
            <a:round/>
            <a:headEnd/>
            <a:tailEnd/>
          </a:ln>
          <a:effectLst>
            <a:outerShdw dist="107933" dir="2700000" algn="ctr" rotWithShape="0">
              <a:srgbClr val="5B5D6B"/>
            </a:outerShdw>
          </a:effectLst>
        </p:spPr>
        <p:txBody>
          <a:bodyPr wrap="none" lIns="90360" tIns="44280" rIns="90360" bIns="44280" anchor="ctr"/>
          <a:lstStyle/>
          <a:p>
            <a:pPr algn="ctr" defTabSz="914400">
              <a:lnSpc>
                <a:spcPct val="9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a:solidFill>
                  <a:srgbClr val="000000"/>
                </a:solidFill>
              </a:rPr>
              <a:t>Marketing Concept</a:t>
            </a:r>
          </a:p>
        </p:txBody>
      </p:sp>
      <p:sp>
        <p:nvSpPr>
          <p:cNvPr id="8" name="Rectangle 5"/>
          <p:cNvSpPr>
            <a:spLocks noChangeArrowheads="1"/>
          </p:cNvSpPr>
          <p:nvPr/>
        </p:nvSpPr>
        <p:spPr bwMode="auto">
          <a:xfrm>
            <a:off x="5867400" y="1535075"/>
            <a:ext cx="4648200" cy="901700"/>
          </a:xfrm>
          <a:prstGeom prst="rect">
            <a:avLst/>
          </a:prstGeom>
          <a:solidFill>
            <a:srgbClr val="FFFF99"/>
          </a:solidFill>
          <a:ln w="12600">
            <a:solidFill>
              <a:srgbClr val="FFFFFF"/>
            </a:solidFill>
            <a:miter lim="800000"/>
            <a:headEnd/>
            <a:tailEnd/>
          </a:ln>
          <a:effectLst/>
        </p:spPr>
        <p:txBody>
          <a:bodyPr wrap="none" lIns="90360" tIns="44280" rIns="90360" bIns="44280"/>
          <a:lstStyle/>
          <a:p>
            <a:pPr algn="ctr" defTabSz="914400">
              <a:lnSpc>
                <a:spcPct val="90000"/>
              </a:lnSpc>
              <a:buClr>
                <a:srgbClr val="114FFB"/>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Consumers prefer products that are </a:t>
            </a:r>
          </a:p>
          <a:p>
            <a:pPr algn="ctr" defTabSz="914400">
              <a:lnSpc>
                <a:spcPct val="90000"/>
              </a:lnSpc>
              <a:buClr>
                <a:srgbClr val="FFFFCC"/>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    widely available and inexpensive</a:t>
            </a:r>
          </a:p>
          <a:p>
            <a:pPr algn="ctr" defTabSz="914400">
              <a:lnSpc>
                <a:spcPct val="90000"/>
              </a:lnSpc>
              <a:buClr>
                <a:srgbClr val="FFFFCC"/>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b="1">
              <a:solidFill>
                <a:srgbClr val="000000"/>
              </a:solidFill>
            </a:endParaRPr>
          </a:p>
        </p:txBody>
      </p:sp>
      <p:sp>
        <p:nvSpPr>
          <p:cNvPr id="9" name="Rectangle 6"/>
          <p:cNvSpPr>
            <a:spLocks noChangeArrowheads="1"/>
          </p:cNvSpPr>
          <p:nvPr/>
        </p:nvSpPr>
        <p:spPr bwMode="auto">
          <a:xfrm>
            <a:off x="5867400" y="2678076"/>
            <a:ext cx="4648200" cy="917575"/>
          </a:xfrm>
          <a:prstGeom prst="rect">
            <a:avLst/>
          </a:prstGeom>
          <a:solidFill>
            <a:srgbClr val="FFFF99"/>
          </a:solidFill>
          <a:ln w="12600">
            <a:solidFill>
              <a:srgbClr val="FFFFFF"/>
            </a:solidFill>
            <a:miter lim="800000"/>
            <a:headEnd/>
            <a:tailEnd/>
          </a:ln>
          <a:effectLst/>
        </p:spPr>
        <p:txBody>
          <a:bodyPr lIns="90000" tIns="46800" rIns="90000" bIns="46800">
            <a:spAutoFit/>
          </a:bodyPr>
          <a:lstStyle/>
          <a:p>
            <a:pPr algn="ctr" defTabSz="914400">
              <a:lnSpc>
                <a:spcPct val="90000"/>
              </a:lnSpc>
              <a:buClr>
                <a:srgbClr val="FFFFCC"/>
              </a:buClr>
              <a:buFont typeface="Arial"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Consumers favor products that</a:t>
            </a:r>
          </a:p>
          <a:p>
            <a:pPr algn="ctr" defTabSz="914400">
              <a:lnSpc>
                <a:spcPct val="90000"/>
              </a:lnSpc>
              <a:buClr>
                <a:srgbClr val="FFFFCC"/>
              </a:buClr>
              <a:buFont typeface="Arial"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offer the most quality, performance,</a:t>
            </a:r>
          </a:p>
          <a:p>
            <a:pPr algn="ctr" defTabSz="914400">
              <a:lnSpc>
                <a:spcPct val="90000"/>
              </a:lnSpc>
              <a:buClr>
                <a:srgbClr val="FFFFCC"/>
              </a:buClr>
              <a:buFont typeface="Arial" charset="0"/>
              <a:buChar char=" "/>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or innovative features</a:t>
            </a:r>
          </a:p>
        </p:txBody>
      </p:sp>
      <p:sp>
        <p:nvSpPr>
          <p:cNvPr id="10" name="Rectangle 7"/>
          <p:cNvSpPr>
            <a:spLocks noChangeArrowheads="1"/>
          </p:cNvSpPr>
          <p:nvPr/>
        </p:nvSpPr>
        <p:spPr bwMode="auto">
          <a:xfrm>
            <a:off x="5867400" y="3744876"/>
            <a:ext cx="4648200" cy="917575"/>
          </a:xfrm>
          <a:prstGeom prst="rect">
            <a:avLst/>
          </a:prstGeom>
          <a:solidFill>
            <a:srgbClr val="FFFF99"/>
          </a:solidFill>
          <a:ln w="12600">
            <a:solidFill>
              <a:srgbClr val="FFFFFF"/>
            </a:solidFill>
            <a:miter lim="800000"/>
            <a:headEnd/>
            <a:tailEnd/>
          </a:ln>
          <a:effectLst/>
        </p:spPr>
        <p:txBody>
          <a:bodyPr lIns="90000" tIns="46800" rIns="90000" bIns="46800">
            <a:spAutoFit/>
          </a:bodyPr>
          <a:lstStyle/>
          <a:p>
            <a:pPr algn="ctr" defTabSz="914400">
              <a:lnSpc>
                <a:spcPct val="90000"/>
              </a:lnSpc>
              <a:buClr>
                <a:srgbClr val="FFFFCC"/>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Consumers will buy products only if</a:t>
            </a:r>
          </a:p>
          <a:p>
            <a:pPr algn="ctr" defTabSz="914400">
              <a:lnSpc>
                <a:spcPct val="90000"/>
              </a:lnSpc>
              <a:buClr>
                <a:srgbClr val="FFFFCC"/>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the company aggressively</a:t>
            </a:r>
          </a:p>
          <a:p>
            <a:pPr algn="ctr" defTabSz="914400">
              <a:lnSpc>
                <a:spcPct val="90000"/>
              </a:lnSpc>
              <a:buClr>
                <a:srgbClr val="114FFB"/>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promotes/sells these products</a:t>
            </a:r>
          </a:p>
        </p:txBody>
      </p:sp>
      <p:sp>
        <p:nvSpPr>
          <p:cNvPr id="11" name="Rectangle 8"/>
          <p:cNvSpPr>
            <a:spLocks noChangeArrowheads="1"/>
          </p:cNvSpPr>
          <p:nvPr/>
        </p:nvSpPr>
        <p:spPr bwMode="auto">
          <a:xfrm>
            <a:off x="5867400" y="4849776"/>
            <a:ext cx="4648200" cy="917575"/>
          </a:xfrm>
          <a:prstGeom prst="rect">
            <a:avLst/>
          </a:prstGeom>
          <a:solidFill>
            <a:srgbClr val="FFFF99"/>
          </a:solidFill>
          <a:ln w="12600">
            <a:solidFill>
              <a:srgbClr val="FFFFFF"/>
            </a:solidFill>
            <a:miter lim="800000"/>
            <a:headEnd/>
            <a:tailEnd/>
          </a:ln>
          <a:effectLst/>
        </p:spPr>
        <p:txBody>
          <a:bodyPr lIns="90000" tIns="46800" rIns="90000" bIns="46800">
            <a:spAutoFit/>
          </a:bodyPr>
          <a:lstStyle/>
          <a:p>
            <a:pPr algn="ctr" defTabSz="914400">
              <a:lnSpc>
                <a:spcPct val="90000"/>
              </a:lnSpc>
              <a:buClr>
                <a:srgbClr val="114FFB"/>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0000"/>
                </a:solidFill>
              </a:rPr>
              <a:t>Focuses on needs/ wants of target </a:t>
            </a:r>
          </a:p>
          <a:p>
            <a:pPr algn="ctr" defTabSz="914400">
              <a:lnSpc>
                <a:spcPct val="90000"/>
              </a:lnSpc>
              <a:buClr>
                <a:srgbClr val="114FFB"/>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0000"/>
                </a:solidFill>
              </a:rPr>
              <a:t>    markets &amp; delivering value </a:t>
            </a:r>
          </a:p>
          <a:p>
            <a:pPr algn="ctr" defTabSz="914400">
              <a:lnSpc>
                <a:spcPct val="90000"/>
              </a:lnSpc>
              <a:buClr>
                <a:srgbClr val="114FFB"/>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0000"/>
                </a:solidFill>
              </a:rPr>
              <a:t>    better than competitors</a:t>
            </a:r>
          </a:p>
        </p:txBody>
      </p:sp>
      <p:sp>
        <p:nvSpPr>
          <p:cNvPr id="12" name="Rectangle 4"/>
          <p:cNvSpPr>
            <a:spLocks noChangeArrowheads="1"/>
          </p:cNvSpPr>
          <p:nvPr/>
        </p:nvSpPr>
        <p:spPr bwMode="auto">
          <a:xfrm>
            <a:off x="1852610" y="5953148"/>
            <a:ext cx="3886200" cy="762000"/>
          </a:xfrm>
          <a:prstGeom prst="rect">
            <a:avLst/>
          </a:prstGeom>
          <a:solidFill>
            <a:schemeClr val="accent2">
              <a:lumMod val="40000"/>
              <a:lumOff val="60000"/>
            </a:schemeClr>
          </a:solidFill>
          <a:ln w="9525">
            <a:noFill/>
            <a:round/>
            <a:headEnd/>
            <a:tailEnd/>
          </a:ln>
          <a:effectLst>
            <a:outerShdw dist="107933" dir="2700000" algn="ctr" rotWithShape="0">
              <a:srgbClr val="5B5D6B"/>
            </a:outerShdw>
          </a:effectLst>
        </p:spPr>
        <p:txBody>
          <a:bodyPr wrap="none" lIns="90360" tIns="44280" rIns="90360" bIns="44280" anchor="ctr"/>
          <a:lstStyle/>
          <a:p>
            <a:pPr algn="ctr" defTabSz="914400">
              <a:lnSpc>
                <a:spcPct val="90000"/>
              </a:lnSpc>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a:solidFill>
                  <a:srgbClr val="000000"/>
                </a:solidFill>
              </a:rPr>
              <a:t>Societal Marketing Concept</a:t>
            </a:r>
          </a:p>
        </p:txBody>
      </p:sp>
      <p:sp>
        <p:nvSpPr>
          <p:cNvPr id="13" name="Rectangle 8"/>
          <p:cNvSpPr>
            <a:spLocks noChangeArrowheads="1"/>
          </p:cNvSpPr>
          <p:nvPr/>
        </p:nvSpPr>
        <p:spPr bwMode="auto">
          <a:xfrm>
            <a:off x="5881686" y="5786454"/>
            <a:ext cx="4648200" cy="1147110"/>
          </a:xfrm>
          <a:prstGeom prst="rect">
            <a:avLst/>
          </a:prstGeom>
          <a:solidFill>
            <a:srgbClr val="FFFF99"/>
          </a:solidFill>
          <a:ln w="12600">
            <a:solidFill>
              <a:srgbClr val="FFFFFF"/>
            </a:solidFill>
            <a:miter lim="800000"/>
            <a:headEnd/>
            <a:tailEnd/>
          </a:ln>
          <a:effectLst/>
        </p:spPr>
        <p:txBody>
          <a:bodyPr lIns="90000" tIns="46800" rIns="90000" bIns="46800">
            <a:spAutoFit/>
          </a:bodyPr>
          <a:lstStyle/>
          <a:p>
            <a:pPr algn="ctr" defTabSz="914400">
              <a:lnSpc>
                <a:spcPct val="90000"/>
              </a:lnSpc>
              <a:buClr>
                <a:srgbClr val="114FFB"/>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900" b="1" dirty="0">
                <a:solidFill>
                  <a:prstClr val="black"/>
                </a:solidFill>
              </a:rPr>
              <a:t>company should make marketing decisions by considering consumers' wants, the company's requirements, and society's long-term interests.</a:t>
            </a:r>
            <a:endParaRPr lang="en-GB" sz="1900" b="1" dirty="0">
              <a:solidFill>
                <a:srgbClr val="000000"/>
              </a:solidFill>
            </a:endParaRPr>
          </a:p>
        </p:txBody>
      </p:sp>
    </p:spTree>
    <p:extLst>
      <p:ext uri="{BB962C8B-B14F-4D97-AF65-F5344CB8AC3E}">
        <p14:creationId xmlns:p14="http://schemas.microsoft.com/office/powerpoint/2010/main" val="386311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100000">
                                          <p:val>
                                            <p:fltVal val="0"/>
                                          </p:val>
                                        </p:tav>
                                        <p:tav tm="100000">
                                          <p:val>
                                            <p:strVal val="#ppt_w"/>
                                          </p:val>
                                        </p:tav>
                                      </p:tavLst>
                                    </p:anim>
                                    <p:anim calcmode="lin" valueType="num">
                                      <p:cBhvr>
                                        <p:cTn id="8" dur="500" fill="hold"/>
                                        <p:tgtEl>
                                          <p:spTgt spid="4"/>
                                        </p:tgtEl>
                                        <p:attrNameLst>
                                          <p:attrName>ppt_h</p:attrName>
                                        </p:attrNameLst>
                                      </p:cBhvr>
                                      <p:tavLst>
                                        <p:tav tm="10000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100000">
                                          <p:val>
                                            <p:fltVal val="0"/>
                                          </p:val>
                                        </p:tav>
                                        <p:tav tm="100000">
                                          <p:val>
                                            <p:strVal val="#ppt_w"/>
                                          </p:val>
                                        </p:tav>
                                      </p:tavLst>
                                    </p:anim>
                                    <p:anim calcmode="lin" valueType="num">
                                      <p:cBhvr>
                                        <p:cTn id="14" dur="500" fill="hold"/>
                                        <p:tgtEl>
                                          <p:spTgt spid="8"/>
                                        </p:tgtEl>
                                        <p:attrNameLst>
                                          <p:attrName>ppt_h</p:attrName>
                                        </p:attrNameLst>
                                      </p:cBhvr>
                                      <p:tavLst>
                                        <p:tav tm="10000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100000">
                                          <p:val>
                                            <p:fltVal val="0"/>
                                          </p:val>
                                        </p:tav>
                                        <p:tav tm="100000">
                                          <p:val>
                                            <p:strVal val="#ppt_w"/>
                                          </p:val>
                                        </p:tav>
                                      </p:tavLst>
                                    </p:anim>
                                    <p:anim calcmode="lin" valueType="num">
                                      <p:cBhvr>
                                        <p:cTn id="20" dur="500" fill="hold"/>
                                        <p:tgtEl>
                                          <p:spTgt spid="5"/>
                                        </p:tgtEl>
                                        <p:attrNameLst>
                                          <p:attrName>ppt_h</p:attrName>
                                        </p:attrNameLst>
                                      </p:cBhvr>
                                      <p:tavLst>
                                        <p:tav tm="10000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100000">
                                          <p:val>
                                            <p:fltVal val="0"/>
                                          </p:val>
                                        </p:tav>
                                        <p:tav tm="100000">
                                          <p:val>
                                            <p:strVal val="#ppt_w"/>
                                          </p:val>
                                        </p:tav>
                                      </p:tavLst>
                                    </p:anim>
                                    <p:anim calcmode="lin" valueType="num">
                                      <p:cBhvr>
                                        <p:cTn id="26" dur="500" fill="hold"/>
                                        <p:tgtEl>
                                          <p:spTgt spid="9"/>
                                        </p:tgtEl>
                                        <p:attrNameLst>
                                          <p:attrName>ppt_h</p:attrName>
                                        </p:attrNameLst>
                                      </p:cBhvr>
                                      <p:tavLst>
                                        <p:tav tm="10000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100000">
                                          <p:val>
                                            <p:fltVal val="0"/>
                                          </p:val>
                                        </p:tav>
                                        <p:tav tm="100000">
                                          <p:val>
                                            <p:strVal val="#ppt_w"/>
                                          </p:val>
                                        </p:tav>
                                      </p:tavLst>
                                    </p:anim>
                                    <p:anim calcmode="lin" valueType="num">
                                      <p:cBhvr>
                                        <p:cTn id="32" dur="500" fill="hold"/>
                                        <p:tgtEl>
                                          <p:spTgt spid="6"/>
                                        </p:tgtEl>
                                        <p:attrNameLst>
                                          <p:attrName>ppt_h</p:attrName>
                                        </p:attrNameLst>
                                      </p:cBhvr>
                                      <p:tavLst>
                                        <p:tav tm="10000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100000">
                                          <p:val>
                                            <p:fltVal val="0"/>
                                          </p:val>
                                        </p:tav>
                                        <p:tav tm="100000">
                                          <p:val>
                                            <p:strVal val="#ppt_w"/>
                                          </p:val>
                                        </p:tav>
                                      </p:tavLst>
                                    </p:anim>
                                    <p:anim calcmode="lin" valueType="num">
                                      <p:cBhvr>
                                        <p:cTn id="38" dur="500" fill="hold"/>
                                        <p:tgtEl>
                                          <p:spTgt spid="10"/>
                                        </p:tgtEl>
                                        <p:attrNameLst>
                                          <p:attrName>ppt_h</p:attrName>
                                        </p:attrNameLst>
                                      </p:cBhvr>
                                      <p:tavLst>
                                        <p:tav tm="10000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100000">
                                          <p:val>
                                            <p:fltVal val="0"/>
                                          </p:val>
                                        </p:tav>
                                        <p:tav tm="100000">
                                          <p:val>
                                            <p:strVal val="#ppt_w"/>
                                          </p:val>
                                        </p:tav>
                                      </p:tavLst>
                                    </p:anim>
                                    <p:anim calcmode="lin" valueType="num">
                                      <p:cBhvr>
                                        <p:cTn id="44" dur="500" fill="hold"/>
                                        <p:tgtEl>
                                          <p:spTgt spid="7"/>
                                        </p:tgtEl>
                                        <p:attrNameLst>
                                          <p:attrName>ppt_h</p:attrName>
                                        </p:attrNameLst>
                                      </p:cBhvr>
                                      <p:tavLst>
                                        <p:tav tm="10000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100000">
                                          <p:val>
                                            <p:fltVal val="0"/>
                                          </p:val>
                                        </p:tav>
                                        <p:tav tm="100000">
                                          <p:val>
                                            <p:strVal val="#ppt_w"/>
                                          </p:val>
                                        </p:tav>
                                      </p:tavLst>
                                    </p:anim>
                                    <p:anim calcmode="lin" valueType="num">
                                      <p:cBhvr>
                                        <p:cTn id="50" dur="500" fill="hold"/>
                                        <p:tgtEl>
                                          <p:spTgt spid="11"/>
                                        </p:tgtEl>
                                        <p:attrNameLst>
                                          <p:attrName>ppt_h</p:attrName>
                                        </p:attrNameLst>
                                      </p:cBhvr>
                                      <p:tavLst>
                                        <p:tav tm="10000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100000">
                                          <p:val>
                                            <p:fltVal val="0"/>
                                          </p:val>
                                        </p:tav>
                                        <p:tav tm="100000">
                                          <p:val>
                                            <p:strVal val="#ppt_w"/>
                                          </p:val>
                                        </p:tav>
                                      </p:tavLst>
                                    </p:anim>
                                    <p:anim calcmode="lin" valueType="num">
                                      <p:cBhvr>
                                        <p:cTn id="56" dur="500" fill="hold"/>
                                        <p:tgtEl>
                                          <p:spTgt spid="12"/>
                                        </p:tgtEl>
                                        <p:attrNameLst>
                                          <p:attrName>ppt_h</p:attrName>
                                        </p:attrNameLst>
                                      </p:cBhvr>
                                      <p:tavLst>
                                        <p:tav tm="10000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100000">
                                          <p:val>
                                            <p:fltVal val="0"/>
                                          </p:val>
                                        </p:tav>
                                        <p:tav tm="100000">
                                          <p:val>
                                            <p:strVal val="#ppt_w"/>
                                          </p:val>
                                        </p:tav>
                                      </p:tavLst>
                                    </p:anim>
                                    <p:anim calcmode="lin" valueType="num">
                                      <p:cBhvr>
                                        <p:cTn id="62" dur="500" fill="hold"/>
                                        <p:tgtEl>
                                          <p:spTgt spid="13"/>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10.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1_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107</TotalTime>
  <Words>2428</Words>
  <Application>Microsoft Office PowerPoint</Application>
  <PresentationFormat>Widescreen</PresentationFormat>
  <Paragraphs>334</Paragraphs>
  <Slides>48</Slides>
  <Notes>20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48</vt:i4>
      </vt:variant>
    </vt:vector>
  </HeadingPairs>
  <TitlesOfParts>
    <vt:vector size="68" baseType="lpstr">
      <vt:lpstr>ＭＳ Ｐゴシック</vt:lpstr>
      <vt:lpstr>Arial</vt:lpstr>
      <vt:lpstr>Book Antiqua</vt:lpstr>
      <vt:lpstr>Calibri</vt:lpstr>
      <vt:lpstr>Century Gothic</vt:lpstr>
      <vt:lpstr>Garamond</vt:lpstr>
      <vt:lpstr>OUP Argo Light</vt:lpstr>
      <vt:lpstr>Symbol</vt:lpstr>
      <vt:lpstr>Times New Roman</vt:lpstr>
      <vt:lpstr>Tw Cen MT</vt:lpstr>
      <vt:lpstr>Verdana</vt:lpstr>
      <vt:lpstr>Wingdings</vt:lpstr>
      <vt:lpstr>Wingdings 2</vt:lpstr>
      <vt:lpstr>Wingdings 3</vt:lpstr>
      <vt:lpstr>Droplet</vt:lpstr>
      <vt:lpstr>Organic</vt:lpstr>
      <vt:lpstr>1_Organic</vt:lpstr>
      <vt:lpstr>Concourse</vt:lpstr>
      <vt:lpstr>2_Organic</vt:lpstr>
      <vt:lpstr>1_Concourse</vt:lpstr>
      <vt:lpstr>Strategic Marketing, 3rd edition</vt:lpstr>
      <vt:lpstr>So what is marketing all about?</vt:lpstr>
      <vt:lpstr>So what is marketing all about?</vt:lpstr>
      <vt:lpstr>So what is marketing all about?</vt:lpstr>
      <vt:lpstr>So what is marketing all about?</vt:lpstr>
      <vt:lpstr>PowerPoint Presentation</vt:lpstr>
      <vt:lpstr>Conceptualizing Marketing</vt:lpstr>
      <vt:lpstr>Marketing</vt:lpstr>
      <vt:lpstr>Company Orientations Towards the Marketplace</vt:lpstr>
      <vt:lpstr>Conceptualizing Holistic Marketing</vt:lpstr>
      <vt:lpstr>The parameters of Holistic Marketing</vt:lpstr>
      <vt:lpstr>The parameters of Holistic Marketing</vt:lpstr>
      <vt:lpstr>The parameters of Holistic Marketing</vt:lpstr>
      <vt:lpstr>The parameters of Holistic Marketing: Performance Marketing</vt:lpstr>
      <vt:lpstr>PowerPoint Presentation</vt:lpstr>
      <vt:lpstr>PowerPoint Presentation</vt:lpstr>
      <vt:lpstr>PowerPoint Presentation</vt:lpstr>
      <vt:lpstr>PowerPoint Presentation</vt:lpstr>
      <vt:lpstr>PowerPoint Presentation</vt:lpstr>
      <vt:lpstr>Conceptualizing Strategy in a simplistic manner</vt:lpstr>
      <vt:lpstr>PowerPoint Presentation</vt:lpstr>
      <vt:lpstr>How do I strategize: Battle v/s marketing strategy </vt:lpstr>
      <vt:lpstr>PowerPoint Presentation</vt:lpstr>
      <vt:lpstr>The Concept of ‘Strategy’</vt:lpstr>
      <vt:lpstr>Marketing Strategy is a Gap Analysis</vt:lpstr>
      <vt:lpstr>Dress Down Version!</vt:lpstr>
      <vt:lpstr>The Concept of ‘Strategy’</vt:lpstr>
      <vt:lpstr>Purpose of Strategy</vt:lpstr>
      <vt:lpstr>Strategic Process</vt:lpstr>
      <vt:lpstr>To do:</vt:lpstr>
      <vt:lpstr>Strategic Marketing, 3rd edition</vt:lpstr>
      <vt:lpstr>Hierarchy of strategy</vt:lpstr>
      <vt:lpstr>Three levels of strategy</vt:lpstr>
      <vt:lpstr>Marketing Strategy – Two Perspectives</vt:lpstr>
      <vt:lpstr>The interrelationship between marketing and corporate strategy</vt:lpstr>
      <vt:lpstr>Introduction: Definition of Competitive Marketing Strategy</vt:lpstr>
      <vt:lpstr>4 Main Ways of Approaching Marketing Strategy</vt:lpstr>
      <vt:lpstr>Thinking first</vt:lpstr>
      <vt:lpstr>Thinking First</vt:lpstr>
      <vt:lpstr>Seeing first</vt:lpstr>
      <vt:lpstr>Doing First</vt:lpstr>
      <vt:lpstr>PowerPoint Presentation</vt:lpstr>
      <vt:lpstr>Simple rules</vt:lpstr>
      <vt:lpstr>Simple Rules</vt:lpstr>
      <vt:lpstr>Process and Temporality and the Four Main Approaches to Competitive Marketing Strategy</vt:lpstr>
      <vt:lpstr>Postmodern view</vt:lpstr>
      <vt:lpstr>Postmodern view</vt:lpstr>
      <vt:lpstr>What to Choose?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Marketing, 3rd edition</dc:title>
  <dc:creator>HP</dc:creator>
  <cp:lastModifiedBy>HP</cp:lastModifiedBy>
  <cp:revision>16</cp:revision>
  <dcterms:created xsi:type="dcterms:W3CDTF">2017-09-27T05:08:23Z</dcterms:created>
  <dcterms:modified xsi:type="dcterms:W3CDTF">2019-09-29T06:16:16Z</dcterms:modified>
</cp:coreProperties>
</file>