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3" r:id="rId4"/>
    <p:sldId id="293" r:id="rId5"/>
    <p:sldId id="262" r:id="rId6"/>
    <p:sldId id="264" r:id="rId7"/>
    <p:sldId id="294" r:id="rId8"/>
    <p:sldId id="295" r:id="rId9"/>
    <p:sldId id="296" r:id="rId10"/>
    <p:sldId id="269" r:id="rId11"/>
    <p:sldId id="270" r:id="rId12"/>
    <p:sldId id="271" r:id="rId13"/>
    <p:sldId id="272" r:id="rId14"/>
    <p:sldId id="273" r:id="rId15"/>
    <p:sldId id="274" r:id="rId16"/>
    <p:sldId id="276" r:id="rId17"/>
    <p:sldId id="279" r:id="rId18"/>
    <p:sldId id="281" r:id="rId19"/>
    <p:sldId id="283" r:id="rId20"/>
    <p:sldId id="280" r:id="rId21"/>
    <p:sldId id="284" r:id="rId22"/>
    <p:sldId id="285" r:id="rId23"/>
    <p:sldId id="286" r:id="rId24"/>
    <p:sldId id="287" r:id="rId25"/>
    <p:sldId id="27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B269D3-0C03-48F0-B524-A85833AB7E07}" type="datetimeFigureOut">
              <a:rPr lang="en-PH"/>
              <a:pPr>
                <a:defRPr/>
              </a:pPr>
              <a:t>06/04/2017</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PH"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A1D33E3-3365-4166-92CB-B5930D6BA0F3}" type="slidenum">
              <a:rPr lang="en-PH"/>
              <a:pPr>
                <a:defRPr/>
              </a:pPr>
              <a:t>‹#›</a:t>
            </a:fld>
            <a:endParaRPr lang="en-PH"/>
          </a:p>
        </p:txBody>
      </p:sp>
    </p:spTree>
    <p:extLst>
      <p:ext uri="{BB962C8B-B14F-4D97-AF65-F5344CB8AC3E}">
        <p14:creationId xmlns:p14="http://schemas.microsoft.com/office/powerpoint/2010/main" val="28611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6828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B12D25-D8CA-4508-A1CA-F7574DE8B9C5}" type="slidenum">
              <a:rPr lang="en-US" altLang="en-US" smtClean="0">
                <a:latin typeface="Arial" charset="0"/>
                <a:cs typeface="Arial" charset="0"/>
              </a:rPr>
              <a:pPr fontAlgn="base">
                <a:spcBef>
                  <a:spcPct val="0"/>
                </a:spcBef>
                <a:spcAft>
                  <a:spcPct val="0"/>
                </a:spcAft>
              </a:pPr>
              <a:t>10</a:t>
            </a:fld>
            <a:endParaRPr lang="en-US" altLang="en-US" smtClean="0">
              <a:latin typeface="Arial" charset="0"/>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There are seven aspects of the internal group structure. We looked at the first of these aspects, leadership, in chapter 12. The other six are covered here. </a:t>
            </a:r>
          </a:p>
          <a:p>
            <a:pPr eaLnBrk="1" hangingPunct="1">
              <a:spcBef>
                <a:spcPct val="0"/>
              </a:spcBef>
              <a:buFontTx/>
              <a:buChar char="•"/>
            </a:pPr>
            <a:r>
              <a:rPr lang="en-US" altLang="en-US" smtClean="0"/>
              <a:t>A </a:t>
            </a:r>
            <a:r>
              <a:rPr lang="en-US" altLang="en-US" b="1" smtClean="0"/>
              <a:t>role</a:t>
            </a:r>
            <a:r>
              <a:rPr lang="en-US" altLang="en-US" smtClean="0"/>
              <a:t> is a set of behaviour patterns expected of someone occupying a given position in a social unit. Role conflict can occur when an individual is confronted with different role expectations.</a:t>
            </a:r>
          </a:p>
        </p:txBody>
      </p:sp>
    </p:spTree>
    <p:extLst>
      <p:ext uri="{BB962C8B-B14F-4D97-AF65-F5344CB8AC3E}">
        <p14:creationId xmlns:p14="http://schemas.microsoft.com/office/powerpoint/2010/main" val="88951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E752CC-C7C2-4A94-8087-13CB3155305B}" type="slidenum">
              <a:rPr lang="en-US" altLang="en-US" smtClean="0">
                <a:latin typeface="Arial" charset="0"/>
                <a:cs typeface="Arial" charset="0"/>
              </a:rPr>
              <a:pPr fontAlgn="base">
                <a:spcBef>
                  <a:spcPct val="0"/>
                </a:spcBef>
                <a:spcAft>
                  <a:spcPct val="0"/>
                </a:spcAft>
              </a:pPr>
              <a:t>11</a:t>
            </a:fld>
            <a:endParaRPr lang="en-US" altLang="en-US" smtClean="0">
              <a:latin typeface="Arial" charset="0"/>
              <a:cs typeface="Arial"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Norms</a:t>
            </a:r>
            <a:r>
              <a:rPr lang="en-US" altLang="en-US" smtClean="0"/>
              <a:t> are acceptable standards or expectations shared by a group’s members. Although each group has its own unique set of norms, there are common classes of norms that appear in organizations.</a:t>
            </a:r>
          </a:p>
        </p:txBody>
      </p:sp>
    </p:spTree>
    <p:extLst>
      <p:ext uri="{BB962C8B-B14F-4D97-AF65-F5344CB8AC3E}">
        <p14:creationId xmlns:p14="http://schemas.microsoft.com/office/powerpoint/2010/main" val="2981165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B0D0F4-52FB-4C66-A3EE-9E649FAB906E}" type="slidenum">
              <a:rPr lang="en-US" altLang="en-US" smtClean="0">
                <a:latin typeface="Arial" charset="0"/>
                <a:cs typeface="Arial" charset="0"/>
              </a:rPr>
              <a:pPr fontAlgn="base">
                <a:spcBef>
                  <a:spcPct val="0"/>
                </a:spcBef>
                <a:spcAft>
                  <a:spcPct val="0"/>
                </a:spcAft>
              </a:pPr>
              <a:t>12</a:t>
            </a:fld>
            <a:endParaRPr lang="en-US" altLang="en-US" smtClean="0">
              <a:latin typeface="Arial" charset="0"/>
              <a:cs typeface="Arial" charset="0"/>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1.  Norms focus on effort and performance, dress, and loyalty. </a:t>
            </a:r>
          </a:p>
          <a:p>
            <a:pPr eaLnBrk="1" hangingPunct="1">
              <a:spcBef>
                <a:spcPct val="0"/>
              </a:spcBef>
            </a:pPr>
            <a:r>
              <a:rPr lang="en-US" altLang="en-US" smtClean="0"/>
              <a:t>2.  Because individuals desire acceptance by the groups to which they belong, they are susceptible to </a:t>
            </a:r>
            <a:r>
              <a:rPr lang="en-US" altLang="en-US" b="1" smtClean="0"/>
              <a:t>conformity </a:t>
            </a:r>
            <a:r>
              <a:rPr lang="en-US" altLang="en-US" smtClean="0"/>
              <a:t>pressure.  </a:t>
            </a:r>
          </a:p>
          <a:p>
            <a:pPr eaLnBrk="1" hangingPunct="1">
              <a:spcBef>
                <a:spcPct val="0"/>
              </a:spcBef>
            </a:pPr>
            <a:r>
              <a:rPr lang="en-US" altLang="en-US" smtClean="0"/>
              <a:t>3.  When an individual’s opinion of objective data differs significantly from that of others in the group, he/she feels extensive pressure to align his or her opinion to conform to others’ opinions. This is known as </a:t>
            </a:r>
            <a:r>
              <a:rPr lang="en-US" altLang="en-US" b="1" smtClean="0"/>
              <a:t>groupthink.</a:t>
            </a:r>
          </a:p>
        </p:txBody>
      </p:sp>
    </p:spTree>
    <p:extLst>
      <p:ext uri="{BB962C8B-B14F-4D97-AF65-F5344CB8AC3E}">
        <p14:creationId xmlns:p14="http://schemas.microsoft.com/office/powerpoint/2010/main" val="1279606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756965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056265-84B7-491A-AE9A-9D67CC5917BD}" type="slidenum">
              <a:rPr lang="en-US" altLang="en-US" smtClean="0">
                <a:latin typeface="Arial" charset="0"/>
                <a:cs typeface="Arial" charset="0"/>
              </a:rPr>
              <a:pPr fontAlgn="base">
                <a:spcBef>
                  <a:spcPct val="0"/>
                </a:spcBef>
                <a:spcAft>
                  <a:spcPct val="0"/>
                </a:spcAft>
              </a:pPr>
              <a:t>14</a:t>
            </a:fld>
            <a:endParaRPr lang="en-US" altLang="en-US" smtClean="0">
              <a:latin typeface="Arial" charset="0"/>
              <a:cs typeface="Arial" charset="0"/>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Group size can also affect the group’s overall behaviour. The effect depends on which outcomes are focused on. An important finding related to group size is </a:t>
            </a:r>
            <a:r>
              <a:rPr lang="en-US" altLang="en-US" b="1" smtClean="0"/>
              <a:t>social</a:t>
            </a:r>
            <a:r>
              <a:rPr lang="en-US" altLang="en-US" smtClean="0"/>
              <a:t> </a:t>
            </a:r>
            <a:r>
              <a:rPr lang="en-US" altLang="en-US" b="1" smtClean="0"/>
              <a:t>loafing</a:t>
            </a:r>
            <a:r>
              <a:rPr lang="en-US" altLang="en-US" smtClean="0"/>
              <a:t>—the tendency for individuals to expend less effort when working collectively than when working individually. </a:t>
            </a:r>
          </a:p>
        </p:txBody>
      </p:sp>
    </p:spTree>
    <p:extLst>
      <p:ext uri="{BB962C8B-B14F-4D97-AF65-F5344CB8AC3E}">
        <p14:creationId xmlns:p14="http://schemas.microsoft.com/office/powerpoint/2010/main" val="3694389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763344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406863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CD210B-814F-40F5-8A3D-FDD635A0F946}" type="slidenum">
              <a:rPr lang="en-US" altLang="en-US" smtClean="0">
                <a:latin typeface="Arial" charset="0"/>
                <a:cs typeface="Arial" charset="0"/>
              </a:rPr>
              <a:pPr fontAlgn="base">
                <a:spcBef>
                  <a:spcPct val="0"/>
                </a:spcBef>
                <a:spcAft>
                  <a:spcPct val="0"/>
                </a:spcAft>
              </a:pPr>
              <a:t>17</a:t>
            </a:fld>
            <a:endParaRPr lang="en-US" altLang="en-US" smtClean="0">
              <a:latin typeface="Arial" charset="0"/>
              <a:cs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Conflict management is another group concept that we need to understand. </a:t>
            </a:r>
          </a:p>
          <a:p>
            <a:pPr eaLnBrk="1" hangingPunct="1">
              <a:spcBef>
                <a:spcPct val="0"/>
              </a:spcBef>
            </a:pPr>
            <a:r>
              <a:rPr lang="en-US" altLang="en-US" b="1" smtClean="0"/>
              <a:t>Conflict</a:t>
            </a:r>
            <a:r>
              <a:rPr lang="en-US" altLang="en-US" smtClean="0"/>
              <a:t> is perceived incompatible differences that result in interference or opposition. There are a number of views about conflict:</a:t>
            </a:r>
          </a:p>
          <a:p>
            <a:pPr lvl="1" eaLnBrk="1" hangingPunct="1">
              <a:spcBef>
                <a:spcPct val="0"/>
              </a:spcBef>
            </a:pPr>
            <a:r>
              <a:rPr lang="en-US" altLang="en-US" smtClean="0"/>
              <a:t>a. </a:t>
            </a:r>
            <a:r>
              <a:rPr lang="en-US" altLang="en-US" b="1" smtClean="0"/>
              <a:t>Traditional view of conflict</a:t>
            </a:r>
            <a:r>
              <a:rPr lang="en-US" altLang="en-US" smtClean="0"/>
              <a:t> argues that conflict must be avoided.</a:t>
            </a:r>
          </a:p>
          <a:p>
            <a:pPr lvl="1" eaLnBrk="1" hangingPunct="1">
              <a:spcBef>
                <a:spcPct val="0"/>
              </a:spcBef>
            </a:pPr>
            <a:r>
              <a:rPr lang="en-US" altLang="en-US" smtClean="0"/>
              <a:t>b. The </a:t>
            </a:r>
            <a:r>
              <a:rPr lang="en-US" altLang="en-US" b="1" smtClean="0"/>
              <a:t>human relations view of conflict</a:t>
            </a:r>
            <a:r>
              <a:rPr lang="en-US" altLang="en-US" smtClean="0"/>
              <a:t> is the view that conflict is a natural and inevitable outcome in any group.</a:t>
            </a:r>
          </a:p>
          <a:p>
            <a:pPr lvl="1" eaLnBrk="1" hangingPunct="1">
              <a:spcBef>
                <a:spcPct val="0"/>
              </a:spcBef>
            </a:pPr>
            <a:r>
              <a:rPr lang="en-US" altLang="en-US" smtClean="0"/>
              <a:t>c. The </a:t>
            </a:r>
            <a:r>
              <a:rPr lang="en-US" altLang="en-US" b="1" smtClean="0"/>
              <a:t>interactionist view of conflict</a:t>
            </a:r>
            <a:r>
              <a:rPr lang="en-US" altLang="en-US" smtClean="0"/>
              <a:t> is the view that some conflict is necessary for a group to perform effectively.</a:t>
            </a:r>
          </a:p>
          <a:p>
            <a:pPr lvl="1" eaLnBrk="1" hangingPunct="1">
              <a:spcBef>
                <a:spcPct val="0"/>
              </a:spcBef>
            </a:pPr>
            <a:r>
              <a:rPr lang="en-US" altLang="en-US" smtClean="0"/>
              <a:t>d. Some conflicts are </a:t>
            </a:r>
            <a:r>
              <a:rPr lang="en-US" altLang="en-US" b="1" smtClean="0"/>
              <a:t>functional conflicts</a:t>
            </a:r>
            <a:r>
              <a:rPr lang="en-US" altLang="en-US" smtClean="0"/>
              <a:t>, those conflicts that support a group’s goals. Others are </a:t>
            </a:r>
            <a:r>
              <a:rPr lang="en-US" altLang="en-US" b="1" smtClean="0"/>
              <a:t>dysfunctional conflicts</a:t>
            </a:r>
            <a:r>
              <a:rPr lang="en-US" altLang="en-US" smtClean="0"/>
              <a:t>, which are conflicts that prevent a group from achieving its goals. </a:t>
            </a:r>
          </a:p>
        </p:txBody>
      </p:sp>
    </p:spTree>
    <p:extLst>
      <p:ext uri="{BB962C8B-B14F-4D97-AF65-F5344CB8AC3E}">
        <p14:creationId xmlns:p14="http://schemas.microsoft.com/office/powerpoint/2010/main" val="929105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83EDC8-C6E6-49EF-BF6E-E81E174C97EA}" type="slidenum">
              <a:rPr lang="en-US" altLang="en-US" smtClean="0">
                <a:latin typeface="Arial" charset="0"/>
                <a:cs typeface="Arial" charset="0"/>
              </a:rPr>
              <a:pPr fontAlgn="base">
                <a:spcBef>
                  <a:spcPct val="0"/>
                </a:spcBef>
                <a:spcAft>
                  <a:spcPct val="0"/>
                </a:spcAft>
              </a:pPr>
              <a:t>18</a:t>
            </a:fld>
            <a:endParaRPr lang="en-US" altLang="en-US" smtClean="0">
              <a:latin typeface="Arial" charset="0"/>
              <a:cs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Categories of Conflict</a:t>
            </a:r>
          </a:p>
          <a:p>
            <a:pPr lvl="1" eaLnBrk="1" hangingPunct="1">
              <a:spcBef>
                <a:spcPct val="0"/>
              </a:spcBef>
              <a:buFontTx/>
              <a:buChar char="•"/>
            </a:pPr>
            <a:r>
              <a:rPr lang="en-US" altLang="en-US" smtClean="0"/>
              <a:t>Functional conflicts are constructive</a:t>
            </a:r>
          </a:p>
          <a:p>
            <a:pPr lvl="1" eaLnBrk="1" hangingPunct="1">
              <a:spcBef>
                <a:spcPct val="0"/>
              </a:spcBef>
              <a:buFontTx/>
              <a:buChar char="•"/>
            </a:pPr>
            <a:r>
              <a:rPr lang="en-US" altLang="en-US" smtClean="0"/>
              <a:t>Dysfunctional conflicts are destructive </a:t>
            </a:r>
          </a:p>
          <a:p>
            <a:pPr lvl="1" eaLnBrk="1" hangingPunct="1">
              <a:spcBef>
                <a:spcPct val="0"/>
              </a:spcBef>
            </a:pPr>
            <a:endParaRPr lang="en-US" altLang="en-US" smtClean="0"/>
          </a:p>
          <a:p>
            <a:pPr eaLnBrk="1" hangingPunct="1">
              <a:spcBef>
                <a:spcPct val="0"/>
              </a:spcBef>
            </a:pPr>
            <a:r>
              <a:rPr lang="en-US" altLang="en-US" smtClean="0"/>
              <a:t>Three types of conflict have been identified: </a:t>
            </a:r>
          </a:p>
          <a:p>
            <a:pPr lvl="1" eaLnBrk="1" hangingPunct="1">
              <a:spcBef>
                <a:spcPct val="0"/>
              </a:spcBef>
            </a:pPr>
            <a:r>
              <a:rPr lang="en-US" altLang="en-US" smtClean="0"/>
              <a:t>1. </a:t>
            </a:r>
            <a:r>
              <a:rPr lang="en-US" altLang="en-US" b="1" smtClean="0"/>
              <a:t>Task conflict</a:t>
            </a:r>
            <a:r>
              <a:rPr lang="en-US" altLang="en-US" smtClean="0"/>
              <a:t> relates to the content and goals of the work.</a:t>
            </a:r>
          </a:p>
          <a:p>
            <a:pPr lvl="1" eaLnBrk="1" hangingPunct="1">
              <a:spcBef>
                <a:spcPct val="0"/>
              </a:spcBef>
            </a:pPr>
            <a:r>
              <a:rPr lang="en-US" altLang="en-US" smtClean="0"/>
              <a:t>2. </a:t>
            </a:r>
            <a:r>
              <a:rPr lang="en-US" altLang="en-US" b="1" smtClean="0"/>
              <a:t>Relationship conflict</a:t>
            </a:r>
            <a:r>
              <a:rPr lang="en-US" altLang="en-US" smtClean="0"/>
              <a:t> focuses on interpersonal relationships and is always dysfunctional.</a:t>
            </a:r>
          </a:p>
          <a:p>
            <a:pPr lvl="1" eaLnBrk="1" hangingPunct="1">
              <a:spcBef>
                <a:spcPct val="0"/>
              </a:spcBef>
            </a:pPr>
            <a:r>
              <a:rPr lang="en-US" altLang="en-US" smtClean="0"/>
              <a:t>3. </a:t>
            </a:r>
            <a:r>
              <a:rPr lang="en-US" altLang="en-US" b="1" smtClean="0"/>
              <a:t>Process conflict</a:t>
            </a:r>
            <a:r>
              <a:rPr lang="en-US" altLang="en-US" smtClean="0"/>
              <a:t> refers to how the work gets done.</a:t>
            </a:r>
            <a:endParaRPr lang="en-US" altLang="en-US" smtClean="0">
              <a:sym typeface="Souvenir Lt BT"/>
            </a:endParaRPr>
          </a:p>
          <a:p>
            <a:pPr eaLnBrk="1" hangingPunct="1">
              <a:spcBef>
                <a:spcPct val="0"/>
              </a:spcBef>
            </a:pPr>
            <a:r>
              <a:rPr lang="en-US" altLang="en-US" smtClean="0"/>
              <a:t>Managers can use different conflict resolution approaches (see </a:t>
            </a:r>
            <a:r>
              <a:rPr lang="en-US" altLang="en-US" b="1" smtClean="0"/>
              <a:t>Exhibit 14.9</a:t>
            </a:r>
            <a:r>
              <a:rPr lang="en-US" altLang="en-US" smtClean="0"/>
              <a:t>).</a:t>
            </a:r>
          </a:p>
        </p:txBody>
      </p:sp>
    </p:spTree>
    <p:extLst>
      <p:ext uri="{BB962C8B-B14F-4D97-AF65-F5344CB8AC3E}">
        <p14:creationId xmlns:p14="http://schemas.microsoft.com/office/powerpoint/2010/main" val="2535841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1E3AA7-247A-411E-B574-64BD9AEE5214}" type="slidenum">
              <a:rPr lang="en-US" altLang="en-US" smtClean="0">
                <a:latin typeface="Arial" charset="0"/>
                <a:cs typeface="Arial" charset="0"/>
              </a:rPr>
              <a:pPr fontAlgn="base">
                <a:spcBef>
                  <a:spcPct val="0"/>
                </a:spcBef>
                <a:spcAft>
                  <a:spcPct val="0"/>
                </a:spcAft>
              </a:pPr>
              <a:t>19</a:t>
            </a:fld>
            <a:endParaRPr lang="en-US" altLang="en-US" smtClean="0">
              <a:latin typeface="Arial" charset="0"/>
              <a:cs typeface="Arial" charset="0"/>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b="1" smtClean="0"/>
              <a:t>Avoiding</a:t>
            </a:r>
            <a:r>
              <a:rPr lang="en-US" altLang="en-US" smtClean="0"/>
              <a:t>: The desire to withdraw from or suppress a conflict</a:t>
            </a:r>
          </a:p>
          <a:p>
            <a:pPr eaLnBrk="1" hangingPunct="1">
              <a:spcBef>
                <a:spcPct val="0"/>
              </a:spcBef>
            </a:pPr>
            <a:r>
              <a:rPr lang="en-US" altLang="en-US" b="1" smtClean="0"/>
              <a:t>Accommodating</a:t>
            </a:r>
            <a:r>
              <a:rPr lang="en-US" altLang="en-US" smtClean="0"/>
              <a:t>: The willingness of one party in a conflict to place the opponent’s interests above his or her own</a:t>
            </a:r>
          </a:p>
          <a:p>
            <a:pPr eaLnBrk="1" hangingPunct="1">
              <a:spcBef>
                <a:spcPct val="0"/>
              </a:spcBef>
            </a:pPr>
            <a:r>
              <a:rPr lang="en-US" altLang="en-US" b="1" smtClean="0"/>
              <a:t>Forcing</a:t>
            </a:r>
            <a:r>
              <a:rPr lang="en-US" altLang="en-US" smtClean="0"/>
              <a:t>: A desire to satisfy one’s interests, regardless of the impact on the other parties</a:t>
            </a:r>
          </a:p>
          <a:p>
            <a:pPr eaLnBrk="1" hangingPunct="1">
              <a:spcBef>
                <a:spcPct val="0"/>
              </a:spcBef>
            </a:pPr>
            <a:r>
              <a:rPr lang="en-US" altLang="en-US" b="1" smtClean="0"/>
              <a:t>Compromising</a:t>
            </a:r>
            <a:r>
              <a:rPr lang="en-US" altLang="en-US" smtClean="0"/>
              <a:t>: A situation in which each party to a conflict is willing to give up something</a:t>
            </a:r>
            <a:endParaRPr lang="en-US" altLang="en-US" sz="1400" smtClean="0"/>
          </a:p>
          <a:p>
            <a:pPr eaLnBrk="1" hangingPunct="1">
              <a:spcBef>
                <a:spcPct val="0"/>
              </a:spcBef>
            </a:pPr>
            <a:r>
              <a:rPr lang="en-US" altLang="en-US" b="1" smtClean="0"/>
              <a:t>Collaborating</a:t>
            </a:r>
            <a:r>
              <a:rPr lang="en-US" altLang="en-US" smtClean="0"/>
              <a:t>: A situation where the parties to a conflict each desire to satisfy fully the concerns of all parties</a:t>
            </a:r>
          </a:p>
          <a:p>
            <a:pPr eaLnBrk="1" hangingPunct="1">
              <a:spcBef>
                <a:spcPct val="0"/>
              </a:spcBef>
            </a:pPr>
            <a:endParaRPr lang="en-US" altLang="en-US" smtClean="0"/>
          </a:p>
        </p:txBody>
      </p:sp>
    </p:spTree>
    <p:extLst>
      <p:ext uri="{BB962C8B-B14F-4D97-AF65-F5344CB8AC3E}">
        <p14:creationId xmlns:p14="http://schemas.microsoft.com/office/powerpoint/2010/main" val="1162933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4DA34D-22B2-4082-95D8-CD344F613ABD}" type="slidenum">
              <a:rPr lang="en-US" altLang="en-US" smtClean="0">
                <a:latin typeface="Arial" charset="0"/>
                <a:cs typeface="Arial" charset="0"/>
              </a:rPr>
              <a:pPr fontAlgn="base">
                <a:spcBef>
                  <a:spcPct val="0"/>
                </a:spcBef>
                <a:spcAft>
                  <a:spcPct val="0"/>
                </a:spcAft>
              </a:pPr>
              <a:t>2</a:t>
            </a:fld>
            <a:endParaRPr lang="en-US" altLang="en-US" smtClean="0">
              <a:latin typeface="Arial" charset="0"/>
              <a:cs typeface="Arial"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Work groups are a common arrangement within today’s business organizations. Work is being restructured around groups of all kinds and in all sizes of organizations. Managers need an understanding of group behaviour and the concept of teams in order to appreciate what groups can and cannot do within organizations and how groups function.</a:t>
            </a:r>
          </a:p>
          <a:p>
            <a:pPr eaLnBrk="1" hangingPunct="1">
              <a:spcBef>
                <a:spcPct val="0"/>
              </a:spcBef>
            </a:pPr>
            <a:endParaRPr lang="en-US" altLang="en-US" smtClean="0"/>
          </a:p>
          <a:p>
            <a:pPr eaLnBrk="1" hangingPunct="1">
              <a:spcBef>
                <a:spcPct val="0"/>
              </a:spcBef>
            </a:pPr>
            <a:r>
              <a:rPr lang="en-US" altLang="en-US" smtClean="0"/>
              <a:t>Groups exhibit different behaviour—more than just the sum total of each group member’s individual behaviour. </a:t>
            </a:r>
          </a:p>
          <a:p>
            <a:pPr eaLnBrk="1" hangingPunct="1">
              <a:spcBef>
                <a:spcPct val="0"/>
              </a:spcBef>
            </a:pPr>
            <a:r>
              <a:rPr lang="en-US" altLang="en-US" smtClean="0"/>
              <a:t>A </a:t>
            </a:r>
            <a:r>
              <a:rPr lang="en-US" altLang="en-US" b="1" smtClean="0"/>
              <a:t>group</a:t>
            </a:r>
            <a:r>
              <a:rPr lang="en-US" altLang="en-US" smtClean="0"/>
              <a:t> is defined as two or more interacting and interdependent individuals who come together to achieve particular objectives.</a:t>
            </a:r>
          </a:p>
          <a:p>
            <a:pPr eaLnBrk="1" hangingPunct="1">
              <a:spcBef>
                <a:spcPct val="0"/>
              </a:spcBef>
            </a:pPr>
            <a:endParaRPr lang="en-US" altLang="en-US" smtClean="0"/>
          </a:p>
          <a:p>
            <a:pPr eaLnBrk="1" hangingPunct="1">
              <a:spcBef>
                <a:spcPct val="0"/>
              </a:spcBef>
            </a:pPr>
            <a:r>
              <a:rPr lang="en-US" altLang="en-US" b="1" smtClean="0"/>
              <a:t>Formal groups</a:t>
            </a:r>
            <a:r>
              <a:rPr lang="en-US" altLang="en-US" smtClean="0"/>
              <a:t> are work groups established by the organization and who have designated work assignments and specific tasks (see</a:t>
            </a:r>
            <a:r>
              <a:rPr lang="en-US" altLang="en-US" b="1" smtClean="0"/>
              <a:t> Exhibit 14.1</a:t>
            </a:r>
            <a:r>
              <a:rPr lang="en-US" altLang="en-US" smtClean="0"/>
              <a:t>).</a:t>
            </a:r>
          </a:p>
          <a:p>
            <a:pPr eaLnBrk="1" hangingPunct="1">
              <a:spcBef>
                <a:spcPct val="0"/>
              </a:spcBef>
            </a:pPr>
            <a:endParaRPr lang="en-US" altLang="en-US" smtClean="0"/>
          </a:p>
          <a:p>
            <a:pPr eaLnBrk="1" hangingPunct="1">
              <a:spcBef>
                <a:spcPct val="0"/>
              </a:spcBef>
            </a:pPr>
            <a:r>
              <a:rPr lang="en-US" altLang="en-US" b="1" smtClean="0"/>
              <a:t>Informal groups</a:t>
            </a:r>
            <a:r>
              <a:rPr lang="en-US" altLang="en-US" smtClean="0"/>
              <a:t> are natural social formations that appear in the work environment. </a:t>
            </a:r>
          </a:p>
        </p:txBody>
      </p:sp>
    </p:spTree>
    <p:extLst>
      <p:ext uri="{BB962C8B-B14F-4D97-AF65-F5344CB8AC3E}">
        <p14:creationId xmlns:p14="http://schemas.microsoft.com/office/powerpoint/2010/main" val="2828366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3740869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624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11580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TextEdit="1"/>
          </p:cNvSpPr>
          <p:nvPr>
            <p:ph type="sldImg"/>
          </p:nvPr>
        </p:nvSpPr>
        <p:spPr bwMode="auto">
          <a:noFill/>
          <a:ln>
            <a:solidFill>
              <a:srgbClr val="000000"/>
            </a:solidFill>
            <a:miter lim="800000"/>
            <a:headEnd/>
            <a:tailEnd/>
          </a:ln>
        </p:spPr>
      </p:sp>
      <p:sp>
        <p:nvSpPr>
          <p:cNvPr id="645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383946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noFill/>
          <a:ln>
            <a:solidFill>
              <a:srgbClr val="000000"/>
            </a:solidFill>
            <a:miter lim="800000"/>
            <a:headEnd/>
            <a:tailEnd/>
          </a:ln>
        </p:spPr>
      </p:sp>
      <p:sp>
        <p:nvSpPr>
          <p:cNvPr id="66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52214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30908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noFill/>
          <a:ln>
            <a:solidFill>
              <a:srgbClr val="000000"/>
            </a:solidFill>
            <a:miter lim="800000"/>
            <a:headEnd/>
            <a:tailEnd/>
          </a:ln>
        </p:spPr>
      </p:sp>
      <p:sp>
        <p:nvSpPr>
          <p:cNvPr id="706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26965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782481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116637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67C503-33A8-4764-A232-86D1F5E10ACA}" type="slidenum">
              <a:rPr lang="en-US" altLang="en-US" smtClean="0">
                <a:latin typeface="Arial" charset="0"/>
                <a:cs typeface="Arial" charset="0"/>
              </a:rPr>
              <a:pPr fontAlgn="base">
                <a:spcBef>
                  <a:spcPct val="0"/>
                </a:spcBef>
                <a:spcAft>
                  <a:spcPct val="0"/>
                </a:spcAft>
              </a:pPr>
              <a:t>5</a:t>
            </a:fld>
            <a:endParaRPr lang="en-US" altLang="en-US" smtClean="0">
              <a:latin typeface="Arial" charset="0"/>
              <a:cs typeface="Arial" charset="0"/>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There is strong evidence that groups pass through five stages as they develop (see </a:t>
            </a:r>
            <a:r>
              <a:rPr lang="en-US" altLang="en-US" b="1" smtClean="0"/>
              <a:t>Exhibit 14.2</a:t>
            </a:r>
            <a:r>
              <a:rPr lang="en-US" altLang="en-US" smtClean="0"/>
              <a:t>).</a:t>
            </a:r>
          </a:p>
          <a:p>
            <a:pPr eaLnBrk="1" hangingPunct="1">
              <a:spcBef>
                <a:spcPct val="0"/>
              </a:spcBef>
            </a:pPr>
            <a:r>
              <a:rPr lang="en-US" altLang="en-US" smtClean="0"/>
              <a:t>1. Stage 1. </a:t>
            </a:r>
            <a:r>
              <a:rPr lang="en-US" altLang="en-US" b="1" smtClean="0"/>
              <a:t>Forming</a:t>
            </a:r>
            <a:r>
              <a:rPr lang="en-US" altLang="en-US" smtClean="0"/>
              <a:t> is the first stage in group development, during which people join the group and then define the group’s purpose, structure, and leadership. Forming is a stage characterized by much uncertainty. This stage is complete when members begin to think of themselves as part of a group.</a:t>
            </a:r>
          </a:p>
          <a:p>
            <a:pPr eaLnBrk="1" hangingPunct="1">
              <a:spcBef>
                <a:spcPct val="0"/>
              </a:spcBef>
            </a:pPr>
            <a:r>
              <a:rPr lang="en-US" altLang="en-US" smtClean="0"/>
              <a:t>2. Stage 2. </a:t>
            </a:r>
            <a:r>
              <a:rPr lang="en-US" altLang="en-US" b="1" smtClean="0"/>
              <a:t>Storming</a:t>
            </a:r>
            <a:r>
              <a:rPr lang="en-US" altLang="en-US" smtClean="0"/>
              <a:t> is the second stage of group development characterized by intragroup conflict. When this stage is complete, members will agree upon the leadership hierarchy and group direction.</a:t>
            </a:r>
          </a:p>
          <a:p>
            <a:pPr eaLnBrk="1" hangingPunct="1">
              <a:spcBef>
                <a:spcPct val="0"/>
              </a:spcBef>
            </a:pPr>
            <a:r>
              <a:rPr lang="en-US" altLang="en-US" smtClean="0"/>
              <a:t>3. Stage 3. </a:t>
            </a:r>
            <a:r>
              <a:rPr lang="en-US" altLang="en-US" b="1" smtClean="0"/>
              <a:t>Norming</a:t>
            </a:r>
            <a:r>
              <a:rPr lang="en-US" altLang="en-US" smtClean="0"/>
              <a:t> is the third stage of group development, characterized by close relationships and cohesiveness.</a:t>
            </a:r>
            <a:endParaRPr lang="en-US" altLang="en-US" smtClean="0">
              <a:sym typeface="Souvenir Lt BT"/>
            </a:endParaRPr>
          </a:p>
          <a:p>
            <a:pPr eaLnBrk="1" hangingPunct="1">
              <a:spcBef>
                <a:spcPct val="0"/>
              </a:spcBef>
            </a:pPr>
            <a:r>
              <a:rPr lang="en-US" altLang="en-US" smtClean="0"/>
              <a:t>4. Stage 4. </a:t>
            </a:r>
            <a:r>
              <a:rPr lang="en-US" altLang="en-US" b="1" smtClean="0"/>
              <a:t>Performing</a:t>
            </a:r>
            <a:r>
              <a:rPr lang="en-US" altLang="en-US" smtClean="0"/>
              <a:t> is the fourth stage in group development, when the group is fully functional.</a:t>
            </a:r>
            <a:endParaRPr lang="en-US" altLang="en-US" b="1" smtClean="0"/>
          </a:p>
          <a:p>
            <a:pPr eaLnBrk="1" hangingPunct="1">
              <a:spcBef>
                <a:spcPct val="0"/>
              </a:spcBef>
            </a:pPr>
            <a:r>
              <a:rPr lang="en-US" altLang="en-US" smtClean="0"/>
              <a:t>5. Stage 5. </a:t>
            </a:r>
            <a:r>
              <a:rPr lang="en-US" altLang="en-US" b="1" smtClean="0"/>
              <a:t>Adjourning</a:t>
            </a:r>
            <a:r>
              <a:rPr lang="en-US" altLang="en-US" smtClean="0"/>
              <a:t> is the final stage in group development for temporary groups. It’s characterized by concern with wrapping up activities rather than with task performance. </a:t>
            </a:r>
          </a:p>
        </p:txBody>
      </p:sp>
    </p:spTree>
    <p:extLst>
      <p:ext uri="{BB962C8B-B14F-4D97-AF65-F5344CB8AC3E}">
        <p14:creationId xmlns:p14="http://schemas.microsoft.com/office/powerpoint/2010/main" val="4263555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948551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0326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204607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503865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D5BADF08-36C0-4B9F-87CC-AAAD96D847C2}" type="datetimeFigureOut">
              <a:rPr lang="en-PH"/>
              <a:pPr>
                <a:defRPr/>
              </a:pPr>
              <a:t>06/04/2017</a:t>
            </a:fld>
            <a:endParaRPr lang="en-PH"/>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en-PH"/>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20FC488-B8A1-4DF2-804B-5B4EB2EF36A2}" type="slidenum">
              <a:rPr lang="en-PH"/>
              <a:pPr>
                <a:defRPr/>
              </a:pPr>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47D85193-E7D0-4D2F-B1B7-256934F21C26}" type="datetimeFigureOut">
              <a:rPr lang="en-PH"/>
              <a:pPr>
                <a:defRPr/>
              </a:pPr>
              <a:t>06/04/2017</a:t>
            </a:fld>
            <a:endParaRPr lang="en-PH"/>
          </a:p>
        </p:txBody>
      </p:sp>
      <p:sp>
        <p:nvSpPr>
          <p:cNvPr id="5" name="Footer Placeholder 3"/>
          <p:cNvSpPr>
            <a:spLocks noGrp="1"/>
          </p:cNvSpPr>
          <p:nvPr>
            <p:ph type="ftr" sz="quarter" idx="11"/>
          </p:nvPr>
        </p:nvSpPr>
        <p:spPr/>
        <p:txBody>
          <a:bodyPr/>
          <a:lstStyle>
            <a:lvl1pPr>
              <a:defRPr/>
            </a:lvl1pPr>
          </a:lstStyle>
          <a:p>
            <a:pPr>
              <a:defRPr/>
            </a:pPr>
            <a:endParaRPr lang="en-PH"/>
          </a:p>
        </p:txBody>
      </p:sp>
      <p:sp>
        <p:nvSpPr>
          <p:cNvPr id="6" name="Slide Number Placeholder 15"/>
          <p:cNvSpPr>
            <a:spLocks noGrp="1"/>
          </p:cNvSpPr>
          <p:nvPr>
            <p:ph type="sldNum" sz="quarter" idx="12"/>
          </p:nvPr>
        </p:nvSpPr>
        <p:spPr/>
        <p:txBody>
          <a:bodyPr/>
          <a:lstStyle>
            <a:lvl1pPr>
              <a:defRPr/>
            </a:lvl1pPr>
          </a:lstStyle>
          <a:p>
            <a:pPr>
              <a:defRPr/>
            </a:pPr>
            <a:fld id="{ED1E289E-F174-4F6F-BD10-5A6782AB4EC9}" type="slidenum">
              <a:rPr lang="en-PH"/>
              <a:pPr>
                <a:defRPr/>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EB2C2A9E-DB6A-4060-822A-D4FAD3B57EFB}" type="datetimeFigureOut">
              <a:rPr lang="en-PH"/>
              <a:pPr>
                <a:defRPr/>
              </a:pPr>
              <a:t>06/04/2017</a:t>
            </a:fld>
            <a:endParaRPr lang="en-PH"/>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PH"/>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BEFE0B85-3932-4D3C-A2FC-2203230ABECC}" type="slidenum">
              <a:rPr lang="en-PH"/>
              <a:pPr>
                <a:defRPr/>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029BF204-A3EF-479E-8FC0-01972B49F3E0}" type="datetimeFigureOut">
              <a:rPr lang="en-PH"/>
              <a:pPr>
                <a:defRPr/>
              </a:pPr>
              <a:t>06/04/2017</a:t>
            </a:fld>
            <a:endParaRPr lang="en-PH"/>
          </a:p>
        </p:txBody>
      </p:sp>
      <p:sp>
        <p:nvSpPr>
          <p:cNvPr id="5" name="Footer Placeholder 3"/>
          <p:cNvSpPr>
            <a:spLocks noGrp="1"/>
          </p:cNvSpPr>
          <p:nvPr>
            <p:ph type="ftr" sz="quarter" idx="11"/>
          </p:nvPr>
        </p:nvSpPr>
        <p:spPr/>
        <p:txBody>
          <a:bodyPr/>
          <a:lstStyle>
            <a:lvl1pPr>
              <a:defRPr/>
            </a:lvl1pPr>
          </a:lstStyle>
          <a:p>
            <a:pPr>
              <a:defRPr/>
            </a:pPr>
            <a:endParaRPr lang="en-PH"/>
          </a:p>
        </p:txBody>
      </p:sp>
      <p:sp>
        <p:nvSpPr>
          <p:cNvPr id="6" name="Slide Number Placeholder 15"/>
          <p:cNvSpPr>
            <a:spLocks noGrp="1"/>
          </p:cNvSpPr>
          <p:nvPr>
            <p:ph type="sldNum" sz="quarter" idx="12"/>
          </p:nvPr>
        </p:nvSpPr>
        <p:spPr/>
        <p:txBody>
          <a:bodyPr/>
          <a:lstStyle>
            <a:lvl1pPr>
              <a:defRPr/>
            </a:lvl1pPr>
          </a:lstStyle>
          <a:p>
            <a:pPr>
              <a:defRPr/>
            </a:pPr>
            <a:fld id="{17758D53-4772-4746-A4E6-E8EF235FFBA2}" type="slidenum">
              <a:rPr lang="en-PH"/>
              <a:pPr>
                <a:defRPr/>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D9F10FAC-E28B-43E1-AFA2-FD97443D61B6}" type="datetimeFigureOut">
              <a:rPr lang="en-PH"/>
              <a:pPr>
                <a:defRPr/>
              </a:pPr>
              <a:t>06/04/2017</a:t>
            </a:fld>
            <a:endParaRPr lang="en-PH"/>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PH"/>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3FCD5600-8B4B-4355-A1AB-1B6A0062F2C9}" type="slidenum">
              <a:rPr lang="en-PH"/>
              <a:pPr>
                <a:defRPr/>
              </a:pPr>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0ADB0782-570C-40BA-B270-F32CBF764690}" type="datetimeFigureOut">
              <a:rPr lang="en-PH"/>
              <a:pPr>
                <a:defRPr/>
              </a:pPr>
              <a:t>06/04/2017</a:t>
            </a:fld>
            <a:endParaRPr lang="en-PH"/>
          </a:p>
        </p:txBody>
      </p:sp>
      <p:sp>
        <p:nvSpPr>
          <p:cNvPr id="6" name="Footer Placeholder 3"/>
          <p:cNvSpPr>
            <a:spLocks noGrp="1"/>
          </p:cNvSpPr>
          <p:nvPr>
            <p:ph type="ftr" sz="quarter" idx="11"/>
          </p:nvPr>
        </p:nvSpPr>
        <p:spPr/>
        <p:txBody>
          <a:bodyPr/>
          <a:lstStyle>
            <a:lvl1pPr>
              <a:defRPr/>
            </a:lvl1pPr>
          </a:lstStyle>
          <a:p>
            <a:pPr>
              <a:defRPr/>
            </a:pPr>
            <a:endParaRPr lang="en-PH"/>
          </a:p>
        </p:txBody>
      </p:sp>
      <p:sp>
        <p:nvSpPr>
          <p:cNvPr id="7" name="Slide Number Placeholder 15"/>
          <p:cNvSpPr>
            <a:spLocks noGrp="1"/>
          </p:cNvSpPr>
          <p:nvPr>
            <p:ph type="sldNum" sz="quarter" idx="12"/>
          </p:nvPr>
        </p:nvSpPr>
        <p:spPr/>
        <p:txBody>
          <a:bodyPr/>
          <a:lstStyle>
            <a:lvl1pPr>
              <a:defRPr/>
            </a:lvl1pPr>
          </a:lstStyle>
          <a:p>
            <a:pPr>
              <a:defRPr/>
            </a:pPr>
            <a:fld id="{EF96829B-F3ED-41C8-8C28-F45290CD081E}" type="slidenum">
              <a:rPr lang="en-PH"/>
              <a:pPr>
                <a:defRPr/>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30A98A13-B491-49ED-B5B8-1C80E18653C2}" type="datetimeFigureOut">
              <a:rPr lang="en-PH"/>
              <a:pPr>
                <a:defRPr/>
              </a:pPr>
              <a:t>06/04/2017</a:t>
            </a:fld>
            <a:endParaRPr lang="en-PH"/>
          </a:p>
        </p:txBody>
      </p:sp>
      <p:sp>
        <p:nvSpPr>
          <p:cNvPr id="8" name="Footer Placeholder 3"/>
          <p:cNvSpPr>
            <a:spLocks noGrp="1"/>
          </p:cNvSpPr>
          <p:nvPr>
            <p:ph type="ftr" sz="quarter" idx="11"/>
          </p:nvPr>
        </p:nvSpPr>
        <p:spPr/>
        <p:txBody>
          <a:bodyPr/>
          <a:lstStyle>
            <a:lvl1pPr>
              <a:defRPr/>
            </a:lvl1pPr>
          </a:lstStyle>
          <a:p>
            <a:pPr>
              <a:defRPr/>
            </a:pPr>
            <a:endParaRPr lang="en-PH"/>
          </a:p>
        </p:txBody>
      </p:sp>
      <p:sp>
        <p:nvSpPr>
          <p:cNvPr id="9" name="Slide Number Placeholder 15"/>
          <p:cNvSpPr>
            <a:spLocks noGrp="1"/>
          </p:cNvSpPr>
          <p:nvPr>
            <p:ph type="sldNum" sz="quarter" idx="12"/>
          </p:nvPr>
        </p:nvSpPr>
        <p:spPr/>
        <p:txBody>
          <a:bodyPr/>
          <a:lstStyle>
            <a:lvl1pPr>
              <a:defRPr/>
            </a:lvl1pPr>
          </a:lstStyle>
          <a:p>
            <a:pPr>
              <a:defRPr/>
            </a:pPr>
            <a:fld id="{3ABBC492-68CA-4EC9-80A2-B112988F735D}" type="slidenum">
              <a:rPr lang="en-PH"/>
              <a:pPr>
                <a:defRPr/>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3BACBE51-F038-4B77-9E9F-8B3B21BFCB7D}" type="datetimeFigureOut">
              <a:rPr lang="en-PH"/>
              <a:pPr>
                <a:defRPr/>
              </a:pPr>
              <a:t>06/04/2017</a:t>
            </a:fld>
            <a:endParaRPr lang="en-PH"/>
          </a:p>
        </p:txBody>
      </p:sp>
      <p:sp>
        <p:nvSpPr>
          <p:cNvPr id="4" name="Footer Placeholder 3"/>
          <p:cNvSpPr>
            <a:spLocks noGrp="1"/>
          </p:cNvSpPr>
          <p:nvPr>
            <p:ph type="ftr" sz="quarter" idx="11"/>
          </p:nvPr>
        </p:nvSpPr>
        <p:spPr/>
        <p:txBody>
          <a:bodyPr/>
          <a:lstStyle>
            <a:lvl1pPr>
              <a:defRPr/>
            </a:lvl1pPr>
          </a:lstStyle>
          <a:p>
            <a:pPr>
              <a:defRPr/>
            </a:pPr>
            <a:endParaRPr lang="en-PH"/>
          </a:p>
        </p:txBody>
      </p:sp>
      <p:sp>
        <p:nvSpPr>
          <p:cNvPr id="5" name="Slide Number Placeholder 15"/>
          <p:cNvSpPr>
            <a:spLocks noGrp="1"/>
          </p:cNvSpPr>
          <p:nvPr>
            <p:ph type="sldNum" sz="quarter" idx="12"/>
          </p:nvPr>
        </p:nvSpPr>
        <p:spPr/>
        <p:txBody>
          <a:bodyPr/>
          <a:lstStyle>
            <a:lvl1pPr>
              <a:defRPr/>
            </a:lvl1pPr>
          </a:lstStyle>
          <a:p>
            <a:pPr>
              <a:defRPr/>
            </a:pPr>
            <a:fld id="{F879B046-ACA5-4F05-8118-4D128829125A}" type="slidenum">
              <a:rPr lang="en-PH"/>
              <a:pPr>
                <a:defRPr/>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8395CC56-951C-4EAD-B299-71080507FAAD}" type="datetimeFigureOut">
              <a:rPr lang="en-PH"/>
              <a:pPr>
                <a:defRPr/>
              </a:pPr>
              <a:t>06/04/2017</a:t>
            </a:fld>
            <a:endParaRPr lang="en-PH"/>
          </a:p>
        </p:txBody>
      </p:sp>
      <p:sp>
        <p:nvSpPr>
          <p:cNvPr id="3" name="Footer Placeholder 3"/>
          <p:cNvSpPr>
            <a:spLocks noGrp="1"/>
          </p:cNvSpPr>
          <p:nvPr>
            <p:ph type="ftr" sz="quarter" idx="11"/>
          </p:nvPr>
        </p:nvSpPr>
        <p:spPr/>
        <p:txBody>
          <a:bodyPr/>
          <a:lstStyle>
            <a:lvl1pPr>
              <a:defRPr/>
            </a:lvl1pPr>
          </a:lstStyle>
          <a:p>
            <a:pPr>
              <a:defRPr/>
            </a:pPr>
            <a:endParaRPr lang="en-PH"/>
          </a:p>
        </p:txBody>
      </p:sp>
      <p:sp>
        <p:nvSpPr>
          <p:cNvPr id="4" name="Slide Number Placeholder 15"/>
          <p:cNvSpPr>
            <a:spLocks noGrp="1"/>
          </p:cNvSpPr>
          <p:nvPr>
            <p:ph type="sldNum" sz="quarter" idx="12"/>
          </p:nvPr>
        </p:nvSpPr>
        <p:spPr/>
        <p:txBody>
          <a:bodyPr/>
          <a:lstStyle>
            <a:lvl1pPr>
              <a:defRPr/>
            </a:lvl1pPr>
          </a:lstStyle>
          <a:p>
            <a:pPr>
              <a:defRPr/>
            </a:pPr>
            <a:fld id="{10CC3A62-E99E-424A-9D4E-C19DAA4B50FD}" type="slidenum">
              <a:rPr lang="en-PH"/>
              <a:pPr>
                <a:defRPr/>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921D87C6-F0D1-4AC1-A4BB-A12FE4BFE69A}" type="datetimeFigureOut">
              <a:rPr lang="en-PH"/>
              <a:pPr>
                <a:defRPr/>
              </a:pPr>
              <a:t>06/04/2017</a:t>
            </a:fld>
            <a:endParaRPr lang="en-PH"/>
          </a:p>
        </p:txBody>
      </p:sp>
      <p:sp>
        <p:nvSpPr>
          <p:cNvPr id="6" name="Footer Placeholder 3"/>
          <p:cNvSpPr>
            <a:spLocks noGrp="1"/>
          </p:cNvSpPr>
          <p:nvPr>
            <p:ph type="ftr" sz="quarter" idx="11"/>
          </p:nvPr>
        </p:nvSpPr>
        <p:spPr/>
        <p:txBody>
          <a:bodyPr/>
          <a:lstStyle>
            <a:lvl1pPr>
              <a:defRPr/>
            </a:lvl1pPr>
          </a:lstStyle>
          <a:p>
            <a:pPr>
              <a:defRPr/>
            </a:pPr>
            <a:endParaRPr lang="en-PH"/>
          </a:p>
        </p:txBody>
      </p:sp>
      <p:sp>
        <p:nvSpPr>
          <p:cNvPr id="7" name="Slide Number Placeholder 15"/>
          <p:cNvSpPr>
            <a:spLocks noGrp="1"/>
          </p:cNvSpPr>
          <p:nvPr>
            <p:ph type="sldNum" sz="quarter" idx="12"/>
          </p:nvPr>
        </p:nvSpPr>
        <p:spPr/>
        <p:txBody>
          <a:bodyPr/>
          <a:lstStyle>
            <a:lvl1pPr>
              <a:defRPr/>
            </a:lvl1pPr>
          </a:lstStyle>
          <a:p>
            <a:pPr>
              <a:defRPr/>
            </a:pPr>
            <a:fld id="{59C09E02-C55C-440C-A5C9-4111EA3D25E1}" type="slidenum">
              <a:rPr lang="en-PH"/>
              <a:pPr>
                <a:defRPr/>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6E98FE7E-F3ED-4436-A508-4F25AB80CA74}" type="datetimeFigureOut">
              <a:rPr lang="en-PH"/>
              <a:pPr>
                <a:defRPr/>
              </a:pPr>
              <a:t>06/04/2017</a:t>
            </a:fld>
            <a:endParaRPr lang="en-PH"/>
          </a:p>
        </p:txBody>
      </p:sp>
      <p:sp>
        <p:nvSpPr>
          <p:cNvPr id="8" name="Footer Placeholder 5"/>
          <p:cNvSpPr>
            <a:spLocks noGrp="1"/>
          </p:cNvSpPr>
          <p:nvPr>
            <p:ph type="ftr" sz="quarter" idx="11"/>
          </p:nvPr>
        </p:nvSpPr>
        <p:spPr/>
        <p:txBody>
          <a:bodyPr/>
          <a:lstStyle>
            <a:lvl1pPr>
              <a:defRPr/>
            </a:lvl1pPr>
            <a:extLst/>
          </a:lstStyle>
          <a:p>
            <a:pPr>
              <a:defRPr/>
            </a:pPr>
            <a:endParaRPr lang="en-PH"/>
          </a:p>
        </p:txBody>
      </p:sp>
      <p:sp>
        <p:nvSpPr>
          <p:cNvPr id="9" name="Slide Number Placeholder 6"/>
          <p:cNvSpPr>
            <a:spLocks noGrp="1"/>
          </p:cNvSpPr>
          <p:nvPr>
            <p:ph type="sldNum" sz="quarter" idx="12"/>
          </p:nvPr>
        </p:nvSpPr>
        <p:spPr/>
        <p:txBody>
          <a:bodyPr/>
          <a:lstStyle>
            <a:lvl1pPr>
              <a:defRPr/>
            </a:lvl1pPr>
            <a:extLst/>
          </a:lstStyle>
          <a:p>
            <a:pPr>
              <a:defRPr/>
            </a:pPr>
            <a:fld id="{C1CE4DCC-0218-4E8C-9CA8-9D266E2C21C3}" type="slidenum">
              <a:rPr lang="en-PH"/>
              <a:pPr>
                <a:defRPr/>
              </a:pPr>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E2744290-FA70-4775-8ABD-5C4D226283E1}" type="datetimeFigureOut">
              <a:rPr lang="en-PH"/>
              <a:pPr>
                <a:defRPr/>
              </a:pPr>
              <a:t>06/04/2017</a:t>
            </a:fld>
            <a:endParaRPr lang="en-PH"/>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PH"/>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C4165D21-0941-4E42-BD50-49D348095A08}" type="slidenum">
              <a:rPr lang="en-PH"/>
              <a:pPr>
                <a:defRPr/>
              </a:pPr>
              <a:t>‹#›</a:t>
            </a:fld>
            <a:endParaRPr lang="en-PH"/>
          </a:p>
        </p:txBody>
      </p:sp>
    </p:spTree>
  </p:cSld>
  <p:clrMap bg1="lt1" tx1="dk1" bg2="lt2" tx2="dk2" accent1="accent1" accent2="accent2" accent3="accent3" accent4="accent4" accent5="accent5" accent6="accent6" hlink="hlink" folHlink="folHlink"/>
  <p:sldLayoutIdLst>
    <p:sldLayoutId id="2147483672" r:id="rId1"/>
    <p:sldLayoutId id="2147483665" r:id="rId2"/>
    <p:sldLayoutId id="2147483673" r:id="rId3"/>
    <p:sldLayoutId id="2147483666" r:id="rId4"/>
    <p:sldLayoutId id="2147483667" r:id="rId5"/>
    <p:sldLayoutId id="2147483668" r:id="rId6"/>
    <p:sldLayoutId id="2147483669" r:id="rId7"/>
    <p:sldLayoutId id="2147483670" r:id="rId8"/>
    <p:sldLayoutId id="2147483674" r:id="rId9"/>
    <p:sldLayoutId id="2147483671" r:id="rId10"/>
    <p:sldLayoutId id="2147483675"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4C5A6A"/>
        </a:buClr>
        <a:buSzPct val="80000"/>
        <a:buFont typeface="Wingdings 2" pitchFamily="18" charset="2"/>
        <a:buChar char=""/>
        <a:defRPr sz="2300" kern="1200">
          <a:solidFill>
            <a:srgbClr val="727275"/>
          </a:solidFill>
          <a:latin typeface="+mn-lt"/>
          <a:ea typeface="+mn-ea"/>
          <a:cs typeface="+mn-cs"/>
        </a:defRPr>
      </a:lvl2pPr>
      <a:lvl3pPr marL="758825" indent="-228600" algn="l" rtl="0" eaLnBrk="0" fontAlgn="base" hangingPunct="0">
        <a:spcBef>
          <a:spcPts val="400"/>
        </a:spcBef>
        <a:spcAft>
          <a:spcPct val="0"/>
        </a:spcAft>
        <a:buClr>
          <a:srgbClr val="4C5A6A"/>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4C5A6A"/>
        </a:buClr>
        <a:buSzPct val="80000"/>
        <a:buFont typeface="Wingdings 2" pitchFamily="18" charset="2"/>
        <a:buChar char=""/>
        <a:defRPr sz="2000" kern="1200">
          <a:solidFill>
            <a:srgbClr val="727275"/>
          </a:solidFill>
          <a:latin typeface="+mn-lt"/>
          <a:ea typeface="+mn-ea"/>
          <a:cs typeface="+mn-cs"/>
        </a:defRPr>
      </a:lvl4pPr>
      <a:lvl5pPr marL="1279525" indent="-228600" algn="l" rtl="0" eaLnBrk="0" fontAlgn="base" hangingPunct="0">
        <a:spcBef>
          <a:spcPts val="400"/>
        </a:spcBef>
        <a:spcAft>
          <a:spcPct val="0"/>
        </a:spcAft>
        <a:buClr>
          <a:srgbClr val="4C5A6A"/>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PH" dirty="0" smtClean="0"/>
              <a:t>Groups and teams</a:t>
            </a:r>
            <a:endParaRPr lang="en-PH" dirty="0"/>
          </a:p>
        </p:txBody>
      </p:sp>
      <p:sp>
        <p:nvSpPr>
          <p:cNvPr id="14338" name="Subtitle 2"/>
          <p:cNvSpPr>
            <a:spLocks noGrp="1"/>
          </p:cNvSpPr>
          <p:nvPr>
            <p:ph type="subTitle" idx="1"/>
          </p:nvPr>
        </p:nvSpPr>
        <p:spPr>
          <a:xfrm>
            <a:off x="3354388" y="3540125"/>
            <a:ext cx="5114925" cy="1101725"/>
          </a:xfrm>
        </p:spPr>
        <p:txBody>
          <a:bodyPr/>
          <a:lstStyle/>
          <a:p>
            <a:pPr eaLnBrk="1" hangingPunct="1"/>
            <a:r>
              <a:rPr lang="en-PH" smtClean="0"/>
              <a:t>Chapter 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idx="1"/>
          </p:nvPr>
        </p:nvSpPr>
        <p:spPr/>
        <p:txBody>
          <a:bodyPr/>
          <a:lstStyle/>
          <a:p>
            <a:pPr eaLnBrk="1" hangingPunct="1">
              <a:lnSpc>
                <a:spcPct val="90000"/>
              </a:lnSpc>
            </a:pPr>
            <a:r>
              <a:rPr lang="en-US" altLang="en-US" smtClean="0"/>
              <a:t>Role</a:t>
            </a:r>
          </a:p>
          <a:p>
            <a:pPr lvl="1" eaLnBrk="1" hangingPunct="1">
              <a:lnSpc>
                <a:spcPct val="90000"/>
              </a:lnSpc>
            </a:pPr>
            <a:r>
              <a:rPr lang="en-US" altLang="en-US" smtClean="0"/>
              <a:t>The set of expected behaviour patterns attributed to someone who occupies a given position in a social unit</a:t>
            </a:r>
          </a:p>
          <a:p>
            <a:pPr lvl="1" eaLnBrk="1" hangingPunct="1">
              <a:lnSpc>
                <a:spcPct val="90000"/>
              </a:lnSpc>
            </a:pPr>
            <a:r>
              <a:rPr lang="en-US" altLang="en-US" smtClean="0"/>
              <a:t>Role conflict: experiencing differing role expectations</a:t>
            </a:r>
          </a:p>
          <a:p>
            <a:pPr lvl="1" eaLnBrk="1" hangingPunct="1">
              <a:lnSpc>
                <a:spcPct val="90000"/>
              </a:lnSpc>
            </a:pPr>
            <a:r>
              <a:rPr lang="en-US" altLang="en-US" smtClean="0"/>
              <a:t>Role ambiguity: uncertainty about role expectations</a:t>
            </a:r>
          </a:p>
        </p:txBody>
      </p:sp>
      <p:sp>
        <p:nvSpPr>
          <p:cNvPr id="3072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9C14180-17BE-4E37-9453-D595AD763A56}" type="slidenum">
              <a:rPr lang="en-US" altLang="en-US" sz="1400" smtClean="0">
                <a:solidFill>
                  <a:schemeClr val="tx1"/>
                </a:solidFill>
                <a:latin typeface="Times" pitchFamily="18" charset="0"/>
                <a:cs typeface="Arial" charset="0"/>
              </a:rPr>
              <a:pPr fontAlgn="base">
                <a:spcBef>
                  <a:spcPct val="0"/>
                </a:spcBef>
                <a:spcAft>
                  <a:spcPct val="0"/>
                </a:spcAft>
              </a:pPr>
              <a:t>10</a:t>
            </a:fld>
            <a:endParaRPr lang="en-US" altLang="en-US" sz="1400" smtClean="0">
              <a:solidFill>
                <a:schemeClr val="tx1"/>
              </a:solidFill>
              <a:latin typeface="Times" pitchFamily="18" charset="0"/>
              <a:cs typeface="Arial" charset="0"/>
            </a:endParaRPr>
          </a:p>
        </p:txBody>
      </p:sp>
      <p:sp>
        <p:nvSpPr>
          <p:cNvPr id="11268" name="Rectangle 4"/>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altLang="en-US" smtClean="0"/>
              <a:t>Group Structure</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Grp="1" noChangeArrowheads="1"/>
          </p:cNvSpPr>
          <p:nvPr>
            <p:ph idx="1"/>
          </p:nvPr>
        </p:nvSpPr>
        <p:spPr/>
        <p:txBody>
          <a:bodyPr/>
          <a:lstStyle/>
          <a:p>
            <a:pPr eaLnBrk="1" hangingPunct="1"/>
            <a:r>
              <a:rPr lang="en-US" altLang="en-US" smtClean="0"/>
              <a:t>Norms</a:t>
            </a:r>
          </a:p>
          <a:p>
            <a:pPr lvl="1" eaLnBrk="1" hangingPunct="1"/>
            <a:r>
              <a:rPr lang="en-US" altLang="en-US" smtClean="0"/>
              <a:t>Acceptable standards or expectations that are shared by the group’s members</a:t>
            </a:r>
          </a:p>
          <a:p>
            <a:pPr lvl="1" eaLnBrk="1" hangingPunct="1"/>
            <a:r>
              <a:rPr lang="en-US" altLang="en-US" smtClean="0"/>
              <a:t>Common types of norms:</a:t>
            </a:r>
          </a:p>
          <a:p>
            <a:pPr lvl="2" eaLnBrk="1" hangingPunct="1"/>
            <a:r>
              <a:rPr lang="en-US" altLang="en-US" smtClean="0"/>
              <a:t>Effort and performance</a:t>
            </a:r>
          </a:p>
          <a:p>
            <a:pPr lvl="3" eaLnBrk="1" hangingPunct="1"/>
            <a:r>
              <a:rPr lang="en-US" altLang="en-US" smtClean="0"/>
              <a:t>Output levels, absenteeism, promptness, socializing</a:t>
            </a:r>
          </a:p>
          <a:p>
            <a:pPr lvl="2" eaLnBrk="1" hangingPunct="1"/>
            <a:r>
              <a:rPr lang="en-US" altLang="en-US" smtClean="0"/>
              <a:t>Dress</a:t>
            </a:r>
          </a:p>
          <a:p>
            <a:pPr lvl="2" eaLnBrk="1" hangingPunct="1"/>
            <a:r>
              <a:rPr lang="en-US" altLang="en-US" smtClean="0"/>
              <a:t>Loyalty</a:t>
            </a:r>
          </a:p>
        </p:txBody>
      </p:sp>
      <p:sp>
        <p:nvSpPr>
          <p:cNvPr id="3277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8556BC0-97EF-4686-B384-2825A8D578B7}" type="slidenum">
              <a:rPr lang="en-US" altLang="en-US" sz="1400" smtClean="0">
                <a:solidFill>
                  <a:schemeClr val="tx1"/>
                </a:solidFill>
                <a:latin typeface="Times" pitchFamily="18" charset="0"/>
                <a:cs typeface="Arial" charset="0"/>
              </a:rPr>
              <a:pPr fontAlgn="base">
                <a:spcBef>
                  <a:spcPct val="0"/>
                </a:spcBef>
                <a:spcAft>
                  <a:spcPct val="0"/>
                </a:spcAft>
              </a:pPr>
              <a:t>11</a:t>
            </a:fld>
            <a:endParaRPr lang="en-US" altLang="en-US" sz="1400" smtClean="0">
              <a:solidFill>
                <a:schemeClr val="tx1"/>
              </a:solidFill>
              <a:latin typeface="Times" pitchFamily="18" charset="0"/>
              <a:cs typeface="Arial" charset="0"/>
            </a:endParaRPr>
          </a:p>
        </p:txBody>
      </p:sp>
      <p:sp>
        <p:nvSpPr>
          <p:cNvPr id="12292" name="Rectangle 4"/>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altLang="en-US" smtClean="0"/>
              <a:t>Group Structure (cont’d)</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idx="1"/>
          </p:nvPr>
        </p:nvSpPr>
        <p:spPr/>
        <p:txBody>
          <a:bodyPr/>
          <a:lstStyle/>
          <a:p>
            <a:pPr eaLnBrk="1" hangingPunct="1"/>
            <a:r>
              <a:rPr lang="en-US" altLang="en-US" smtClean="0"/>
              <a:t>Conformity</a:t>
            </a:r>
          </a:p>
          <a:p>
            <a:pPr lvl="1" eaLnBrk="1" hangingPunct="1"/>
            <a:r>
              <a:rPr lang="en-US" altLang="en-US" smtClean="0"/>
              <a:t>Individuals conform in order to be accepted by groups</a:t>
            </a:r>
          </a:p>
          <a:p>
            <a:pPr lvl="1" eaLnBrk="1" hangingPunct="1"/>
            <a:r>
              <a:rPr lang="en-US" altLang="en-US" smtClean="0"/>
              <a:t>Group pressures can have an effect on an individual member’s judgment and attitudes</a:t>
            </a:r>
          </a:p>
          <a:p>
            <a:pPr lvl="1" eaLnBrk="1" hangingPunct="1"/>
            <a:r>
              <a:rPr lang="en-US" altLang="en-US" smtClean="0"/>
              <a:t>The effect of conformity is not as strong as it once was, although it is still a powerful force</a:t>
            </a:r>
          </a:p>
          <a:p>
            <a:pPr lvl="1" eaLnBrk="1" hangingPunct="1"/>
            <a:r>
              <a:rPr lang="en-US" altLang="en-US" smtClean="0"/>
              <a:t>Groupthink:</a:t>
            </a:r>
          </a:p>
          <a:p>
            <a:pPr lvl="2" eaLnBrk="1" hangingPunct="1"/>
            <a:r>
              <a:rPr lang="en-US" altLang="en-US" smtClean="0"/>
              <a:t>The extensive pressure of others in a strongly cohesive or threatened group that causes individual members to change their opinions to conform to that of the group</a:t>
            </a:r>
          </a:p>
        </p:txBody>
      </p:sp>
      <p:sp>
        <p:nvSpPr>
          <p:cNvPr id="34818"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3739C68-B109-497D-8B9E-A7D08CE38450}" type="slidenum">
              <a:rPr lang="en-US" altLang="en-US" sz="1400" smtClean="0">
                <a:solidFill>
                  <a:schemeClr val="tx1"/>
                </a:solidFill>
                <a:latin typeface="Times" pitchFamily="18" charset="0"/>
                <a:cs typeface="Arial" charset="0"/>
              </a:rPr>
              <a:pPr fontAlgn="base">
                <a:spcBef>
                  <a:spcPct val="0"/>
                </a:spcBef>
                <a:spcAft>
                  <a:spcPct val="0"/>
                </a:spcAft>
              </a:pPr>
              <a:t>12</a:t>
            </a:fld>
            <a:endParaRPr lang="en-US" altLang="en-US" sz="1400" smtClean="0">
              <a:solidFill>
                <a:schemeClr val="tx1"/>
              </a:solidFill>
              <a:latin typeface="Times" pitchFamily="18" charset="0"/>
              <a:cs typeface="Arial" charset="0"/>
            </a:endParaRPr>
          </a:p>
        </p:txBody>
      </p:sp>
      <p:sp>
        <p:nvSpPr>
          <p:cNvPr id="13316" name="Rectangle 4"/>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altLang="en-US" dirty="0" smtClean="0"/>
              <a:t>Group Structure (cont’d)</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altLang="en-US" dirty="0"/>
              <a:t>Group Structure (cont’d)</a:t>
            </a:r>
            <a:endParaRPr lang="en-PH" dirty="0"/>
          </a:p>
        </p:txBody>
      </p:sp>
      <p:sp>
        <p:nvSpPr>
          <p:cNvPr id="38914" name="Content Placeholder 2"/>
          <p:cNvSpPr>
            <a:spLocks noGrp="1"/>
          </p:cNvSpPr>
          <p:nvPr>
            <p:ph idx="1"/>
          </p:nvPr>
        </p:nvSpPr>
        <p:spPr/>
        <p:txBody>
          <a:bodyPr/>
          <a:lstStyle/>
          <a:p>
            <a:pPr eaLnBrk="1" hangingPunct="1"/>
            <a:r>
              <a:rPr lang="en-PH" b="1" smtClean="0"/>
              <a:t>STATUS SYSTEMS</a:t>
            </a:r>
          </a:p>
          <a:p>
            <a:pPr eaLnBrk="1" hangingPunct="1">
              <a:buFont typeface="Wingdings" pitchFamily="2" charset="2"/>
              <a:buChar char="Ø"/>
            </a:pPr>
            <a:r>
              <a:rPr lang="en-PH" smtClean="0"/>
              <a:t>The formal or informal prestige grading, position, or ranking system for members of a group that serves as recognition  for individual contributions to the group and as a behavioral motivator.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sz="half" idx="1"/>
          </p:nvPr>
        </p:nvSpPr>
        <p:spPr>
          <a:xfrm>
            <a:off x="457200" y="1481138"/>
            <a:ext cx="4038600" cy="4525962"/>
          </a:xfrm>
        </p:spPr>
        <p:txBody>
          <a:bodyPr/>
          <a:lstStyle/>
          <a:p>
            <a:pPr eaLnBrk="1" hangingPunct="1">
              <a:lnSpc>
                <a:spcPct val="90000"/>
              </a:lnSpc>
            </a:pPr>
            <a:r>
              <a:rPr lang="en-US" altLang="en-US" sz="2200" smtClean="0"/>
              <a:t>Small groups</a:t>
            </a:r>
          </a:p>
          <a:p>
            <a:pPr lvl="1" eaLnBrk="1" hangingPunct="1">
              <a:lnSpc>
                <a:spcPct val="90000"/>
              </a:lnSpc>
            </a:pPr>
            <a:r>
              <a:rPr lang="en-US" altLang="en-US" sz="2100" smtClean="0"/>
              <a:t>Complete tasks faster than larger groups</a:t>
            </a:r>
          </a:p>
          <a:p>
            <a:pPr lvl="1" eaLnBrk="1" hangingPunct="1">
              <a:lnSpc>
                <a:spcPct val="90000"/>
              </a:lnSpc>
            </a:pPr>
            <a:r>
              <a:rPr lang="en-US" altLang="en-US" sz="2100" smtClean="0"/>
              <a:t>Make more effective use of facts</a:t>
            </a:r>
          </a:p>
          <a:p>
            <a:pPr eaLnBrk="1" hangingPunct="1">
              <a:lnSpc>
                <a:spcPct val="90000"/>
              </a:lnSpc>
            </a:pPr>
            <a:r>
              <a:rPr lang="en-US" altLang="en-US" sz="2200" smtClean="0"/>
              <a:t>Large groups</a:t>
            </a:r>
          </a:p>
          <a:p>
            <a:pPr lvl="1" eaLnBrk="1" hangingPunct="1">
              <a:lnSpc>
                <a:spcPct val="90000"/>
              </a:lnSpc>
            </a:pPr>
            <a:r>
              <a:rPr lang="en-US" altLang="en-US" sz="2100" smtClean="0"/>
              <a:t>Solve problems better than small groups</a:t>
            </a:r>
          </a:p>
          <a:p>
            <a:pPr lvl="1" eaLnBrk="1" hangingPunct="1">
              <a:lnSpc>
                <a:spcPct val="90000"/>
              </a:lnSpc>
            </a:pPr>
            <a:r>
              <a:rPr lang="en-US" altLang="en-US" sz="2100" smtClean="0"/>
              <a:t>Are good for getting diverse input</a:t>
            </a:r>
          </a:p>
          <a:p>
            <a:pPr lvl="1" eaLnBrk="1" hangingPunct="1">
              <a:lnSpc>
                <a:spcPct val="90000"/>
              </a:lnSpc>
            </a:pPr>
            <a:r>
              <a:rPr lang="en-US" altLang="en-US" sz="2100" smtClean="0"/>
              <a:t>Are more effective in fact-finding</a:t>
            </a:r>
          </a:p>
        </p:txBody>
      </p:sp>
      <p:sp>
        <p:nvSpPr>
          <p:cNvPr id="40962" name="Rectangle 8"/>
          <p:cNvSpPr>
            <a:spLocks noGrp="1" noChangeArrowheads="1"/>
          </p:cNvSpPr>
          <p:nvPr>
            <p:ph sz="half" idx="2"/>
          </p:nvPr>
        </p:nvSpPr>
        <p:spPr>
          <a:xfrm>
            <a:off x="4648200" y="1481138"/>
            <a:ext cx="4038600" cy="4525962"/>
          </a:xfrm>
        </p:spPr>
        <p:txBody>
          <a:bodyPr/>
          <a:lstStyle/>
          <a:p>
            <a:pPr eaLnBrk="1" hangingPunct="1">
              <a:lnSpc>
                <a:spcPct val="90000"/>
              </a:lnSpc>
            </a:pPr>
            <a:r>
              <a:rPr lang="en-US" altLang="en-US" sz="2200" smtClean="0"/>
              <a:t>Social Loafing</a:t>
            </a:r>
          </a:p>
          <a:p>
            <a:pPr lvl="1" eaLnBrk="1" hangingPunct="1">
              <a:lnSpc>
                <a:spcPct val="90000"/>
              </a:lnSpc>
            </a:pPr>
            <a:r>
              <a:rPr lang="en-US" altLang="en-US" sz="2100" smtClean="0"/>
              <a:t>The tendency for individuals to expend less effort when working collectively than when working individually</a:t>
            </a:r>
          </a:p>
        </p:txBody>
      </p:sp>
      <p:sp>
        <p:nvSpPr>
          <p:cNvPr id="409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13BF334-7FD8-4B1F-93AA-12D52DE3FCA2}" type="slidenum">
              <a:rPr lang="en-US" altLang="en-US" sz="1400" smtClean="0">
                <a:solidFill>
                  <a:schemeClr val="tx1"/>
                </a:solidFill>
                <a:latin typeface="Times" pitchFamily="18" charset="0"/>
                <a:cs typeface="Arial" charset="0"/>
              </a:rPr>
              <a:pPr fontAlgn="base">
                <a:spcBef>
                  <a:spcPct val="0"/>
                </a:spcBef>
                <a:spcAft>
                  <a:spcPct val="0"/>
                </a:spcAft>
              </a:pPr>
              <a:t>14</a:t>
            </a:fld>
            <a:endParaRPr lang="en-US" altLang="en-US" sz="1400" smtClean="0">
              <a:solidFill>
                <a:schemeClr val="tx1"/>
              </a:solidFill>
              <a:latin typeface="Times" pitchFamily="18" charset="0"/>
              <a:cs typeface="Arial" charset="0"/>
            </a:endParaRPr>
          </a:p>
        </p:txBody>
      </p:sp>
      <p:sp>
        <p:nvSpPr>
          <p:cNvPr id="15364" name="Rectangle 6"/>
          <p:cNvSpPr>
            <a:spLocks noGrp="1" noChangeArrowheads="1"/>
          </p:cNvSpPr>
          <p:nvPr>
            <p:ph type="title"/>
          </p:nvPr>
        </p:nvSpPr>
        <p:spPr/>
        <p:txBody>
          <a:bodyPr>
            <a:normAutofit fontScale="90000"/>
          </a:bodyPr>
          <a:lstStyle/>
          <a:p>
            <a:pPr eaLnBrk="1" fontAlgn="auto" hangingPunct="1">
              <a:spcAft>
                <a:spcPts val="0"/>
              </a:spcAft>
              <a:defRPr/>
            </a:pPr>
            <a:r>
              <a:rPr lang="en-US" altLang="en-US" smtClean="0"/>
              <a:t>Group Structure: Group Size</a:t>
            </a:r>
          </a:p>
        </p:txBody>
      </p:sp>
      <p:pic>
        <p:nvPicPr>
          <p:cNvPr id="40965" name="Picture 5" descr="j0149681"/>
          <p:cNvPicPr>
            <a:picLocks noChangeAspect="1" noChangeArrowheads="1"/>
          </p:cNvPicPr>
          <p:nvPr/>
        </p:nvPicPr>
        <p:blipFill>
          <a:blip r:embed="rId3"/>
          <a:srcRect/>
          <a:stretch>
            <a:fillRect/>
          </a:stretch>
        </p:blipFill>
        <p:spPr bwMode="auto">
          <a:xfrm>
            <a:off x="7010400" y="3962400"/>
            <a:ext cx="1717675" cy="2514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7239000" cy="1143000"/>
          </a:xfrm>
        </p:spPr>
        <p:txBody>
          <a:bodyPr/>
          <a:lstStyle/>
          <a:p>
            <a:pPr eaLnBrk="1" fontAlgn="auto" hangingPunct="1">
              <a:spcAft>
                <a:spcPts val="0"/>
              </a:spcAft>
              <a:defRPr/>
            </a:pPr>
            <a:r>
              <a:rPr lang="en-US" altLang="en-US" dirty="0"/>
              <a:t>Group Structure (cont’d)</a:t>
            </a:r>
            <a:endParaRPr lang="en-PH" dirty="0"/>
          </a:p>
        </p:txBody>
      </p:sp>
      <p:sp>
        <p:nvSpPr>
          <p:cNvPr id="6" name="Content Placeholder 5"/>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PH" b="1" dirty="0"/>
              <a:t>GROUP </a:t>
            </a:r>
            <a:r>
              <a:rPr lang="en-PH" b="1" dirty="0" smtClean="0"/>
              <a:t>COHESIVENESS</a:t>
            </a:r>
          </a:p>
          <a:p>
            <a:pPr marL="274320" indent="-274320" eaLnBrk="1" fontAlgn="auto" hangingPunct="1">
              <a:spcAft>
                <a:spcPts val="0"/>
              </a:spcAft>
              <a:buFont typeface="Wingdings" panose="05000000000000000000" pitchFamily="2" charset="2"/>
              <a:buChar char="Ø"/>
              <a:defRPr/>
            </a:pPr>
            <a:r>
              <a:rPr lang="en-PH" dirty="0"/>
              <a:t>T</a:t>
            </a:r>
            <a:r>
              <a:rPr lang="en-PH" dirty="0" smtClean="0"/>
              <a:t>he </a:t>
            </a:r>
            <a:r>
              <a:rPr lang="en-PH" dirty="0"/>
              <a:t>degree to which members are attracted to a group and share </a:t>
            </a:r>
            <a:r>
              <a:rPr lang="en-PH" dirty="0" smtClean="0"/>
              <a:t>the group’s goals.</a:t>
            </a:r>
          </a:p>
          <a:p>
            <a:pPr marL="0" indent="0" eaLnBrk="1" fontAlgn="auto" hangingPunct="1">
              <a:spcAft>
                <a:spcPts val="0"/>
              </a:spcAft>
              <a:buFont typeface="Wingdings 2"/>
              <a:buNone/>
              <a:defRPr/>
            </a:pPr>
            <a:endParaRPr lang="en-PH" dirty="0" smtClean="0"/>
          </a:p>
          <a:p>
            <a:pPr marL="0" indent="0" eaLnBrk="1" fontAlgn="auto" hangingPunct="1">
              <a:spcAft>
                <a:spcPts val="0"/>
              </a:spcAft>
              <a:buFont typeface="Wingdings 2"/>
              <a:buNone/>
              <a:defRPr/>
            </a:pPr>
            <a:r>
              <a:rPr lang="en-PH" dirty="0"/>
              <a:t>H</a:t>
            </a:r>
            <a:r>
              <a:rPr lang="en-PH" dirty="0" smtClean="0"/>
              <a:t>ighly </a:t>
            </a:r>
            <a:r>
              <a:rPr lang="en-PH" dirty="0"/>
              <a:t>cohesive groups are more effective </a:t>
            </a:r>
            <a:r>
              <a:rPr lang="en-PH" dirty="0" smtClean="0"/>
              <a:t>than are </a:t>
            </a:r>
            <a:r>
              <a:rPr lang="en-PH" dirty="0"/>
              <a:t>less cohesive </a:t>
            </a:r>
            <a:r>
              <a:rPr lang="en-PH" dirty="0" smtClean="0"/>
              <a:t>ones when their goals aligns organization goals.</a:t>
            </a:r>
            <a:endParaRPr lang="en-P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PH" dirty="0" smtClean="0"/>
              <a:t>Group processes: group decision making</a:t>
            </a:r>
            <a:endParaRPr lang="en-PH" dirty="0"/>
          </a:p>
        </p:txBody>
      </p:sp>
      <p:sp>
        <p:nvSpPr>
          <p:cNvPr id="4" name="Content Placeholder 3"/>
          <p:cNvSpPr>
            <a:spLocks noGrp="1"/>
          </p:cNvSpPr>
          <p:nvPr>
            <p:ph sz="half" idx="1"/>
          </p:nvPr>
        </p:nvSpPr>
        <p:spPr>
          <a:xfrm>
            <a:off x="152400" y="1600200"/>
            <a:ext cx="3825875" cy="4525963"/>
          </a:xfrm>
        </p:spPr>
        <p:txBody>
          <a:bodyPr>
            <a:normAutofit fontScale="92500"/>
          </a:bodyPr>
          <a:lstStyle/>
          <a:p>
            <a:pPr marL="274320" indent="-274320" eaLnBrk="1" fontAlgn="auto" hangingPunct="1">
              <a:spcAft>
                <a:spcPts val="0"/>
              </a:spcAft>
              <a:buFont typeface="Wingdings 2"/>
              <a:buChar char=""/>
              <a:defRPr/>
            </a:pPr>
            <a:r>
              <a:rPr lang="en-PH" dirty="0" smtClean="0"/>
              <a:t>Advantages </a:t>
            </a:r>
          </a:p>
          <a:p>
            <a:pPr marL="274320" indent="-274320" eaLnBrk="1" fontAlgn="auto" hangingPunct="1">
              <a:spcAft>
                <a:spcPts val="0"/>
              </a:spcAft>
              <a:buFont typeface="Wingdings" panose="05000000000000000000" pitchFamily="2" charset="2"/>
              <a:buChar char="Ø"/>
              <a:defRPr/>
            </a:pPr>
            <a:r>
              <a:rPr lang="en-PH" dirty="0" smtClean="0"/>
              <a:t>Generates </a:t>
            </a:r>
            <a:r>
              <a:rPr lang="en-PH" dirty="0"/>
              <a:t>more complete information and </a:t>
            </a:r>
            <a:r>
              <a:rPr lang="en-PH" dirty="0" smtClean="0"/>
              <a:t>knowledge</a:t>
            </a:r>
          </a:p>
          <a:p>
            <a:pPr marL="274320" indent="-274320" eaLnBrk="1" fontAlgn="auto" hangingPunct="1">
              <a:spcAft>
                <a:spcPts val="0"/>
              </a:spcAft>
              <a:buFont typeface="Wingdings" panose="05000000000000000000" pitchFamily="2" charset="2"/>
              <a:buChar char="Ø"/>
              <a:defRPr/>
            </a:pPr>
            <a:r>
              <a:rPr lang="en-PH" dirty="0"/>
              <a:t>G</a:t>
            </a:r>
            <a:r>
              <a:rPr lang="en-PH" dirty="0" smtClean="0"/>
              <a:t>enerates more diverse alternatives</a:t>
            </a:r>
          </a:p>
          <a:p>
            <a:pPr marL="274320" indent="-274320" eaLnBrk="1" fontAlgn="auto" hangingPunct="1">
              <a:spcAft>
                <a:spcPts val="0"/>
              </a:spcAft>
              <a:buFont typeface="Wingdings" panose="05000000000000000000" pitchFamily="2" charset="2"/>
              <a:buChar char="Ø"/>
              <a:defRPr/>
            </a:pPr>
            <a:r>
              <a:rPr lang="en-PH" dirty="0"/>
              <a:t>I</a:t>
            </a:r>
            <a:r>
              <a:rPr lang="en-PH" dirty="0" smtClean="0"/>
              <a:t>ncrease </a:t>
            </a:r>
            <a:r>
              <a:rPr lang="en-PH" dirty="0"/>
              <a:t>acceptance of a </a:t>
            </a:r>
            <a:r>
              <a:rPr lang="en-PH" dirty="0" smtClean="0"/>
              <a:t>solution</a:t>
            </a:r>
            <a:endParaRPr lang="en-PH" dirty="0"/>
          </a:p>
          <a:p>
            <a:pPr marL="274320" indent="-274320" eaLnBrk="1" fontAlgn="auto" hangingPunct="1">
              <a:spcAft>
                <a:spcPts val="0"/>
              </a:spcAft>
              <a:buFont typeface="Wingdings" panose="05000000000000000000" pitchFamily="2" charset="2"/>
              <a:buChar char="Ø"/>
              <a:defRPr/>
            </a:pPr>
            <a:r>
              <a:rPr lang="en-PH" dirty="0" smtClean="0"/>
              <a:t>Increase legitimacy of decision</a:t>
            </a:r>
            <a:endParaRPr lang="en-PH" dirty="0"/>
          </a:p>
        </p:txBody>
      </p:sp>
      <p:sp>
        <p:nvSpPr>
          <p:cNvPr id="5" name="Content Placeholder 4"/>
          <p:cNvSpPr>
            <a:spLocks noGrp="1"/>
          </p:cNvSpPr>
          <p:nvPr>
            <p:ph sz="half" idx="2"/>
          </p:nvPr>
        </p:nvSpPr>
        <p:spPr>
          <a:xfrm>
            <a:off x="4178300" y="1600200"/>
            <a:ext cx="3975100" cy="4525963"/>
          </a:xfrm>
        </p:spPr>
        <p:txBody>
          <a:bodyPr>
            <a:normAutofit fontScale="92500"/>
          </a:bodyPr>
          <a:lstStyle/>
          <a:p>
            <a:pPr marL="274320" indent="-274320" eaLnBrk="1" fontAlgn="auto" hangingPunct="1">
              <a:spcAft>
                <a:spcPts val="0"/>
              </a:spcAft>
              <a:buFont typeface="Wingdings 2"/>
              <a:buChar char=""/>
              <a:defRPr/>
            </a:pPr>
            <a:r>
              <a:rPr lang="en-PH" dirty="0" smtClean="0"/>
              <a:t>Disadvantages </a:t>
            </a:r>
          </a:p>
          <a:p>
            <a:pPr marL="274320" indent="-274320" eaLnBrk="1" fontAlgn="auto" hangingPunct="1">
              <a:spcAft>
                <a:spcPts val="0"/>
              </a:spcAft>
              <a:buFont typeface="Wingdings" panose="05000000000000000000" pitchFamily="2" charset="2"/>
              <a:buChar char="Ø"/>
              <a:defRPr/>
            </a:pPr>
            <a:r>
              <a:rPr lang="en-PH" dirty="0" smtClean="0"/>
              <a:t>Time consuming</a:t>
            </a:r>
          </a:p>
          <a:p>
            <a:pPr marL="274320" indent="-274320" eaLnBrk="1" fontAlgn="auto" hangingPunct="1">
              <a:spcAft>
                <a:spcPts val="0"/>
              </a:spcAft>
              <a:buFont typeface="Wingdings" panose="05000000000000000000" pitchFamily="2" charset="2"/>
              <a:buChar char="Ø"/>
              <a:defRPr/>
            </a:pPr>
            <a:r>
              <a:rPr lang="en-PH" dirty="0" smtClean="0"/>
              <a:t>Minority domination</a:t>
            </a:r>
          </a:p>
          <a:p>
            <a:pPr marL="274320" indent="-274320" eaLnBrk="1" fontAlgn="auto" hangingPunct="1">
              <a:spcAft>
                <a:spcPts val="0"/>
              </a:spcAft>
              <a:buFont typeface="Wingdings" panose="05000000000000000000" pitchFamily="2" charset="2"/>
              <a:buChar char="Ø"/>
              <a:defRPr/>
            </a:pPr>
            <a:r>
              <a:rPr lang="en-PH" dirty="0" smtClean="0"/>
              <a:t>Pressures to conform</a:t>
            </a:r>
          </a:p>
          <a:p>
            <a:pPr marL="274320" indent="-274320" eaLnBrk="1" fontAlgn="auto" hangingPunct="1">
              <a:spcAft>
                <a:spcPts val="0"/>
              </a:spcAft>
              <a:buFont typeface="Wingdings" panose="05000000000000000000" pitchFamily="2" charset="2"/>
              <a:buChar char="Ø"/>
              <a:defRPr/>
            </a:pPr>
            <a:r>
              <a:rPr lang="en-PH" dirty="0" smtClean="0"/>
              <a:t>Ambiguous responsibility</a:t>
            </a:r>
            <a:endParaRPr lang="en-PH"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5"/>
          <p:cNvSpPr>
            <a:spLocks noGrp="1" noChangeArrowheads="1"/>
          </p:cNvSpPr>
          <p:nvPr>
            <p:ph idx="1"/>
          </p:nvPr>
        </p:nvSpPr>
        <p:spPr/>
        <p:txBody>
          <a:bodyPr/>
          <a:lstStyle/>
          <a:p>
            <a:pPr eaLnBrk="1" hangingPunct="1"/>
            <a:r>
              <a:rPr lang="en-US" altLang="en-US" smtClean="0"/>
              <a:t>Conflict</a:t>
            </a:r>
          </a:p>
          <a:p>
            <a:pPr lvl="1" eaLnBrk="1" hangingPunct="1"/>
            <a:r>
              <a:rPr lang="en-US" altLang="en-US" smtClean="0"/>
              <a:t>The perceived incompatible differences in a group resulting in some form of interference with or opposition to its assigned tasks</a:t>
            </a:r>
          </a:p>
          <a:p>
            <a:pPr lvl="2" eaLnBrk="1" hangingPunct="1"/>
            <a:r>
              <a:rPr lang="en-US" altLang="en-US" smtClean="0"/>
              <a:t>Traditional view: conflict must it avoided</a:t>
            </a:r>
          </a:p>
          <a:p>
            <a:pPr lvl="2" eaLnBrk="1" hangingPunct="1"/>
            <a:r>
              <a:rPr lang="en-US" altLang="en-US" smtClean="0"/>
              <a:t>Human relations view: conflict is a natural and inevitable outcome in any group</a:t>
            </a:r>
          </a:p>
          <a:p>
            <a:pPr lvl="2" eaLnBrk="1" hangingPunct="1"/>
            <a:r>
              <a:rPr lang="en-US" altLang="en-US" smtClean="0"/>
              <a:t>Interactionist view: conflict can be a positive force and is absolutely necessary for effective group performance</a:t>
            </a:r>
          </a:p>
        </p:txBody>
      </p:sp>
      <p:sp>
        <p:nvSpPr>
          <p:cNvPr id="5120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2E15FEF-E715-49A7-BC1D-2F4B6FBA25A5}" type="slidenum">
              <a:rPr lang="en-US" altLang="en-US" sz="1400" smtClean="0">
                <a:solidFill>
                  <a:schemeClr val="tx1"/>
                </a:solidFill>
                <a:latin typeface="Times" pitchFamily="18" charset="0"/>
                <a:cs typeface="Arial" charset="0"/>
              </a:rPr>
              <a:pPr fontAlgn="base">
                <a:spcBef>
                  <a:spcPct val="0"/>
                </a:spcBef>
                <a:spcAft>
                  <a:spcPct val="0"/>
                </a:spcAft>
              </a:pPr>
              <a:t>17</a:t>
            </a:fld>
            <a:endParaRPr lang="en-US" altLang="en-US" sz="1400" smtClean="0">
              <a:solidFill>
                <a:schemeClr val="tx1"/>
              </a:solidFill>
              <a:latin typeface="Times" pitchFamily="18" charset="0"/>
              <a:cs typeface="Arial" charset="0"/>
            </a:endParaRPr>
          </a:p>
        </p:txBody>
      </p:sp>
      <p:sp>
        <p:nvSpPr>
          <p:cNvPr id="20484" name="Rectangle 4"/>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altLang="en-US" dirty="0" smtClean="0"/>
              <a:t>Group processes:</a:t>
            </a:r>
            <a:br>
              <a:rPr lang="en-US" altLang="en-US" dirty="0" smtClean="0"/>
            </a:br>
            <a:r>
              <a:rPr lang="en-US" altLang="en-US" dirty="0" smtClean="0"/>
              <a:t>Conflict Management</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5"/>
          <p:cNvSpPr>
            <a:spLocks noGrp="1" noChangeArrowheads="1"/>
          </p:cNvSpPr>
          <p:nvPr>
            <p:ph idx="1"/>
          </p:nvPr>
        </p:nvSpPr>
        <p:spPr/>
        <p:txBody>
          <a:bodyPr/>
          <a:lstStyle/>
          <a:p>
            <a:pPr eaLnBrk="1" hangingPunct="1"/>
            <a:r>
              <a:rPr lang="en-US" altLang="en-US" smtClean="0"/>
              <a:t>Categories of Conflict</a:t>
            </a:r>
          </a:p>
          <a:p>
            <a:pPr lvl="1" eaLnBrk="1" hangingPunct="1"/>
            <a:r>
              <a:rPr lang="en-US" altLang="en-US" smtClean="0"/>
              <a:t>Functional conflicts are constructive</a:t>
            </a:r>
          </a:p>
          <a:p>
            <a:pPr lvl="1" eaLnBrk="1" hangingPunct="1"/>
            <a:r>
              <a:rPr lang="en-US" altLang="en-US" smtClean="0"/>
              <a:t>Dysfunctional conflicts are destructive</a:t>
            </a:r>
          </a:p>
          <a:p>
            <a:pPr eaLnBrk="1" hangingPunct="1"/>
            <a:r>
              <a:rPr lang="en-US" altLang="en-US" smtClean="0"/>
              <a:t>Types of Conflict</a:t>
            </a:r>
          </a:p>
          <a:p>
            <a:pPr lvl="1" eaLnBrk="1" hangingPunct="1"/>
            <a:r>
              <a:rPr lang="en-US" altLang="en-US" smtClean="0"/>
              <a:t>Task conflict: content and goals of the work</a:t>
            </a:r>
          </a:p>
          <a:p>
            <a:pPr lvl="1" eaLnBrk="1" hangingPunct="1"/>
            <a:r>
              <a:rPr lang="en-US" altLang="en-US" smtClean="0"/>
              <a:t>Relationship conflict: interpersonal relationships</a:t>
            </a:r>
          </a:p>
          <a:p>
            <a:pPr lvl="1" eaLnBrk="1" hangingPunct="1"/>
            <a:r>
              <a:rPr lang="en-US" altLang="en-US" smtClean="0"/>
              <a:t>Process conflict: how the work gets done</a:t>
            </a:r>
          </a:p>
        </p:txBody>
      </p:sp>
      <p:sp>
        <p:nvSpPr>
          <p:cNvPr id="53250"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8BAF330-360C-4411-AE3C-6D96D25F2E16}" type="slidenum">
              <a:rPr lang="en-US" altLang="en-US" sz="1400" smtClean="0">
                <a:solidFill>
                  <a:schemeClr val="tx1"/>
                </a:solidFill>
                <a:latin typeface="Times" pitchFamily="18" charset="0"/>
                <a:cs typeface="Arial" charset="0"/>
              </a:rPr>
              <a:pPr fontAlgn="base">
                <a:spcBef>
                  <a:spcPct val="0"/>
                </a:spcBef>
                <a:spcAft>
                  <a:spcPct val="0"/>
                </a:spcAft>
              </a:pPr>
              <a:t>18</a:t>
            </a:fld>
            <a:endParaRPr lang="en-US" altLang="en-US" sz="1400" smtClean="0">
              <a:solidFill>
                <a:schemeClr val="tx1"/>
              </a:solidFill>
              <a:latin typeface="Times" pitchFamily="18" charset="0"/>
              <a:cs typeface="Arial" charset="0"/>
            </a:endParaRPr>
          </a:p>
        </p:txBody>
      </p:sp>
      <p:sp>
        <p:nvSpPr>
          <p:cNvPr id="22532" name="Rectangle 4"/>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altLang="en-US" smtClean="0"/>
              <a:t>Conflict Management (cont’d)</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5" name="Rectangle 5"/>
          <p:cNvSpPr>
            <a:spLocks noGrp="1" noChangeArrowheads="1"/>
          </p:cNvSpPr>
          <p:nvPr>
            <p:ph idx="1"/>
          </p:nvPr>
        </p:nvSpPr>
        <p:spPr/>
        <p:txBody>
          <a:bodyPr/>
          <a:lstStyle/>
          <a:p>
            <a:pPr eaLnBrk="1" hangingPunct="1"/>
            <a:r>
              <a:rPr lang="en-US" altLang="en-US" smtClean="0"/>
              <a:t>Techniques to Reduce Conflict:</a:t>
            </a:r>
          </a:p>
          <a:p>
            <a:pPr lvl="1" eaLnBrk="1" hangingPunct="1"/>
            <a:r>
              <a:rPr lang="en-US" altLang="en-US" smtClean="0"/>
              <a:t>Avoidance</a:t>
            </a:r>
          </a:p>
          <a:p>
            <a:pPr lvl="1" eaLnBrk="1" hangingPunct="1"/>
            <a:r>
              <a:rPr lang="en-US" altLang="en-US" smtClean="0"/>
              <a:t>Accommodation</a:t>
            </a:r>
          </a:p>
          <a:p>
            <a:pPr lvl="1" eaLnBrk="1" hangingPunct="1"/>
            <a:r>
              <a:rPr lang="en-US" altLang="en-US" smtClean="0"/>
              <a:t>Forcing</a:t>
            </a:r>
          </a:p>
          <a:p>
            <a:pPr lvl="1" eaLnBrk="1" hangingPunct="1"/>
            <a:r>
              <a:rPr lang="en-US" altLang="en-US" smtClean="0"/>
              <a:t>Compromise</a:t>
            </a:r>
          </a:p>
          <a:p>
            <a:pPr lvl="1" eaLnBrk="1" hangingPunct="1"/>
            <a:r>
              <a:rPr lang="en-US" altLang="en-US" smtClean="0"/>
              <a:t>Collaboration</a:t>
            </a:r>
          </a:p>
        </p:txBody>
      </p:sp>
      <p:sp>
        <p:nvSpPr>
          <p:cNvPr id="57346"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DBB3A27-019F-4FC4-BE16-A9AF12E895CB}" type="slidenum">
              <a:rPr lang="en-US" altLang="en-US" sz="1400" smtClean="0">
                <a:solidFill>
                  <a:schemeClr val="tx1"/>
                </a:solidFill>
                <a:latin typeface="Times" pitchFamily="18" charset="0"/>
                <a:cs typeface="Arial" charset="0"/>
              </a:rPr>
              <a:pPr fontAlgn="base">
                <a:spcBef>
                  <a:spcPct val="0"/>
                </a:spcBef>
                <a:spcAft>
                  <a:spcPct val="0"/>
                </a:spcAft>
              </a:pPr>
              <a:t>19</a:t>
            </a:fld>
            <a:endParaRPr lang="en-US" altLang="en-US" sz="1400" smtClean="0">
              <a:solidFill>
                <a:schemeClr val="tx1"/>
              </a:solidFill>
              <a:latin typeface="Times" pitchFamily="18" charset="0"/>
              <a:cs typeface="Arial" charset="0"/>
            </a:endParaRPr>
          </a:p>
        </p:txBody>
      </p:sp>
      <p:sp>
        <p:nvSpPr>
          <p:cNvPr id="23556" name="Rectangle 4"/>
          <p:cNvSpPr>
            <a:spLocks noGrp="1" noChangeArrowheads="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altLang="en-US" smtClean="0"/>
              <a:t>Conflict Management (cont’d)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86085">
                                            <p:txEl>
                                              <p:pRg st="0" end="0"/>
                                            </p:txEl>
                                          </p:spTgt>
                                        </p:tgtEl>
                                        <p:attrNameLst>
                                          <p:attrName>style.visibility</p:attrName>
                                        </p:attrNameLst>
                                      </p:cBhvr>
                                      <p:to>
                                        <p:strVal val="visible"/>
                                      </p:to>
                                    </p:set>
                                    <p:anim to="" calcmode="lin" valueType="num">
                                      <p:cBhvr>
                                        <p:cTn id="7" dur="1" fill="hold"/>
                                        <p:tgtEl>
                                          <p:spTgt spid="686085">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686085">
                                            <p:txEl>
                                              <p:pRg st="1" end="1"/>
                                            </p:txEl>
                                          </p:spTgt>
                                        </p:tgtEl>
                                        <p:attrNameLst>
                                          <p:attrName>style.visibility</p:attrName>
                                        </p:attrNameLst>
                                      </p:cBhvr>
                                      <p:to>
                                        <p:strVal val="visible"/>
                                      </p:to>
                                    </p:set>
                                    <p:anim to="" calcmode="lin" valueType="num">
                                      <p:cBhvr>
                                        <p:cTn id="10" dur="1" fill="hold"/>
                                        <p:tgtEl>
                                          <p:spTgt spid="686085">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686085">
                                            <p:txEl>
                                              <p:pRg st="2" end="2"/>
                                            </p:txEl>
                                          </p:spTgt>
                                        </p:tgtEl>
                                        <p:attrNameLst>
                                          <p:attrName>style.visibility</p:attrName>
                                        </p:attrNameLst>
                                      </p:cBhvr>
                                      <p:to>
                                        <p:strVal val="visible"/>
                                      </p:to>
                                    </p:set>
                                    <p:anim to="" calcmode="lin" valueType="num">
                                      <p:cBhvr>
                                        <p:cTn id="13" dur="1" fill="hold"/>
                                        <p:tgtEl>
                                          <p:spTgt spid="686085">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686085">
                                            <p:txEl>
                                              <p:pRg st="3" end="3"/>
                                            </p:txEl>
                                          </p:spTgt>
                                        </p:tgtEl>
                                        <p:attrNameLst>
                                          <p:attrName>style.visibility</p:attrName>
                                        </p:attrNameLst>
                                      </p:cBhvr>
                                      <p:to>
                                        <p:strVal val="visible"/>
                                      </p:to>
                                    </p:set>
                                    <p:anim to="" calcmode="lin" valueType="num">
                                      <p:cBhvr>
                                        <p:cTn id="16" dur="1" fill="hold"/>
                                        <p:tgtEl>
                                          <p:spTgt spid="686085">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686085">
                                            <p:txEl>
                                              <p:pRg st="4" end="4"/>
                                            </p:txEl>
                                          </p:spTgt>
                                        </p:tgtEl>
                                        <p:attrNameLst>
                                          <p:attrName>style.visibility</p:attrName>
                                        </p:attrNameLst>
                                      </p:cBhvr>
                                      <p:to>
                                        <p:strVal val="visible"/>
                                      </p:to>
                                    </p:set>
                                    <p:anim to="" calcmode="lin" valueType="num">
                                      <p:cBhvr>
                                        <p:cTn id="19" dur="1" fill="hold"/>
                                        <p:tgtEl>
                                          <p:spTgt spid="686085">
                                            <p:txEl>
                                              <p:pRg st="4" end="4"/>
                                            </p:txEl>
                                          </p:spTgt>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686085">
                                            <p:txEl>
                                              <p:pRg st="5" end="5"/>
                                            </p:txEl>
                                          </p:spTgt>
                                        </p:tgtEl>
                                        <p:attrNameLst>
                                          <p:attrName>style.visibility</p:attrName>
                                        </p:attrNameLst>
                                      </p:cBhvr>
                                      <p:to>
                                        <p:strVal val="visible"/>
                                      </p:to>
                                    </p:set>
                                    <p:anim to="" calcmode="lin" valueType="num">
                                      <p:cBhvr>
                                        <p:cTn id="22" dur="1" fill="hold"/>
                                        <p:tgtEl>
                                          <p:spTgt spid="68608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idx="1"/>
          </p:nvPr>
        </p:nvSpPr>
        <p:spPr/>
        <p:txBody>
          <a:bodyPr/>
          <a:lstStyle/>
          <a:p>
            <a:pPr eaLnBrk="1" hangingPunct="1">
              <a:lnSpc>
                <a:spcPct val="90000"/>
              </a:lnSpc>
            </a:pPr>
            <a:r>
              <a:rPr lang="en-US" altLang="en-US" smtClean="0"/>
              <a:t>Group</a:t>
            </a:r>
          </a:p>
          <a:p>
            <a:pPr lvl="1" eaLnBrk="1" hangingPunct="1">
              <a:lnSpc>
                <a:spcPct val="90000"/>
              </a:lnSpc>
            </a:pPr>
            <a:r>
              <a:rPr lang="en-US" altLang="en-US" sz="2500" smtClean="0"/>
              <a:t>Two or more interacting and interdependent individuals who come together to achieve particular goals</a:t>
            </a:r>
          </a:p>
          <a:p>
            <a:pPr eaLnBrk="1" hangingPunct="1">
              <a:lnSpc>
                <a:spcPct val="90000"/>
              </a:lnSpc>
            </a:pPr>
            <a:r>
              <a:rPr lang="en-US" altLang="en-US" smtClean="0"/>
              <a:t>Formal groups</a:t>
            </a:r>
          </a:p>
          <a:p>
            <a:pPr lvl="1" eaLnBrk="1" hangingPunct="1">
              <a:lnSpc>
                <a:spcPct val="90000"/>
              </a:lnSpc>
            </a:pPr>
            <a:r>
              <a:rPr lang="en-US" altLang="en-US" sz="2500" smtClean="0"/>
              <a:t>Work groups that have designated work assignments and tasks </a:t>
            </a:r>
            <a:r>
              <a:rPr lang="en-US" altLang="en-US" sz="2600" smtClean="0"/>
              <a:t>directed toward organizational goals</a:t>
            </a:r>
            <a:endParaRPr lang="en-US" altLang="en-US" sz="2500" smtClean="0"/>
          </a:p>
          <a:p>
            <a:pPr eaLnBrk="1" hangingPunct="1">
              <a:lnSpc>
                <a:spcPct val="90000"/>
              </a:lnSpc>
            </a:pPr>
            <a:r>
              <a:rPr lang="en-US" altLang="en-US" smtClean="0"/>
              <a:t>Informal groups</a:t>
            </a:r>
          </a:p>
          <a:p>
            <a:pPr lvl="1" eaLnBrk="1" hangingPunct="1">
              <a:lnSpc>
                <a:spcPct val="90000"/>
              </a:lnSpc>
            </a:pPr>
            <a:r>
              <a:rPr lang="en-US" altLang="en-US" sz="2500" smtClean="0"/>
              <a:t>Groups that are independently formed to meet the social needs of their members</a:t>
            </a:r>
          </a:p>
        </p:txBody>
      </p:sp>
      <p:sp>
        <p:nvSpPr>
          <p:cNvPr id="16386"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549284E-4A94-4A88-B0F5-65989FD7EFB3}" type="slidenum">
              <a:rPr lang="en-US" altLang="en-US" sz="1400" smtClean="0">
                <a:solidFill>
                  <a:schemeClr val="tx1"/>
                </a:solidFill>
                <a:latin typeface="Times" pitchFamily="18" charset="0"/>
                <a:cs typeface="Arial" charset="0"/>
              </a:rPr>
              <a:pPr fontAlgn="base">
                <a:spcBef>
                  <a:spcPct val="0"/>
                </a:spcBef>
                <a:spcAft>
                  <a:spcPct val="0"/>
                </a:spcAft>
              </a:pPr>
              <a:t>2</a:t>
            </a:fld>
            <a:endParaRPr lang="en-US" altLang="en-US" sz="1400" smtClean="0">
              <a:solidFill>
                <a:schemeClr val="tx1"/>
              </a:solidFill>
              <a:latin typeface="Times" pitchFamily="18" charset="0"/>
              <a:cs typeface="Arial" charset="0"/>
            </a:endParaRPr>
          </a:p>
        </p:txBody>
      </p:sp>
      <p:sp>
        <p:nvSpPr>
          <p:cNvPr id="3076" name="Rectangle 4"/>
          <p:cNvSpPr>
            <a:spLocks noGrp="1" noChangeArrowheads="1"/>
          </p:cNvSpPr>
          <p:nvPr>
            <p:ph type="title"/>
          </p:nvPr>
        </p:nvSpPr>
        <p:spPr>
          <a:xfrm>
            <a:off x="457200" y="320040"/>
            <a:ext cx="7239000" cy="1143000"/>
          </a:xfrm>
        </p:spPr>
        <p:txBody>
          <a:bodyPr/>
          <a:lstStyle/>
          <a:p>
            <a:pPr eaLnBrk="1" fontAlgn="auto" hangingPunct="1">
              <a:spcAft>
                <a:spcPts val="0"/>
              </a:spcAft>
              <a:defRPr/>
            </a:pPr>
            <a:r>
              <a:rPr lang="en-US" altLang="en-US" smtClean="0"/>
              <a:t>Understanding Groups</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7924800" cy="1143000"/>
          </a:xfrm>
        </p:spPr>
        <p:txBody>
          <a:bodyPr>
            <a:normAutofit fontScale="90000"/>
          </a:bodyPr>
          <a:lstStyle/>
          <a:p>
            <a:pPr eaLnBrk="1" fontAlgn="auto" hangingPunct="1">
              <a:spcAft>
                <a:spcPts val="0"/>
              </a:spcAft>
              <a:defRPr/>
            </a:pPr>
            <a:r>
              <a:rPr lang="en-PH" dirty="0" smtClean="0"/>
              <a:t>Exhibit 14-8 conflict management techniques</a:t>
            </a:r>
            <a:endParaRPr lang="en-PH" dirty="0"/>
          </a:p>
        </p:txBody>
      </p:sp>
      <p:pic>
        <p:nvPicPr>
          <p:cNvPr id="59394" name="Picture 2"/>
          <p:cNvPicPr>
            <a:picLocks noGrp="1" noChangeAspect="1" noChangeArrowheads="1"/>
          </p:cNvPicPr>
          <p:nvPr>
            <p:ph idx="1"/>
          </p:nvPr>
        </p:nvPicPr>
        <p:blipFill>
          <a:blip r:embed="rId3"/>
          <a:srcRect/>
          <a:stretch>
            <a:fillRect/>
          </a:stretch>
        </p:blipFill>
        <p:spPr>
          <a:xfrm>
            <a:off x="0" y="1828800"/>
            <a:ext cx="8001000" cy="44958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PH" dirty="0" smtClean="0"/>
              <a:t>Group tasks AND GROUP EFFECTIVENESS</a:t>
            </a:r>
            <a:endParaRPr lang="en-PH" dirty="0"/>
          </a:p>
        </p:txBody>
      </p:sp>
      <p:sp>
        <p:nvSpPr>
          <p:cNvPr id="61442" name="Content Placeholder 2"/>
          <p:cNvSpPr>
            <a:spLocks noGrp="1"/>
          </p:cNvSpPr>
          <p:nvPr>
            <p:ph idx="1"/>
          </p:nvPr>
        </p:nvSpPr>
        <p:spPr/>
        <p:txBody>
          <a:bodyPr/>
          <a:lstStyle/>
          <a:p>
            <a:pPr eaLnBrk="1" hangingPunct="1"/>
            <a:r>
              <a:rPr lang="en-PH" smtClean="0"/>
              <a:t>Highly complex and interdependent task require:</a:t>
            </a:r>
          </a:p>
          <a:p>
            <a:pPr eaLnBrk="1" hangingPunct="1">
              <a:buFont typeface="Wingdings" pitchFamily="2" charset="2"/>
              <a:buChar char="Ø"/>
            </a:pPr>
            <a:r>
              <a:rPr lang="en-PH" smtClean="0"/>
              <a:t>Effective communication: discussion among group members.</a:t>
            </a:r>
          </a:p>
          <a:p>
            <a:pPr eaLnBrk="1" hangingPunct="1">
              <a:buFont typeface="Wingdings" pitchFamily="2" charset="2"/>
              <a:buChar char="Ø"/>
            </a:pPr>
            <a:r>
              <a:rPr lang="en-PH" smtClean="0"/>
              <a:t>Controlled conflict: More interaction among group members.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PH" dirty="0"/>
              <a:t>What Is a Work </a:t>
            </a:r>
            <a:r>
              <a:rPr lang="en-PH" dirty="0" smtClean="0"/>
              <a:t>Team?</a:t>
            </a:r>
            <a:endParaRPr lang="en-PH" dirty="0"/>
          </a:p>
        </p:txBody>
      </p:sp>
      <p:sp>
        <p:nvSpPr>
          <p:cNvPr id="63490" name="Content Placeholder 2"/>
          <p:cNvSpPr>
            <a:spLocks noGrp="1"/>
          </p:cNvSpPr>
          <p:nvPr>
            <p:ph idx="1"/>
          </p:nvPr>
        </p:nvSpPr>
        <p:spPr/>
        <p:txBody>
          <a:bodyPr/>
          <a:lstStyle/>
          <a:p>
            <a:pPr eaLnBrk="1" hangingPunct="1"/>
            <a:r>
              <a:rPr lang="en-PH" smtClean="0"/>
              <a:t>Work team </a:t>
            </a:r>
          </a:p>
          <a:p>
            <a:pPr algn="just" eaLnBrk="1" hangingPunct="1">
              <a:buFont typeface="Wingdings" pitchFamily="2" charset="2"/>
              <a:buChar char="Ø"/>
            </a:pPr>
            <a:r>
              <a:rPr lang="en-PH" smtClean="0"/>
              <a:t>A group whose members work intensely on a specific, common goal using their positive synergy, individual and mutual accountability, and complementary skills</a:t>
            </a:r>
          </a:p>
          <a:p>
            <a:pPr eaLnBrk="1" hangingPunct="1"/>
            <a:r>
              <a:rPr lang="en-PH" smtClean="0"/>
              <a:t>Types of Work Teams</a:t>
            </a:r>
          </a:p>
          <a:p>
            <a:pPr eaLnBrk="1" hangingPunct="1">
              <a:buFont typeface="Wingdings" pitchFamily="2" charset="2"/>
              <a:buChar char="Ø"/>
            </a:pPr>
            <a:r>
              <a:rPr lang="en-PH" smtClean="0"/>
              <a:t>Problem-solving teams</a:t>
            </a:r>
          </a:p>
          <a:p>
            <a:pPr eaLnBrk="1" hangingPunct="1">
              <a:buFont typeface="Wingdings" pitchFamily="2" charset="2"/>
              <a:buChar char="Ø"/>
            </a:pPr>
            <a:r>
              <a:rPr lang="en-PH" smtClean="0"/>
              <a:t>Self-managed work team</a:t>
            </a:r>
          </a:p>
          <a:p>
            <a:pPr eaLnBrk="1" hangingPunct="1">
              <a:buFont typeface="Wingdings" pitchFamily="2" charset="2"/>
              <a:buChar char="Ø"/>
            </a:pPr>
            <a:r>
              <a:rPr lang="en-PH" smtClean="0"/>
              <a:t>Cross-functional team</a:t>
            </a:r>
          </a:p>
          <a:p>
            <a:pPr eaLnBrk="1" hangingPunct="1">
              <a:buFont typeface="Wingdings" pitchFamily="2" charset="2"/>
              <a:buChar char="Ø"/>
            </a:pPr>
            <a:r>
              <a:rPr lang="en-PH" smtClean="0"/>
              <a:t>Virtual team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PH" dirty="0" smtClean="0"/>
              <a:t>Type of teams</a:t>
            </a:r>
            <a:endParaRPr lang="en-PH"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panose="05000000000000000000" pitchFamily="2" charset="2"/>
              <a:buChar char="Ø"/>
              <a:defRPr/>
            </a:pPr>
            <a:r>
              <a:rPr lang="en-PH" dirty="0"/>
              <a:t>Problem-solving teams</a:t>
            </a:r>
          </a:p>
          <a:p>
            <a:pPr marL="0" indent="0" eaLnBrk="1" fontAlgn="auto" hangingPunct="1">
              <a:spcAft>
                <a:spcPts val="0"/>
              </a:spcAft>
              <a:buFont typeface="Wingdings 2"/>
              <a:buNone/>
              <a:defRPr/>
            </a:pPr>
            <a:r>
              <a:rPr lang="en-PH" dirty="0"/>
              <a:t>E</a:t>
            </a:r>
            <a:r>
              <a:rPr lang="en-PH" dirty="0" smtClean="0"/>
              <a:t>mployees </a:t>
            </a:r>
            <a:r>
              <a:rPr lang="en-PH" dirty="0"/>
              <a:t>from the same department or functional area involved in efforts to improve work </a:t>
            </a:r>
            <a:r>
              <a:rPr lang="en-PH" dirty="0" smtClean="0"/>
              <a:t>activities or </a:t>
            </a:r>
            <a:r>
              <a:rPr lang="en-PH" dirty="0"/>
              <a:t>to solve specific </a:t>
            </a:r>
            <a:r>
              <a:rPr lang="en-PH" dirty="0" smtClean="0"/>
              <a:t>problems.</a:t>
            </a:r>
          </a:p>
          <a:p>
            <a:pPr marL="0" indent="0" eaLnBrk="1" fontAlgn="auto" hangingPunct="1">
              <a:spcAft>
                <a:spcPts val="0"/>
              </a:spcAft>
              <a:buFont typeface="Wingdings 2"/>
              <a:buNone/>
              <a:defRPr/>
            </a:pPr>
            <a:endParaRPr lang="en-PH" dirty="0"/>
          </a:p>
          <a:p>
            <a:pPr marL="274320" indent="-274320" eaLnBrk="1" fontAlgn="auto" hangingPunct="1">
              <a:spcAft>
                <a:spcPts val="0"/>
              </a:spcAft>
              <a:buFont typeface="Wingdings" panose="05000000000000000000" pitchFamily="2" charset="2"/>
              <a:buChar char="Ø"/>
              <a:defRPr/>
            </a:pPr>
            <a:r>
              <a:rPr lang="en-PH" dirty="0"/>
              <a:t>Self-managed work </a:t>
            </a:r>
            <a:r>
              <a:rPr lang="en-PH" dirty="0" smtClean="0"/>
              <a:t>team</a:t>
            </a:r>
          </a:p>
          <a:p>
            <a:pPr marL="0" indent="0" eaLnBrk="1" fontAlgn="auto" hangingPunct="1">
              <a:spcAft>
                <a:spcPts val="0"/>
              </a:spcAft>
              <a:buFont typeface="Wingdings 2"/>
              <a:buNone/>
              <a:defRPr/>
            </a:pPr>
            <a:r>
              <a:rPr lang="en-PH" dirty="0"/>
              <a:t>A</a:t>
            </a:r>
            <a:r>
              <a:rPr lang="en-PH" dirty="0" smtClean="0"/>
              <a:t> </a:t>
            </a:r>
            <a:r>
              <a:rPr lang="en-PH" dirty="0"/>
              <a:t>formal group of </a:t>
            </a:r>
            <a:r>
              <a:rPr lang="en-PH" dirty="0" smtClean="0"/>
              <a:t>employees who </a:t>
            </a:r>
            <a:r>
              <a:rPr lang="en-PH" dirty="0"/>
              <a:t>operate without a manager and are responsible for a complete work </a:t>
            </a:r>
            <a:r>
              <a:rPr lang="en-PH" dirty="0" smtClean="0"/>
              <a:t>process or </a:t>
            </a:r>
            <a:r>
              <a:rPr lang="en-PH" dirty="0"/>
              <a:t>segment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PH" dirty="0" smtClean="0"/>
              <a:t>Type of teams</a:t>
            </a:r>
            <a:endParaRPr lang="en-PH"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panose="05000000000000000000" pitchFamily="2" charset="2"/>
              <a:buChar char="Ø"/>
              <a:defRPr/>
            </a:pPr>
            <a:r>
              <a:rPr lang="en-PH" dirty="0"/>
              <a:t>Cross-functional </a:t>
            </a:r>
            <a:r>
              <a:rPr lang="en-PH" dirty="0" smtClean="0"/>
              <a:t>team</a:t>
            </a:r>
          </a:p>
          <a:p>
            <a:pPr marL="0" indent="0" eaLnBrk="1" fontAlgn="auto" hangingPunct="1">
              <a:spcAft>
                <a:spcPts val="0"/>
              </a:spcAft>
              <a:buFont typeface="Wingdings 2"/>
              <a:buNone/>
              <a:defRPr/>
            </a:pPr>
            <a:r>
              <a:rPr lang="en-PH" dirty="0"/>
              <a:t>A</a:t>
            </a:r>
            <a:r>
              <a:rPr lang="en-PH" dirty="0" smtClean="0"/>
              <a:t> hybrid grouping of individuals who are experts in various</a:t>
            </a:r>
            <a:r>
              <a:rPr lang="en-PH" dirty="0"/>
              <a:t> </a:t>
            </a:r>
            <a:r>
              <a:rPr lang="en-PH" dirty="0" smtClean="0"/>
              <a:t>specialties and who work together on various tasks.</a:t>
            </a:r>
          </a:p>
          <a:p>
            <a:pPr marL="274320" indent="-274320" eaLnBrk="1" fontAlgn="auto" hangingPunct="1">
              <a:spcAft>
                <a:spcPts val="0"/>
              </a:spcAft>
              <a:buFont typeface="Wingdings 2"/>
              <a:buChar char=""/>
              <a:defRPr/>
            </a:pPr>
            <a:endParaRPr lang="en-PH" dirty="0"/>
          </a:p>
          <a:p>
            <a:pPr marL="274320" indent="-274320" eaLnBrk="1" fontAlgn="auto" hangingPunct="1">
              <a:spcAft>
                <a:spcPts val="0"/>
              </a:spcAft>
              <a:buFont typeface="Wingdings" panose="05000000000000000000" pitchFamily="2" charset="2"/>
              <a:buChar char="Ø"/>
              <a:defRPr/>
            </a:pPr>
            <a:r>
              <a:rPr lang="en-PH" dirty="0"/>
              <a:t>Virtual </a:t>
            </a:r>
            <a:r>
              <a:rPr lang="en-PH" dirty="0" smtClean="0"/>
              <a:t>team</a:t>
            </a:r>
          </a:p>
          <a:p>
            <a:pPr marL="0" indent="0" eaLnBrk="1" fontAlgn="auto" hangingPunct="1">
              <a:spcAft>
                <a:spcPts val="0"/>
              </a:spcAft>
              <a:buFont typeface="Wingdings 2"/>
              <a:buNone/>
              <a:defRPr/>
            </a:pPr>
            <a:r>
              <a:rPr lang="en-PH" dirty="0" smtClean="0"/>
              <a:t>Teams </a:t>
            </a:r>
            <a:r>
              <a:rPr lang="en-PH" dirty="0"/>
              <a:t>that uses </a:t>
            </a:r>
            <a:r>
              <a:rPr lang="en-PH" dirty="0" smtClean="0"/>
              <a:t>computer technology to link </a:t>
            </a:r>
            <a:r>
              <a:rPr lang="en-PH" dirty="0"/>
              <a:t>physically dispersed members in order to achieve a common goal</a:t>
            </a:r>
          </a:p>
          <a:p>
            <a:pPr marL="274320" indent="-274320" eaLnBrk="1" fontAlgn="auto" hangingPunct="1">
              <a:spcAft>
                <a:spcPts val="0"/>
              </a:spcAft>
              <a:buFont typeface="Wingdings 2"/>
              <a:buChar char=""/>
              <a:defRPr/>
            </a:pPr>
            <a:endParaRPr lang="en-PH"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822960"/>
          </a:xfrm>
        </p:spPr>
        <p:txBody>
          <a:bodyPr>
            <a:normAutofit fontScale="90000"/>
          </a:bodyPr>
          <a:lstStyle/>
          <a:p>
            <a:pPr eaLnBrk="1" fontAlgn="auto" hangingPunct="1">
              <a:spcAft>
                <a:spcPts val="0"/>
              </a:spcAft>
              <a:defRPr/>
            </a:pPr>
            <a:r>
              <a:rPr lang="en-PH" dirty="0" smtClean="0"/>
              <a:t>Exhibit 14-9 groups versus teams</a:t>
            </a:r>
            <a:endParaRPr lang="en-PH" dirty="0"/>
          </a:p>
        </p:txBody>
      </p:sp>
      <p:pic>
        <p:nvPicPr>
          <p:cNvPr id="69634" name="Picture 2"/>
          <p:cNvPicPr>
            <a:picLocks noGrp="1" noChangeAspect="1" noChangeArrowheads="1"/>
          </p:cNvPicPr>
          <p:nvPr>
            <p:ph idx="1"/>
          </p:nvPr>
        </p:nvPicPr>
        <p:blipFill>
          <a:blip r:embed="rId3"/>
          <a:srcRect/>
          <a:stretch>
            <a:fillRect/>
          </a:stretch>
        </p:blipFill>
        <p:spPr>
          <a:xfrm>
            <a:off x="381000" y="1447800"/>
            <a:ext cx="7543800" cy="50292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PH" dirty="0" smtClean="0"/>
              <a:t>Exhibit 14-1 examples of formal work groups</a:t>
            </a:r>
            <a:endParaRPr lang="en-PH" dirty="0"/>
          </a:p>
        </p:txBody>
      </p:sp>
      <p:pic>
        <p:nvPicPr>
          <p:cNvPr id="18434" name="Picture 2"/>
          <p:cNvPicPr>
            <a:picLocks noGrp="1" noChangeAspect="1" noChangeArrowheads="1"/>
          </p:cNvPicPr>
          <p:nvPr>
            <p:ph idx="1"/>
          </p:nvPr>
        </p:nvPicPr>
        <p:blipFill>
          <a:blip r:embed="rId3"/>
          <a:srcRect/>
          <a:stretch>
            <a:fillRect/>
          </a:stretch>
        </p:blipFill>
        <p:spPr>
          <a:xfrm>
            <a:off x="381000" y="1524000"/>
            <a:ext cx="7620000" cy="5105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noFill/>
        </p:spPr>
        <p:txBody>
          <a:bodyPr wrap="square" numCol="1" compatLnSpc="1">
            <a:prstTxWarp prst="textNoShape">
              <a:avLst/>
            </a:prstTxWarp>
          </a:bodyPr>
          <a:lstStyle/>
          <a:p>
            <a:r>
              <a:rPr lang="en-US" sz="3400" cap="none" smtClean="0">
                <a:ln>
                  <a:noFill/>
                </a:ln>
                <a:solidFill>
                  <a:schemeClr val="tx1"/>
                </a:solidFill>
              </a:rPr>
              <a:t>Reasons for people to join groups</a:t>
            </a:r>
          </a:p>
        </p:txBody>
      </p:sp>
      <p:sp>
        <p:nvSpPr>
          <p:cNvPr id="86019" name="Rectangle 3"/>
          <p:cNvSpPr>
            <a:spLocks noGrp="1"/>
          </p:cNvSpPr>
          <p:nvPr>
            <p:ph type="body" idx="1"/>
          </p:nvPr>
        </p:nvSpPr>
        <p:spPr/>
        <p:txBody>
          <a:bodyPr/>
          <a:lstStyle/>
          <a:p>
            <a:r>
              <a:rPr lang="en-US" smtClean="0"/>
              <a:t>Why People Join Groups</a:t>
            </a:r>
          </a:p>
          <a:p>
            <a:pPr lvl="1"/>
            <a:r>
              <a:rPr lang="en-US" smtClean="0"/>
              <a:t>Security</a:t>
            </a:r>
          </a:p>
          <a:p>
            <a:pPr lvl="1"/>
            <a:r>
              <a:rPr lang="en-US" smtClean="0"/>
              <a:t>Status</a:t>
            </a:r>
          </a:p>
          <a:p>
            <a:pPr lvl="1"/>
            <a:r>
              <a:rPr lang="en-US" smtClean="0"/>
              <a:t>Self-esteem</a:t>
            </a:r>
          </a:p>
          <a:p>
            <a:pPr lvl="1"/>
            <a:r>
              <a:rPr lang="en-US" smtClean="0"/>
              <a:t>Affiliation</a:t>
            </a:r>
          </a:p>
          <a:p>
            <a:pPr lvl="1"/>
            <a:r>
              <a:rPr lang="en-US" smtClean="0"/>
              <a:t>Power</a:t>
            </a:r>
          </a:p>
          <a:p>
            <a:pPr lvl="1"/>
            <a:r>
              <a:rPr lang="en-US" smtClean="0"/>
              <a:t>Goal Achievement</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sz="half" idx="1"/>
          </p:nvPr>
        </p:nvSpPr>
        <p:spPr>
          <a:xfrm>
            <a:off x="457200" y="1371600"/>
            <a:ext cx="3886200" cy="5029200"/>
          </a:xfrm>
        </p:spPr>
        <p:txBody>
          <a:bodyPr/>
          <a:lstStyle/>
          <a:p>
            <a:pPr marL="222250" indent="-222250" eaLnBrk="1" hangingPunct="1">
              <a:lnSpc>
                <a:spcPct val="90000"/>
              </a:lnSpc>
              <a:buFont typeface="Wingdings 3" pitchFamily="18" charset="2"/>
              <a:buChar char=""/>
            </a:pPr>
            <a:r>
              <a:rPr lang="en-US" altLang="en-US" sz="2200" smtClean="0"/>
              <a:t>Forming</a:t>
            </a:r>
          </a:p>
          <a:p>
            <a:pPr marL="625475" lvl="1" indent="-284163" eaLnBrk="1" hangingPunct="1">
              <a:lnSpc>
                <a:spcPct val="90000"/>
              </a:lnSpc>
              <a:spcBef>
                <a:spcPts val="325"/>
              </a:spcBef>
              <a:buFont typeface="Verdana" pitchFamily="34" charset="0"/>
              <a:buChar char="◦"/>
            </a:pPr>
            <a:r>
              <a:rPr lang="en-US" altLang="en-US" sz="2000" smtClean="0"/>
              <a:t>Members join and begin the process of defining the group’s purpose, structure, and leadership</a:t>
            </a:r>
          </a:p>
          <a:p>
            <a:pPr marL="222250" indent="-222250" eaLnBrk="1" hangingPunct="1">
              <a:lnSpc>
                <a:spcPct val="90000"/>
              </a:lnSpc>
              <a:buFont typeface="Wingdings 3" pitchFamily="18" charset="2"/>
              <a:buChar char=""/>
            </a:pPr>
            <a:r>
              <a:rPr lang="en-US" altLang="en-US" sz="2200" smtClean="0"/>
              <a:t>Storming</a:t>
            </a:r>
          </a:p>
          <a:p>
            <a:pPr marL="625475" lvl="1" indent="-284163" eaLnBrk="1" hangingPunct="1">
              <a:lnSpc>
                <a:spcPct val="90000"/>
              </a:lnSpc>
              <a:spcBef>
                <a:spcPts val="325"/>
              </a:spcBef>
              <a:buFont typeface="Verdana" pitchFamily="34" charset="0"/>
              <a:buChar char="◦"/>
            </a:pPr>
            <a:r>
              <a:rPr lang="en-US" altLang="en-US" sz="2000" smtClean="0"/>
              <a:t>Intragroup conflict occurs as individuals resist control by the group and disagree over leadership</a:t>
            </a:r>
          </a:p>
          <a:p>
            <a:pPr marL="222250" indent="-222250" eaLnBrk="1" hangingPunct="1">
              <a:lnSpc>
                <a:spcPct val="90000"/>
              </a:lnSpc>
              <a:buFont typeface="Wingdings 3" pitchFamily="18" charset="2"/>
              <a:buChar char=""/>
            </a:pPr>
            <a:r>
              <a:rPr lang="en-US" altLang="en-US" sz="2200" smtClean="0"/>
              <a:t>Norming</a:t>
            </a:r>
          </a:p>
          <a:p>
            <a:pPr marL="625475" lvl="1" indent="-284163" eaLnBrk="1" hangingPunct="1">
              <a:lnSpc>
                <a:spcPct val="90000"/>
              </a:lnSpc>
              <a:spcBef>
                <a:spcPts val="325"/>
              </a:spcBef>
              <a:buFont typeface="Verdana" pitchFamily="34" charset="0"/>
              <a:buChar char="◦"/>
            </a:pPr>
            <a:r>
              <a:rPr lang="en-US" altLang="en-US" sz="2000" smtClean="0"/>
              <a:t>Close relationships develop as the group becomes cohesive and establishes its norms for acceptable behaviour</a:t>
            </a:r>
          </a:p>
        </p:txBody>
      </p:sp>
      <p:sp>
        <p:nvSpPr>
          <p:cNvPr id="20482" name="Rectangle 4"/>
          <p:cNvSpPr>
            <a:spLocks noGrp="1" noChangeArrowheads="1"/>
          </p:cNvSpPr>
          <p:nvPr>
            <p:ph sz="half" idx="2"/>
          </p:nvPr>
        </p:nvSpPr>
        <p:spPr>
          <a:xfrm>
            <a:off x="4419600" y="1447800"/>
            <a:ext cx="3733800" cy="4800600"/>
          </a:xfrm>
        </p:spPr>
        <p:txBody>
          <a:bodyPr/>
          <a:lstStyle/>
          <a:p>
            <a:pPr marL="365125" indent="-255588" eaLnBrk="1" hangingPunct="1">
              <a:buFont typeface="Wingdings 3" pitchFamily="18" charset="2"/>
              <a:buChar char=""/>
            </a:pPr>
            <a:r>
              <a:rPr lang="en-US" altLang="en-US" sz="2200" smtClean="0"/>
              <a:t>Performing</a:t>
            </a:r>
          </a:p>
          <a:p>
            <a:pPr marL="620713" lvl="1" eaLnBrk="1" hangingPunct="1">
              <a:spcBef>
                <a:spcPts val="325"/>
              </a:spcBef>
              <a:buFont typeface="Verdana" pitchFamily="34" charset="0"/>
              <a:buChar char="◦"/>
            </a:pPr>
            <a:r>
              <a:rPr lang="en-US" altLang="en-US" sz="2000" smtClean="0"/>
              <a:t>A fully functional group structure allows the group to focus on performing the task at hand</a:t>
            </a:r>
          </a:p>
          <a:p>
            <a:pPr marL="365125" indent="-255588" eaLnBrk="1" hangingPunct="1">
              <a:buFont typeface="Wingdings 3" pitchFamily="18" charset="2"/>
              <a:buChar char=""/>
            </a:pPr>
            <a:r>
              <a:rPr lang="en-US" altLang="en-US" sz="2200" smtClean="0"/>
              <a:t>Adjourning</a:t>
            </a:r>
          </a:p>
          <a:p>
            <a:pPr marL="620713" lvl="1" eaLnBrk="1" hangingPunct="1">
              <a:spcBef>
                <a:spcPts val="325"/>
              </a:spcBef>
              <a:buFont typeface="Verdana" pitchFamily="34" charset="0"/>
              <a:buChar char="◦"/>
            </a:pPr>
            <a:r>
              <a:rPr lang="en-US" altLang="en-US" sz="2000" smtClean="0"/>
              <a:t>The group prepares to disband and is no longer concerned with high levels of performance</a:t>
            </a:r>
          </a:p>
          <a:p>
            <a:pPr marL="620713" lvl="1" eaLnBrk="1" hangingPunct="1">
              <a:spcBef>
                <a:spcPts val="325"/>
              </a:spcBef>
              <a:buFont typeface="Verdana" pitchFamily="34" charset="0"/>
              <a:buChar char="◦"/>
            </a:pPr>
            <a:endParaRPr lang="en-US" altLang="en-US" sz="2000" smtClean="0"/>
          </a:p>
        </p:txBody>
      </p:sp>
      <p:sp>
        <p:nvSpPr>
          <p:cNvPr id="204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6C882D4-7732-4FF2-BEF4-E842DB033BE3}" type="slidenum">
              <a:rPr lang="en-US" altLang="en-US" sz="1400" smtClean="0">
                <a:solidFill>
                  <a:schemeClr val="tx1"/>
                </a:solidFill>
                <a:latin typeface="Times" pitchFamily="18" charset="0"/>
                <a:cs typeface="Arial" charset="0"/>
              </a:rPr>
              <a:pPr fontAlgn="base">
                <a:spcBef>
                  <a:spcPct val="0"/>
                </a:spcBef>
                <a:spcAft>
                  <a:spcPct val="0"/>
                </a:spcAft>
              </a:pPr>
              <a:t>5</a:t>
            </a:fld>
            <a:endParaRPr lang="en-US" altLang="en-US" sz="1400" smtClean="0">
              <a:solidFill>
                <a:schemeClr val="tx1"/>
              </a:solidFill>
              <a:latin typeface="Times" pitchFamily="18" charset="0"/>
              <a:cs typeface="Arial" charset="0"/>
            </a:endParaRPr>
          </a:p>
        </p:txBody>
      </p:sp>
      <p:sp>
        <p:nvSpPr>
          <p:cNvPr id="8196" name="Rectangle 2"/>
          <p:cNvSpPr>
            <a:spLocks noGrp="1" noChangeArrowheads="1"/>
          </p:cNvSpPr>
          <p:nvPr>
            <p:ph type="title"/>
          </p:nvPr>
        </p:nvSpPr>
        <p:spPr>
          <a:xfrm>
            <a:off x="457200" y="320040"/>
            <a:ext cx="7242048" cy="822960"/>
          </a:xfrm>
        </p:spPr>
        <p:txBody>
          <a:bodyPr>
            <a:normAutofit fontScale="90000"/>
          </a:bodyPr>
          <a:lstStyle/>
          <a:p>
            <a:pPr eaLnBrk="1" fontAlgn="auto" hangingPunct="1">
              <a:spcAft>
                <a:spcPts val="0"/>
              </a:spcAft>
              <a:defRPr/>
            </a:pPr>
            <a:r>
              <a:rPr lang="en-US" altLang="en-US" dirty="0" smtClean="0"/>
              <a:t>Stages in Group Development</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PH" dirty="0" smtClean="0"/>
              <a:t>Exhibit 14-2 stages of group development</a:t>
            </a:r>
            <a:endParaRPr lang="en-PH" dirty="0"/>
          </a:p>
        </p:txBody>
      </p:sp>
      <p:pic>
        <p:nvPicPr>
          <p:cNvPr id="22530" name="Picture 2"/>
          <p:cNvPicPr>
            <a:picLocks noGrp="1" noChangeAspect="1" noChangeArrowheads="1"/>
          </p:cNvPicPr>
          <p:nvPr>
            <p:ph idx="1"/>
          </p:nvPr>
        </p:nvPicPr>
        <p:blipFill>
          <a:blip r:embed="rId3"/>
          <a:srcRect/>
          <a:stretch>
            <a:fillRect/>
          </a:stretch>
        </p:blipFill>
        <p:spPr>
          <a:xfrm>
            <a:off x="304800" y="1905000"/>
            <a:ext cx="7543800" cy="4572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bwMode="auto">
          <a:noFill/>
        </p:spPr>
        <p:txBody>
          <a:bodyPr wrap="square" numCol="1" compatLnSpc="1">
            <a:prstTxWarp prst="textNoShape">
              <a:avLst/>
            </a:prstTxWarp>
          </a:bodyPr>
          <a:lstStyle/>
          <a:p>
            <a:r>
              <a:rPr lang="en-US" cap="none" smtClean="0">
                <a:ln>
                  <a:noFill/>
                </a:ln>
                <a:solidFill>
                  <a:schemeClr val="tx1"/>
                </a:solidFill>
              </a:rPr>
              <a:t>Quality Circle</a:t>
            </a:r>
          </a:p>
        </p:txBody>
      </p:sp>
      <p:sp>
        <p:nvSpPr>
          <p:cNvPr id="88067" name="Rectangle 3"/>
          <p:cNvSpPr>
            <a:spLocks noGrp="1"/>
          </p:cNvSpPr>
          <p:nvPr>
            <p:ph type="body" idx="1"/>
          </p:nvPr>
        </p:nvSpPr>
        <p:spPr>
          <a:xfrm>
            <a:off x="457200" y="2057400"/>
            <a:ext cx="7239000" cy="4398963"/>
          </a:xfrm>
        </p:spPr>
        <p:txBody>
          <a:bodyPr/>
          <a:lstStyle/>
          <a:p>
            <a:endParaRPr lang="en-US" smtClean="0"/>
          </a:p>
        </p:txBody>
      </p:sp>
      <p:pic>
        <p:nvPicPr>
          <p:cNvPr id="88068" name="Picture 4" descr="quality-circle-3-728"/>
          <p:cNvPicPr>
            <a:picLocks noChangeAspect="1" noChangeArrowheads="1"/>
          </p:cNvPicPr>
          <p:nvPr/>
        </p:nvPicPr>
        <p:blipFill>
          <a:blip r:embed="rId3"/>
          <a:srcRect/>
          <a:stretch>
            <a:fillRect/>
          </a:stretch>
        </p:blipFill>
        <p:spPr bwMode="auto">
          <a:xfrm>
            <a:off x="457200" y="2057400"/>
            <a:ext cx="7620000" cy="39814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bwMode="auto">
          <a:noFill/>
        </p:spPr>
        <p:txBody>
          <a:bodyPr wrap="square" numCol="1" compatLnSpc="1">
            <a:prstTxWarp prst="textNoShape">
              <a:avLst/>
            </a:prstTxWarp>
          </a:bodyPr>
          <a:lstStyle/>
          <a:p>
            <a:endParaRPr lang="en-US" cap="none" smtClean="0">
              <a:ln>
                <a:noFill/>
              </a:ln>
              <a:solidFill>
                <a:schemeClr val="tx1"/>
              </a:solidFill>
            </a:endParaRPr>
          </a:p>
        </p:txBody>
      </p:sp>
      <p:sp>
        <p:nvSpPr>
          <p:cNvPr id="90115" name="Rectangle 3"/>
          <p:cNvSpPr>
            <a:spLocks noGrp="1"/>
          </p:cNvSpPr>
          <p:nvPr>
            <p:ph type="body" idx="1"/>
          </p:nvPr>
        </p:nvSpPr>
        <p:spPr>
          <a:xfrm>
            <a:off x="304800" y="381000"/>
            <a:ext cx="7391400" cy="6075363"/>
          </a:xfrm>
        </p:spPr>
        <p:txBody>
          <a:bodyPr/>
          <a:lstStyle/>
          <a:p>
            <a:endParaRPr lang="en-US" smtClean="0"/>
          </a:p>
        </p:txBody>
      </p:sp>
      <p:pic>
        <p:nvPicPr>
          <p:cNvPr id="90116" name="Picture 4" descr="quality-circle-11-728"/>
          <p:cNvPicPr>
            <a:picLocks noChangeAspect="1" noChangeArrowheads="1"/>
          </p:cNvPicPr>
          <p:nvPr/>
        </p:nvPicPr>
        <p:blipFill>
          <a:blip r:embed="rId3"/>
          <a:srcRect/>
          <a:stretch>
            <a:fillRect/>
          </a:stretch>
        </p:blipFill>
        <p:spPr bwMode="auto">
          <a:xfrm>
            <a:off x="304800" y="209550"/>
            <a:ext cx="7772400" cy="58293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4" name="Picture 4" descr="quality-circle-12-728"/>
          <p:cNvPicPr>
            <a:picLocks noChangeAspect="1" noChangeArrowheads="1"/>
          </p:cNvPicPr>
          <p:nvPr/>
        </p:nvPicPr>
        <p:blipFill>
          <a:blip r:embed="rId3"/>
          <a:srcRect/>
          <a:stretch>
            <a:fillRect/>
          </a:stretch>
        </p:blipFill>
        <p:spPr bwMode="auto">
          <a:xfrm>
            <a:off x="1143000" y="838200"/>
            <a:ext cx="6934200" cy="52006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396</TotalTime>
  <Words>1614</Words>
  <Application>Microsoft Office PowerPoint</Application>
  <PresentationFormat>On-screen Show (4:3)</PresentationFormat>
  <Paragraphs>186</Paragraphs>
  <Slides>25</Slides>
  <Notes>25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Souvenir Lt BT</vt:lpstr>
      <vt:lpstr>Times</vt:lpstr>
      <vt:lpstr>Trebuchet MS</vt:lpstr>
      <vt:lpstr>Verdana</vt:lpstr>
      <vt:lpstr>Wingdings</vt:lpstr>
      <vt:lpstr>Wingdings 2</vt:lpstr>
      <vt:lpstr>Wingdings 3</vt:lpstr>
      <vt:lpstr>Opulent</vt:lpstr>
      <vt:lpstr>Groups and teams</vt:lpstr>
      <vt:lpstr>Understanding Groups</vt:lpstr>
      <vt:lpstr>Exhibit 14-1 examples of formal work groups</vt:lpstr>
      <vt:lpstr>Reasons for people to join groups</vt:lpstr>
      <vt:lpstr>Stages in Group Development</vt:lpstr>
      <vt:lpstr>Exhibit 14-2 stages of group development</vt:lpstr>
      <vt:lpstr>Quality Circle</vt:lpstr>
      <vt:lpstr>PowerPoint Presentation</vt:lpstr>
      <vt:lpstr>PowerPoint Presentation</vt:lpstr>
      <vt:lpstr>Group Structure</vt:lpstr>
      <vt:lpstr>Group Structure (cont’d)</vt:lpstr>
      <vt:lpstr>Group Structure (cont’d)</vt:lpstr>
      <vt:lpstr>Group Structure (cont’d)</vt:lpstr>
      <vt:lpstr>Group Structure: Group Size</vt:lpstr>
      <vt:lpstr>Group Structure (cont’d)</vt:lpstr>
      <vt:lpstr>Group processes: group decision making</vt:lpstr>
      <vt:lpstr>Group processes: Conflict Management</vt:lpstr>
      <vt:lpstr>Conflict Management (cont’d)</vt:lpstr>
      <vt:lpstr>Conflict Management (cont’d)</vt:lpstr>
      <vt:lpstr>Exhibit 14-8 conflict management techniques</vt:lpstr>
      <vt:lpstr>Group tasks AND GROUP EFFECTIVENESS</vt:lpstr>
      <vt:lpstr>What Is a Work Team?</vt:lpstr>
      <vt:lpstr>Type of teams</vt:lpstr>
      <vt:lpstr>Type of teams</vt:lpstr>
      <vt:lpstr>Exhibit 14-9 groups versus teams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Groups and teams</dc:title>
  <dc:creator>tanya ahmed</dc:creator>
  <cp:lastModifiedBy>HP</cp:lastModifiedBy>
  <cp:revision>18</cp:revision>
  <dcterms:created xsi:type="dcterms:W3CDTF">2015-05-13T12:45:21Z</dcterms:created>
  <dcterms:modified xsi:type="dcterms:W3CDTF">2017-04-06T05:34:07Z</dcterms:modified>
</cp:coreProperties>
</file>