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5" r:id="rId12"/>
    <p:sldId id="266" r:id="rId13"/>
    <p:sldId id="267" r:id="rId14"/>
    <p:sldId id="268" r:id="rId15"/>
    <p:sldId id="273" r:id="rId16"/>
    <p:sldId id="274" r:id="rId17"/>
    <p:sldId id="269" r:id="rId18"/>
    <p:sldId id="272" r:id="rId19"/>
    <p:sldId id="270" r:id="rId20"/>
    <p:sldId id="27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880A-F2A5-4204-A9D4-E5884083DEAB}" type="datetimeFigureOut">
              <a:rPr lang="en-US" smtClean="0"/>
              <a:t>05-Feb-17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BE68-2B1D-4E80-8D23-5D9FAF756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79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880A-F2A5-4204-A9D4-E5884083DEAB}" type="datetimeFigureOut">
              <a:rPr lang="en-US" smtClean="0"/>
              <a:t>05-Feb-17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BE68-2B1D-4E80-8D23-5D9FAF756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38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880A-F2A5-4204-A9D4-E5884083DEAB}" type="datetimeFigureOut">
              <a:rPr lang="en-US" smtClean="0"/>
              <a:t>05-Feb-17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BE68-2B1D-4E80-8D23-5D9FAF756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644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880A-F2A5-4204-A9D4-E5884083DEAB}" type="datetimeFigureOut">
              <a:rPr lang="en-US" smtClean="0"/>
              <a:t>05-Feb-17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BE68-2B1D-4E80-8D23-5D9FAF756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35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880A-F2A5-4204-A9D4-E5884083DEAB}" type="datetimeFigureOut">
              <a:rPr lang="en-US" smtClean="0"/>
              <a:t>05-Feb-17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BE68-2B1D-4E80-8D23-5D9FAF756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3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880A-F2A5-4204-A9D4-E5884083DEAB}" type="datetimeFigureOut">
              <a:rPr lang="en-US" smtClean="0"/>
              <a:t>05-Feb-17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BE68-2B1D-4E80-8D23-5D9FAF756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268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880A-F2A5-4204-A9D4-E5884083DEAB}" type="datetimeFigureOut">
              <a:rPr lang="en-US" smtClean="0"/>
              <a:t>05-Feb-17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BE68-2B1D-4E80-8D23-5D9FAF756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90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880A-F2A5-4204-A9D4-E5884083DEAB}" type="datetimeFigureOut">
              <a:rPr lang="en-US" smtClean="0"/>
              <a:t>05-Feb-17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BE68-2B1D-4E80-8D23-5D9FAF756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66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880A-F2A5-4204-A9D4-E5884083DEAB}" type="datetimeFigureOut">
              <a:rPr lang="en-US" smtClean="0"/>
              <a:t>05-Feb-17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BE68-2B1D-4E80-8D23-5D9FAF756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3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880A-F2A5-4204-A9D4-E5884083DEAB}" type="datetimeFigureOut">
              <a:rPr lang="en-US" smtClean="0"/>
              <a:t>05-Feb-17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BE68-2B1D-4E80-8D23-5D9FAF756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9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880A-F2A5-4204-A9D4-E5884083DEAB}" type="datetimeFigureOut">
              <a:rPr lang="en-US" smtClean="0"/>
              <a:t>05-Feb-17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BE68-2B1D-4E80-8D23-5D9FAF756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3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A880A-F2A5-4204-A9D4-E5884083DEAB}" type="datetimeFigureOut">
              <a:rPr lang="en-US" smtClean="0"/>
              <a:t>05-Feb-17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2BE68-2B1D-4E80-8D23-5D9FAF756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NATIONAL DIFFERENCES IN POLITICAL ECONOMY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00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Legal System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dirty="0"/>
              <a:t>The </a:t>
            </a:r>
            <a:r>
              <a:rPr lang="en-US" b="1" dirty="0"/>
              <a:t>legal system</a:t>
            </a:r>
            <a:r>
              <a:rPr lang="en-US" dirty="0"/>
              <a:t> of a country refers to the rules that </a:t>
            </a:r>
            <a:r>
              <a:rPr lang="en-US" u="sng" dirty="0"/>
              <a:t>regulate</a:t>
            </a:r>
            <a:r>
              <a:rPr lang="en-US" dirty="0"/>
              <a:t> behavior along with the processes by which the laws are </a:t>
            </a:r>
            <a:r>
              <a:rPr lang="en-US" u="sng" dirty="0"/>
              <a:t>enforced</a:t>
            </a:r>
            <a:r>
              <a:rPr lang="en-US" dirty="0"/>
              <a:t> and through which redress for grievances is obtained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dirty="0"/>
              <a:t>There are </a:t>
            </a:r>
            <a:r>
              <a:rPr lang="en-US" u="sng" dirty="0"/>
              <a:t>three types </a:t>
            </a:r>
            <a:r>
              <a:rPr lang="en-US" dirty="0"/>
              <a:t>of legal systems</a:t>
            </a:r>
          </a:p>
          <a:p>
            <a:pPr marL="533400" indent="-5334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b="1" dirty="0">
                <a:solidFill>
                  <a:srgbClr val="7030A0"/>
                </a:solidFill>
              </a:rPr>
              <a:t>Common law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- based on tradition, precedent, and custom</a:t>
            </a:r>
          </a:p>
          <a:p>
            <a:pPr marL="533400" indent="-5334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b="1" dirty="0" smtClean="0">
                <a:solidFill>
                  <a:srgbClr val="7030A0"/>
                </a:solidFill>
              </a:rPr>
              <a:t>Civil </a:t>
            </a:r>
            <a:r>
              <a:rPr lang="en-US" b="1" dirty="0">
                <a:solidFill>
                  <a:srgbClr val="7030A0"/>
                </a:solidFill>
              </a:rPr>
              <a:t>law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- based on detailed set of laws organized into codes</a:t>
            </a:r>
          </a:p>
          <a:p>
            <a:pPr marL="533400" indent="-5334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b="1" dirty="0">
                <a:solidFill>
                  <a:srgbClr val="7030A0"/>
                </a:solidFill>
              </a:rPr>
              <a:t>Theocratic law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- law is based on religious teachings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17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5422" t="18794" r="16577" b="6029"/>
          <a:stretch/>
        </p:blipFill>
        <p:spPr>
          <a:xfrm>
            <a:off x="218939" y="167432"/>
            <a:ext cx="8847787" cy="54992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85667" y="399247"/>
            <a:ext cx="25886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7030A0"/>
                </a:solidFill>
              </a:rPr>
              <a:t>federal judge </a:t>
            </a:r>
            <a:r>
              <a:rPr lang="en-US" dirty="0"/>
              <a:t>in Detroit has ordered the administration to stop enforcement of President Trump's executive order barring citizens from certain Muslim-majority countries from traveling to the U.S, CBS Detroit reported Friday.</a:t>
            </a:r>
          </a:p>
        </p:txBody>
      </p:sp>
    </p:spTree>
    <p:extLst>
      <p:ext uri="{BB962C8B-B14F-4D97-AF65-F5344CB8AC3E}">
        <p14:creationId xmlns:p14="http://schemas.microsoft.com/office/powerpoint/2010/main" val="2766822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Contracts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dirty="0" smtClean="0"/>
              <a:t>A </a:t>
            </a:r>
            <a:r>
              <a:rPr lang="en-US" b="1" dirty="0" smtClean="0"/>
              <a:t>contract</a:t>
            </a:r>
            <a:r>
              <a:rPr lang="en-US" dirty="0" smtClean="0"/>
              <a:t> is a document that specifies the conditions under which an exchange is to occur and details the rights and obligations of the parties involved.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b="1" dirty="0" smtClean="0">
                <a:solidFill>
                  <a:srgbClr val="7030A0"/>
                </a:solidFill>
              </a:rPr>
              <a:t>Contract law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is the body of law that governs contract enforcement.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Under a </a:t>
            </a:r>
            <a:r>
              <a:rPr lang="en-US" dirty="0" smtClean="0">
                <a:solidFill>
                  <a:srgbClr val="7030A0"/>
                </a:solidFill>
              </a:rPr>
              <a:t>common law </a:t>
            </a:r>
            <a:r>
              <a:rPr lang="en-US" dirty="0" smtClean="0"/>
              <a:t>system, contracts tend to be very </a:t>
            </a:r>
            <a:r>
              <a:rPr lang="en-US" u="sng" dirty="0" smtClean="0"/>
              <a:t>detailed</a:t>
            </a:r>
            <a:r>
              <a:rPr lang="en-US" dirty="0" smtClean="0"/>
              <a:t> with all contingencies spelled out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Under a </a:t>
            </a:r>
            <a:r>
              <a:rPr lang="en-US" dirty="0" smtClean="0">
                <a:solidFill>
                  <a:srgbClr val="7030A0"/>
                </a:solidFill>
              </a:rPr>
              <a:t>civil law </a:t>
            </a:r>
            <a:r>
              <a:rPr lang="en-US" dirty="0" smtClean="0"/>
              <a:t>system, contracts tend to be much shorter and </a:t>
            </a:r>
            <a:r>
              <a:rPr lang="en-US" u="sng" dirty="0" smtClean="0"/>
              <a:t>less specific</a:t>
            </a:r>
            <a:r>
              <a:rPr lang="en-US" dirty="0" smtClean="0"/>
              <a:t> because many issues are already covered in the civil code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/>
              <a:t>Many countries have ratified the </a:t>
            </a:r>
            <a:r>
              <a:rPr lang="en-US" b="1" dirty="0" smtClean="0">
                <a:solidFill>
                  <a:srgbClr val="7030A0"/>
                </a:solidFill>
              </a:rPr>
              <a:t>United Nations Convention on Contracts for the International Sale of Goods (CIGS)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which establishes a </a:t>
            </a:r>
            <a:r>
              <a:rPr lang="en-US" u="sng" dirty="0" smtClean="0"/>
              <a:t>uniform set of rules</a:t>
            </a:r>
            <a:r>
              <a:rPr lang="en-US" dirty="0" smtClean="0"/>
              <a:t> governing certain aspects of the making and performance of everyday </a:t>
            </a:r>
            <a:r>
              <a:rPr lang="en-US" u="sng" dirty="0" smtClean="0"/>
              <a:t>commercial contracts </a:t>
            </a:r>
            <a:r>
              <a:rPr lang="en-US" dirty="0" smtClean="0"/>
              <a:t>between buyers and sellers who have their places of business in </a:t>
            </a:r>
            <a:r>
              <a:rPr lang="en-US" u="sng" dirty="0" smtClean="0"/>
              <a:t>different nations</a:t>
            </a:r>
            <a:r>
              <a:rPr lang="en-US" dirty="0" smtClean="0"/>
              <a:t>.</a:t>
            </a:r>
            <a:endParaRPr lang="en-US" u="sn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5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</a:t>
            </a:r>
            <a:r>
              <a:rPr lang="en-US" dirty="0" smtClean="0">
                <a:solidFill>
                  <a:srgbClr val="7030A0"/>
                </a:solidFill>
              </a:rPr>
              <a:t>Property Rights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7030A0"/>
                </a:solidFill>
              </a:rPr>
              <a:t>Corruption</a:t>
            </a:r>
            <a:r>
              <a:rPr lang="en-US" dirty="0" smtClean="0"/>
              <a:t> Related?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Property rights</a:t>
            </a:r>
            <a:r>
              <a:rPr lang="en-US" sz="2400" dirty="0" smtClean="0"/>
              <a:t>  refer to the legal rights over the usage of a resource and over the usage of any income that may be derived from that resource.</a:t>
            </a:r>
          </a:p>
          <a:p>
            <a:pPr marL="0" indent="0">
              <a:buNone/>
            </a:pPr>
            <a:r>
              <a:rPr lang="en-US" sz="2400" dirty="0" smtClean="0"/>
              <a:t>Can be violated through</a:t>
            </a:r>
          </a:p>
          <a:p>
            <a:pPr marL="990600" lvl="1" indent="-533400">
              <a:buFont typeface="Wingdings" panose="05000000000000000000" pitchFamily="2" charset="2"/>
              <a:buAutoNum type="arabicPeriod"/>
            </a:pPr>
            <a:r>
              <a:rPr lang="en-US" sz="2000" b="1" dirty="0" smtClean="0">
                <a:solidFill>
                  <a:srgbClr val="7030A0"/>
                </a:solidFill>
              </a:rPr>
              <a:t>Private action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/>
              <a:t>– theft, piracy, blackmail </a:t>
            </a:r>
          </a:p>
          <a:p>
            <a:pPr marL="990600" lvl="1" indent="-533400">
              <a:buFont typeface="Wingdings" panose="05000000000000000000" pitchFamily="2" charset="2"/>
              <a:buAutoNum type="arabicPeriod"/>
            </a:pPr>
            <a:r>
              <a:rPr lang="en-US" sz="2000" b="1" dirty="0" smtClean="0">
                <a:solidFill>
                  <a:srgbClr val="7030A0"/>
                </a:solidFill>
              </a:rPr>
              <a:t>Public action</a:t>
            </a:r>
            <a:r>
              <a:rPr lang="en-US" sz="2000" dirty="0" smtClean="0">
                <a:solidFill>
                  <a:srgbClr val="7030A0"/>
                </a:solidFill>
              </a:rPr>
              <a:t>  </a:t>
            </a:r>
            <a:r>
              <a:rPr lang="en-US" sz="2000" dirty="0" smtClean="0"/>
              <a:t>- legally  - ex. excessive taxation; bribes or blackmailing </a:t>
            </a:r>
          </a:p>
          <a:p>
            <a:pPr marL="1371600" lvl="2" indent="-457200"/>
            <a:r>
              <a:rPr lang="en-US" sz="1800" dirty="0" smtClean="0"/>
              <a:t>high levels of corruption reduce foreign direct investment, the level of international trade, and the economic growth rate in a country </a:t>
            </a:r>
          </a:p>
          <a:p>
            <a:pPr marL="609600" indent="-609600"/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7030A0"/>
                </a:solidFill>
              </a:rPr>
              <a:t>Foreign Corrupt Practices Act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smtClean="0"/>
              <a:t>makes it illegal for U.S. companies to bribe foreign government officials to obtain or maintain business over which that foreign official has authority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36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</a:t>
            </a:r>
            <a:r>
              <a:rPr lang="en-US" dirty="0" smtClean="0">
                <a:solidFill>
                  <a:srgbClr val="7030A0"/>
                </a:solidFill>
              </a:rPr>
              <a:t>Countries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7030A0"/>
                </a:solidFill>
              </a:rPr>
              <a:t>Most Corrupt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08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5" descr="https://upload.wikimedia.org/wikipedia/commons/b/b4/Transparency_international_201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1430338"/>
            <a:ext cx="11125200" cy="487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Rankings of Corruption by Country </a:t>
            </a:r>
            <a:r>
              <a:rPr lang="en-US" dirty="0">
                <a:solidFill>
                  <a:srgbClr val="7030A0"/>
                </a:solidFill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366428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7" t="11610" r="25648" b="5704"/>
          <a:stretch>
            <a:fillRect/>
          </a:stretch>
        </p:blipFill>
        <p:spPr bwMode="auto">
          <a:xfrm>
            <a:off x="2566988" y="1285875"/>
            <a:ext cx="6985000" cy="538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Rankings of Corruption by Country </a:t>
            </a:r>
            <a:r>
              <a:rPr lang="en-US" dirty="0">
                <a:solidFill>
                  <a:srgbClr val="7030A0"/>
                </a:solidFill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216699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Intellectual Property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Intellectual property</a:t>
            </a:r>
            <a:r>
              <a:rPr lang="en-US" dirty="0" smtClean="0"/>
              <a:t> - property that is the product of intellectual activity</a:t>
            </a:r>
          </a:p>
          <a:p>
            <a:pPr marL="0" indent="0">
              <a:buNone/>
            </a:pPr>
            <a:r>
              <a:rPr lang="en-US" dirty="0" smtClean="0"/>
              <a:t>Can be protected using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US" b="1" dirty="0" smtClean="0">
                <a:solidFill>
                  <a:srgbClr val="7030A0"/>
                </a:solidFill>
              </a:rPr>
              <a:t>Patents</a:t>
            </a:r>
            <a:r>
              <a:rPr lang="en-US" dirty="0" smtClean="0">
                <a:solidFill>
                  <a:srgbClr val="8124C6"/>
                </a:solidFill>
              </a:rPr>
              <a:t> </a:t>
            </a:r>
            <a:r>
              <a:rPr lang="en-US" dirty="0" smtClean="0"/>
              <a:t>– exclusive rights for a defined period to the manufacture, use, or sale of that invention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US" b="1" dirty="0" smtClean="0">
                <a:solidFill>
                  <a:srgbClr val="7030A0"/>
                </a:solidFill>
              </a:rPr>
              <a:t>Copyrights</a:t>
            </a:r>
            <a:r>
              <a:rPr lang="en-US" dirty="0" smtClean="0"/>
              <a:t> – the exclusive legal rights of authors, composers, playwrights, artists, and publishers to publish and disperse their work as they see fit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US" b="1" dirty="0" smtClean="0">
                <a:solidFill>
                  <a:srgbClr val="7030A0"/>
                </a:solidFill>
              </a:rPr>
              <a:t>Trademarks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– design and names by which merchants or manufacturers designate and differentiate their products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6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s2.hubimg.com/u/7090841_f5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444" y="217104"/>
            <a:ext cx="495300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yourstory.com/wp-content/uploads/2012/07/trademar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7603" y="2488852"/>
            <a:ext cx="5715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d.ibtimes.co.uk/en/full/329687/apple-iphone-patent.jp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84" y="2938717"/>
            <a:ext cx="4762500" cy="387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850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</a:t>
            </a:r>
            <a:r>
              <a:rPr lang="en-US" dirty="0" smtClean="0">
                <a:solidFill>
                  <a:srgbClr val="7030A0"/>
                </a:solidFill>
              </a:rPr>
              <a:t>Intellectual Property </a:t>
            </a:r>
            <a:r>
              <a:rPr lang="en-US" dirty="0" smtClean="0"/>
              <a:t>Be </a:t>
            </a:r>
            <a:r>
              <a:rPr lang="en-US" dirty="0" smtClean="0">
                <a:solidFill>
                  <a:srgbClr val="7030A0"/>
                </a:solidFill>
              </a:rPr>
              <a:t>Protected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Protection of intellectual property rights differs from country to country </a:t>
            </a:r>
          </a:p>
          <a:p>
            <a:pPr lvl="1"/>
            <a:r>
              <a:rPr lang="en-US" b="1" dirty="0">
                <a:solidFill>
                  <a:srgbClr val="7030A0"/>
                </a:solidFill>
              </a:rPr>
              <a:t>World Intellectual Property Organization </a:t>
            </a:r>
          </a:p>
          <a:p>
            <a:pPr lvl="1"/>
            <a:r>
              <a:rPr lang="en-US" b="1" dirty="0">
                <a:solidFill>
                  <a:srgbClr val="7030A0"/>
                </a:solidFill>
              </a:rPr>
              <a:t>Paris Convention for the Protection of Industrial Property</a:t>
            </a:r>
          </a:p>
          <a:p>
            <a:pPr marL="0" indent="0">
              <a:buNone/>
            </a:pPr>
            <a:r>
              <a:rPr lang="en-US" dirty="0"/>
              <a:t>To avoid piracy, firms can </a:t>
            </a:r>
          </a:p>
          <a:p>
            <a:pPr lvl="1"/>
            <a:r>
              <a:rPr lang="en-US" dirty="0"/>
              <a:t>stay away from countries where intellectual </a:t>
            </a:r>
            <a:r>
              <a:rPr lang="en-US" u="sng" dirty="0"/>
              <a:t>property laws are lax</a:t>
            </a:r>
          </a:p>
          <a:p>
            <a:pPr lvl="1"/>
            <a:r>
              <a:rPr lang="en-US" dirty="0"/>
              <a:t>file </a:t>
            </a:r>
            <a:r>
              <a:rPr lang="en-US" u="sng" dirty="0"/>
              <a:t>lawsuits</a:t>
            </a:r>
          </a:p>
          <a:p>
            <a:pPr lvl="1"/>
            <a:r>
              <a:rPr lang="en-US" u="sng" dirty="0"/>
              <a:t>lobby governments </a:t>
            </a:r>
            <a:r>
              <a:rPr lang="en-US" dirty="0"/>
              <a:t>for international property rights agreements and enforcement</a:t>
            </a:r>
            <a:r>
              <a:rPr lang="en-US" dirty="0">
                <a:solidFill>
                  <a:srgbClr val="5824EC"/>
                </a:solidFill>
              </a:rPr>
              <a:t>   </a:t>
            </a:r>
            <a:r>
              <a:rPr lang="en-US" dirty="0"/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24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Political Economy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/>
              <a:t>political economy</a:t>
            </a:r>
            <a:r>
              <a:rPr lang="en-US" dirty="0" smtClean="0"/>
              <a:t> of a nation refers to how the political, economic, and legal systems of a country are interdependent</a:t>
            </a:r>
          </a:p>
          <a:p>
            <a:pPr lvl="1"/>
            <a:r>
              <a:rPr lang="en-US" dirty="0" smtClean="0"/>
              <a:t>they interact and influence each other</a:t>
            </a:r>
          </a:p>
          <a:p>
            <a:pPr lvl="1"/>
            <a:r>
              <a:rPr lang="en-US" dirty="0" smtClean="0"/>
              <a:t>they affect the level of economic well-being in the nation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00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Product Safety </a:t>
            </a:r>
            <a:r>
              <a:rPr lang="en-US" dirty="0" smtClean="0"/>
              <a:t>&amp; </a:t>
            </a:r>
            <a:r>
              <a:rPr lang="en-US" dirty="0" smtClean="0">
                <a:solidFill>
                  <a:srgbClr val="7030A0"/>
                </a:solidFill>
              </a:rPr>
              <a:t>Product Liability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Product safety laws</a:t>
            </a:r>
            <a:r>
              <a:rPr lang="en-US" dirty="0"/>
              <a:t> set certain </a:t>
            </a:r>
            <a:r>
              <a:rPr lang="en-US" u="sng" dirty="0"/>
              <a:t>standards</a:t>
            </a:r>
            <a:r>
              <a:rPr lang="en-US" dirty="0"/>
              <a:t> to which a product must adhere</a:t>
            </a:r>
          </a:p>
          <a:p>
            <a:pPr marL="0" indent="0">
              <a:buNone/>
            </a:pPr>
            <a:r>
              <a:rPr lang="en-US" b="1" dirty="0"/>
              <a:t>Product liability</a:t>
            </a:r>
            <a:r>
              <a:rPr lang="en-US" dirty="0"/>
              <a:t> involves </a:t>
            </a:r>
            <a:r>
              <a:rPr lang="en-US" u="sng" dirty="0"/>
              <a:t>holding a firm and its officers responsible </a:t>
            </a:r>
            <a:r>
              <a:rPr lang="en-US" dirty="0"/>
              <a:t>when a product causes injury, death, or damage </a:t>
            </a:r>
          </a:p>
          <a:p>
            <a:r>
              <a:rPr lang="en-US" dirty="0"/>
              <a:t>When product safety laws are stricter in a firm’s home country than in a foreign country, or when liability laws are more lax, the firm has to decide whether to adhere to home country or host country standards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0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Political System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Political system</a:t>
            </a:r>
            <a:r>
              <a:rPr lang="en-US" dirty="0" smtClean="0"/>
              <a:t> refers to the system of government in a nation</a:t>
            </a:r>
          </a:p>
          <a:p>
            <a:r>
              <a:rPr lang="en-US" dirty="0" smtClean="0"/>
              <a:t>Assessed according to</a:t>
            </a:r>
          </a:p>
          <a:p>
            <a:pPr lvl="1"/>
            <a:r>
              <a:rPr lang="en-US" dirty="0" smtClean="0"/>
              <a:t>the degree to which the country emphasizes </a:t>
            </a:r>
            <a:r>
              <a:rPr lang="en-US" u="sng" dirty="0" smtClean="0"/>
              <a:t>collectivism</a:t>
            </a:r>
            <a:r>
              <a:rPr lang="en-US" dirty="0" smtClean="0"/>
              <a:t> as opposed to </a:t>
            </a:r>
            <a:r>
              <a:rPr lang="en-US" u="sng" dirty="0" smtClean="0"/>
              <a:t>individualism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 degree to which the country is </a:t>
            </a:r>
            <a:r>
              <a:rPr lang="en-US" u="sng" dirty="0" smtClean="0"/>
              <a:t>democratic</a:t>
            </a:r>
            <a:r>
              <a:rPr lang="en-US" dirty="0" smtClean="0"/>
              <a:t> or </a:t>
            </a:r>
            <a:r>
              <a:rPr lang="en-US" u="sng" dirty="0" smtClean="0"/>
              <a:t>totalitarian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07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Collectivism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Collectivism</a:t>
            </a:r>
            <a:r>
              <a:rPr lang="en-US" b="1" dirty="0" smtClean="0">
                <a:solidFill>
                  <a:srgbClr val="959535"/>
                </a:solidFill>
              </a:rPr>
              <a:t> </a:t>
            </a:r>
            <a:r>
              <a:rPr lang="en-US" dirty="0" smtClean="0"/>
              <a:t>stresses the primacy of </a:t>
            </a:r>
            <a:r>
              <a:rPr lang="en-US" u="sng" dirty="0" smtClean="0"/>
              <a:t>collective goals </a:t>
            </a:r>
            <a:r>
              <a:rPr lang="en-US" dirty="0" smtClean="0"/>
              <a:t>over </a:t>
            </a:r>
            <a:r>
              <a:rPr lang="en-US" u="sng" dirty="0" smtClean="0"/>
              <a:t>individual goals</a:t>
            </a:r>
          </a:p>
          <a:p>
            <a:pPr lvl="1"/>
            <a:r>
              <a:rPr lang="en-US" dirty="0" smtClean="0"/>
              <a:t>can be traced to the Greek philosopher, Plato (427-347 BC)</a:t>
            </a:r>
          </a:p>
          <a:p>
            <a:r>
              <a:rPr lang="en-US" dirty="0" smtClean="0"/>
              <a:t>Today, collectivism is equated with </a:t>
            </a:r>
            <a:r>
              <a:rPr lang="en-US" b="1" dirty="0" smtClean="0">
                <a:solidFill>
                  <a:srgbClr val="7030A0"/>
                </a:solidFill>
              </a:rPr>
              <a:t>socialists</a:t>
            </a:r>
            <a:r>
              <a:rPr lang="en-US" dirty="0" smtClean="0"/>
              <a:t> (Karl Marx 1818-1883) </a:t>
            </a:r>
          </a:p>
          <a:p>
            <a:pPr lvl="1"/>
            <a:r>
              <a:rPr lang="en-US" dirty="0" smtClean="0"/>
              <a:t>advocate </a:t>
            </a:r>
            <a:r>
              <a:rPr lang="en-US" u="sng" dirty="0" smtClean="0"/>
              <a:t>state ownership </a:t>
            </a:r>
            <a:r>
              <a:rPr lang="en-US" dirty="0" smtClean="0"/>
              <a:t>of the basic means of production, distribution, and exchange</a:t>
            </a:r>
          </a:p>
          <a:p>
            <a:pPr lvl="1"/>
            <a:r>
              <a:rPr lang="en-US" dirty="0" smtClean="0"/>
              <a:t>manage to </a:t>
            </a:r>
            <a:r>
              <a:rPr lang="en-US" u="sng" dirty="0" smtClean="0"/>
              <a:t>benefit society </a:t>
            </a:r>
            <a:r>
              <a:rPr lang="en-US" dirty="0" smtClean="0"/>
              <a:t>as a whole, rather than individual capitalists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68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</a:t>
            </a:r>
            <a:r>
              <a:rPr lang="en-US" dirty="0" smtClean="0">
                <a:solidFill>
                  <a:srgbClr val="7030A0"/>
                </a:solidFill>
              </a:rPr>
              <a:t>Modern-Day Socialism </a:t>
            </a:r>
            <a:r>
              <a:rPr lang="en-US" dirty="0" smtClean="0"/>
              <a:t>Look?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the early 20</a:t>
            </a:r>
            <a:r>
              <a:rPr lang="en-US" baseline="30000" dirty="0"/>
              <a:t>th</a:t>
            </a:r>
            <a:r>
              <a:rPr lang="en-US" dirty="0"/>
              <a:t> century, socialism split into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US" b="1" dirty="0"/>
              <a:t>Communism</a:t>
            </a:r>
            <a:r>
              <a:rPr lang="en-US" dirty="0"/>
              <a:t> – socialism can only be achieved through violent revolution and totalitarian dictatorship</a:t>
            </a:r>
          </a:p>
          <a:p>
            <a:pPr marL="914400" lvl="1" indent="-457200"/>
            <a:r>
              <a:rPr lang="en-US" dirty="0"/>
              <a:t>in retreat worldwide by mid-1990s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US" b="1" dirty="0"/>
              <a:t>Social democrats</a:t>
            </a:r>
            <a:r>
              <a:rPr lang="en-US" dirty="0"/>
              <a:t> – socialism is achieved through democratic means</a:t>
            </a:r>
          </a:p>
          <a:p>
            <a:pPr marL="914400" lvl="1" indent="-457200"/>
            <a:r>
              <a:rPr lang="en-US" dirty="0"/>
              <a:t>retreating as many countries move toward free market economies</a:t>
            </a:r>
          </a:p>
          <a:p>
            <a:pPr marL="914400" lvl="1" indent="-457200"/>
            <a:r>
              <a:rPr lang="en-US" dirty="0"/>
              <a:t>state-owned enterprises have been </a:t>
            </a:r>
            <a:r>
              <a:rPr lang="en-US" b="1" dirty="0">
                <a:solidFill>
                  <a:srgbClr val="7030A0"/>
                </a:solidFill>
              </a:rPr>
              <a:t>privatized</a:t>
            </a:r>
            <a:r>
              <a:rPr lang="en-US" dirty="0"/>
              <a:t> </a:t>
            </a:r>
            <a:r>
              <a:rPr lang="en-US" dirty="0" smtClean="0"/>
              <a:t>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42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Individualism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Individualism</a:t>
            </a:r>
            <a:r>
              <a:rPr lang="en-US" b="1" dirty="0">
                <a:solidFill>
                  <a:srgbClr val="959535"/>
                </a:solidFill>
              </a:rPr>
              <a:t> </a:t>
            </a:r>
            <a:r>
              <a:rPr lang="en-US" dirty="0"/>
              <a:t>refers to philosophy that an individual should have </a:t>
            </a:r>
            <a:r>
              <a:rPr lang="en-US" u="sng" dirty="0"/>
              <a:t>freedom</a:t>
            </a:r>
            <a:r>
              <a:rPr lang="en-US" dirty="0"/>
              <a:t> in his own </a:t>
            </a:r>
            <a:r>
              <a:rPr lang="en-US" u="sng" dirty="0"/>
              <a:t>economic</a:t>
            </a:r>
            <a:r>
              <a:rPr lang="en-US" dirty="0"/>
              <a:t> and </a:t>
            </a:r>
            <a:r>
              <a:rPr lang="en-US" u="sng" dirty="0"/>
              <a:t>political</a:t>
            </a:r>
            <a:r>
              <a:rPr lang="en-US" dirty="0"/>
              <a:t> pursuits</a:t>
            </a:r>
          </a:p>
          <a:p>
            <a:pPr lvl="1"/>
            <a:r>
              <a:rPr lang="en-US" dirty="0"/>
              <a:t>can be traced to Greek philosopher, Aristotle (384-322 BC), who argued that individual diversity and private ownership are desirable </a:t>
            </a:r>
          </a:p>
          <a:p>
            <a:pPr lvl="1"/>
            <a:r>
              <a:rPr lang="en-US" dirty="0"/>
              <a:t>individual economic and political freedoms are the ground rules on which a society should be based  </a:t>
            </a:r>
          </a:p>
          <a:p>
            <a:pPr lvl="1"/>
            <a:r>
              <a:rPr lang="en-US" dirty="0"/>
              <a:t>implies democratic political systems and </a:t>
            </a:r>
            <a:r>
              <a:rPr lang="en-US" u="sng" dirty="0"/>
              <a:t>free market economies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51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Democracy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Democracy</a:t>
            </a:r>
            <a:r>
              <a:rPr lang="en-US" dirty="0"/>
              <a:t> refers to a political system in which </a:t>
            </a:r>
            <a:r>
              <a:rPr lang="en-US" u="sng" dirty="0"/>
              <a:t>government is by the people</a:t>
            </a:r>
            <a:r>
              <a:rPr lang="en-US" dirty="0"/>
              <a:t>, exercised either directly or through </a:t>
            </a:r>
            <a:r>
              <a:rPr lang="en-US" u="sng" dirty="0"/>
              <a:t>elected representatives</a:t>
            </a:r>
          </a:p>
          <a:p>
            <a:pPr lvl="1"/>
            <a:r>
              <a:rPr lang="en-US" dirty="0"/>
              <a:t>usually associated with individualism </a:t>
            </a:r>
          </a:p>
          <a:p>
            <a:pPr lvl="1"/>
            <a:r>
              <a:rPr lang="en-US" dirty="0"/>
              <a:t>pure democracy is based on the belief that citizens should be directly involved in decision making</a:t>
            </a:r>
          </a:p>
          <a:p>
            <a:pPr lvl="1"/>
            <a:r>
              <a:rPr lang="en-US" dirty="0"/>
              <a:t>most modern democratic states practice </a:t>
            </a:r>
            <a:r>
              <a:rPr lang="en-US" b="1" dirty="0">
                <a:solidFill>
                  <a:srgbClr val="7030A0"/>
                </a:solidFill>
              </a:rPr>
              <a:t>representative democracy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where citizens periodically elect individuals to represent them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78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Totalitarianism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Totalitarianism</a:t>
            </a:r>
            <a:r>
              <a:rPr lang="en-US" sz="2400" dirty="0" smtClean="0"/>
              <a:t> is a form of government in which one person or political party exercises absolute control over all spheres of human life and prohibits opposing political parties</a:t>
            </a:r>
          </a:p>
          <a:p>
            <a:pPr marL="838200" lvl="1" indent="-381000">
              <a:buFont typeface="Wingdings" panose="05000000000000000000" pitchFamily="2" charset="2"/>
              <a:buAutoNum type="arabicPeriod"/>
            </a:pPr>
            <a:r>
              <a:rPr lang="en-US" sz="2000" b="1" dirty="0" smtClean="0">
                <a:solidFill>
                  <a:srgbClr val="7030A0"/>
                </a:solidFill>
              </a:rPr>
              <a:t>Communist totalitarianism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/>
              <a:t>– found in states where the communist party monopolizes power. E.g. : China (The Communist Party of China).</a:t>
            </a:r>
          </a:p>
          <a:p>
            <a:pPr marL="838200" lvl="1" indent="-381000">
              <a:buFont typeface="Wingdings" panose="05000000000000000000" pitchFamily="2" charset="2"/>
              <a:buAutoNum type="arabicPeriod"/>
            </a:pPr>
            <a:r>
              <a:rPr lang="en-US" sz="2000" b="1" dirty="0" smtClean="0">
                <a:solidFill>
                  <a:srgbClr val="7030A0"/>
                </a:solidFill>
              </a:rPr>
              <a:t>Theocratic totalitarianism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/>
              <a:t>- found in states where political power is monopolized by a party, group, or individual that governs according to religious principles. E.g. : </a:t>
            </a:r>
            <a:r>
              <a:rPr lang="en-GB" sz="2000" dirty="0"/>
              <a:t>Iran since </a:t>
            </a:r>
            <a:r>
              <a:rPr lang="en-GB" sz="2000" dirty="0" smtClean="0"/>
              <a:t>1979.</a:t>
            </a:r>
            <a:endParaRPr lang="en-US" sz="2000" dirty="0" smtClean="0"/>
          </a:p>
          <a:p>
            <a:pPr marL="838200" lvl="1" indent="-381000">
              <a:buFont typeface="Wingdings" panose="05000000000000000000" pitchFamily="2" charset="2"/>
              <a:buAutoNum type="arabicPeriod"/>
            </a:pPr>
            <a:r>
              <a:rPr lang="en-US" sz="2000" b="1" dirty="0" smtClean="0">
                <a:solidFill>
                  <a:srgbClr val="7030A0"/>
                </a:solidFill>
              </a:rPr>
              <a:t>Tribal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</a:rPr>
              <a:t>totalitarianism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/>
              <a:t>- found in states where a political party that represents the interests of a particular tribe monopolizes power. E.g. : Rwanda (Hutus).</a:t>
            </a:r>
          </a:p>
          <a:p>
            <a:pPr marL="838200" lvl="1" indent="-381000">
              <a:buFont typeface="Wingdings" panose="05000000000000000000" pitchFamily="2" charset="2"/>
              <a:buAutoNum type="arabicPeriod"/>
            </a:pPr>
            <a:r>
              <a:rPr lang="en-US" sz="2000" b="1" dirty="0" smtClean="0">
                <a:solidFill>
                  <a:srgbClr val="7030A0"/>
                </a:solidFill>
              </a:rPr>
              <a:t>Right-wing totalitarianism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/>
              <a:t>- permits some individual economic freedom, but restricts individual political freedom. E.g. : Nazi Germany.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Economic System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sz="1800" dirty="0" smtClean="0"/>
              <a:t>There are </a:t>
            </a:r>
            <a:r>
              <a:rPr lang="en-US" sz="1800" u="sng" dirty="0" smtClean="0"/>
              <a:t>three types </a:t>
            </a:r>
            <a:r>
              <a:rPr lang="en-US" sz="1800" dirty="0" smtClean="0"/>
              <a:t>of economic systems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sz="1800" b="1" dirty="0" smtClean="0">
                <a:solidFill>
                  <a:srgbClr val="7030A0"/>
                </a:solidFill>
              </a:rPr>
              <a:t>Market economies</a:t>
            </a:r>
            <a:r>
              <a:rPr lang="en-US" sz="1800" dirty="0" smtClean="0">
                <a:solidFill>
                  <a:srgbClr val="7030A0"/>
                </a:solidFill>
              </a:rPr>
              <a:t> </a:t>
            </a:r>
            <a:r>
              <a:rPr lang="en-US" sz="1800" dirty="0" smtClean="0"/>
              <a:t>- all productive activities are privately owned and production is determined by the interaction of supply and demand 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sz="1800" dirty="0" smtClean="0"/>
              <a:t>government encourages free and fair competition between private producers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sz="1800" b="1" dirty="0" smtClean="0">
                <a:solidFill>
                  <a:srgbClr val="7030A0"/>
                </a:solidFill>
              </a:rPr>
              <a:t>Command economies</a:t>
            </a:r>
            <a:r>
              <a:rPr lang="en-US" sz="1800" dirty="0" smtClean="0">
                <a:solidFill>
                  <a:srgbClr val="7030A0"/>
                </a:solidFill>
              </a:rPr>
              <a:t> </a:t>
            </a:r>
            <a:r>
              <a:rPr lang="en-US" sz="1800" dirty="0" smtClean="0"/>
              <a:t>- government plans the goods and services that a country produces, the quantity that is produced, and the prices as which they are sold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sz="1800" dirty="0" smtClean="0"/>
              <a:t>all businesses are state-owned, and governments allocate resources for “the good of society”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sz="1800" dirty="0" smtClean="0"/>
              <a:t>because there is little incentive to control costs and be efficient, command economies tend to stagnate 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sz="1800" b="1" dirty="0" smtClean="0">
                <a:solidFill>
                  <a:srgbClr val="7030A0"/>
                </a:solidFill>
              </a:rPr>
              <a:t>Mixed economies</a:t>
            </a:r>
            <a:r>
              <a:rPr lang="en-US" sz="1800" dirty="0" smtClean="0">
                <a:solidFill>
                  <a:srgbClr val="7030A0"/>
                </a:solidFill>
              </a:rPr>
              <a:t> </a:t>
            </a:r>
            <a:r>
              <a:rPr lang="en-US" sz="1800" dirty="0" smtClean="0"/>
              <a:t>- certain sectors of the economy are left to private ownership and free market mechanisms while other sectors have significant state ownership and government planning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sz="1800" dirty="0" smtClean="0"/>
              <a:t>governments tend to own firms that are considered important to national security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09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</TotalTime>
  <Words>1178</Words>
  <Application>Microsoft Office PowerPoint</Application>
  <PresentationFormat>Widescreen</PresentationFormat>
  <Paragraphs>90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Office Theme</vt:lpstr>
      <vt:lpstr>CHAPTER 2</vt:lpstr>
      <vt:lpstr>Political Economy</vt:lpstr>
      <vt:lpstr>Political System</vt:lpstr>
      <vt:lpstr>Collectivism</vt:lpstr>
      <vt:lpstr>How Does Modern-Day Socialism Look?</vt:lpstr>
      <vt:lpstr>Individualism</vt:lpstr>
      <vt:lpstr>Democracy</vt:lpstr>
      <vt:lpstr>Totalitarianism</vt:lpstr>
      <vt:lpstr>Economic System</vt:lpstr>
      <vt:lpstr>Legal System</vt:lpstr>
      <vt:lpstr>PowerPoint Presentation</vt:lpstr>
      <vt:lpstr>Contracts</vt:lpstr>
      <vt:lpstr>How Are Property Rights And Corruption Related?</vt:lpstr>
      <vt:lpstr>Which Countries Are Most Corrupt?</vt:lpstr>
      <vt:lpstr>Rankings of Corruption by Country 2015</vt:lpstr>
      <vt:lpstr>Rankings of Corruption by Country 2015</vt:lpstr>
      <vt:lpstr>Intellectual Property</vt:lpstr>
      <vt:lpstr>PowerPoint Presentation</vt:lpstr>
      <vt:lpstr>How Can Intellectual Property Be Protected?</vt:lpstr>
      <vt:lpstr>Product Safety &amp; Product Liability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Faiz Hossain</dc:creator>
  <cp:lastModifiedBy>Faiz Hossain</cp:lastModifiedBy>
  <cp:revision>20</cp:revision>
  <dcterms:created xsi:type="dcterms:W3CDTF">2014-10-26T07:23:59Z</dcterms:created>
  <dcterms:modified xsi:type="dcterms:W3CDTF">2017-02-05T04:21:47Z</dcterms:modified>
</cp:coreProperties>
</file>