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58" r:id="rId3"/>
    <p:sldId id="270" r:id="rId4"/>
    <p:sldId id="259" r:id="rId5"/>
    <p:sldId id="271" r:id="rId6"/>
    <p:sldId id="260" r:id="rId7"/>
    <p:sldId id="261" r:id="rId8"/>
    <p:sldId id="262" r:id="rId9"/>
    <p:sldId id="263" r:id="rId10"/>
    <p:sldId id="264" r:id="rId11"/>
    <p:sldId id="265"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3445C-88EB-4DF7-A97F-18C86FDDFF30}" type="datetimeFigureOut">
              <a:rPr lang="en-US" smtClean="0"/>
              <a:t>07-Feb-17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9EC6C-B074-4022-AFB1-14D488045301}" type="slidenum">
              <a:rPr lang="en-US" smtClean="0"/>
              <a:t>‹#›</a:t>
            </a:fld>
            <a:endParaRPr lang="en-US"/>
          </a:p>
        </p:txBody>
      </p:sp>
    </p:spTree>
    <p:extLst>
      <p:ext uri="{BB962C8B-B14F-4D97-AF65-F5344CB8AC3E}">
        <p14:creationId xmlns:p14="http://schemas.microsoft.com/office/powerpoint/2010/main" val="360325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6E8F8-0167-45EB-9FBA-716E229E00D7}" type="slidenum">
              <a:rPr lang="en-US"/>
              <a:pPr/>
              <a:t>2</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a:lnSpc>
                <a:spcPct val="80000"/>
              </a:lnSpc>
            </a:pPr>
            <a:r>
              <a:rPr lang="en-US" sz="1000"/>
              <a:t>Now, let’s move on to the determinants of economic development. </a:t>
            </a:r>
          </a:p>
          <a:p>
            <a:pPr>
              <a:lnSpc>
                <a:spcPct val="80000"/>
              </a:lnSpc>
            </a:pPr>
            <a:endParaRPr lang="en-US" sz="1000"/>
          </a:p>
          <a:p>
            <a:pPr>
              <a:lnSpc>
                <a:spcPct val="80000"/>
              </a:lnSpc>
            </a:pPr>
            <a:r>
              <a:rPr lang="en-US" sz="1000"/>
              <a:t>The political, economic, and legal environments of a country can have a significant impact on its economic development, and on its attractiveness as a potential investment location or target market. </a:t>
            </a:r>
          </a:p>
          <a:p>
            <a:pPr>
              <a:lnSpc>
                <a:spcPct val="80000"/>
              </a:lnSpc>
            </a:pPr>
            <a:endParaRPr lang="en-US" sz="1000"/>
          </a:p>
          <a:p>
            <a:pPr>
              <a:lnSpc>
                <a:spcPct val="80000"/>
              </a:lnSpc>
            </a:pPr>
            <a:r>
              <a:rPr lang="en-US" sz="1000"/>
              <a:t>Economic development levels an be measured using </a:t>
            </a:r>
            <a:r>
              <a:rPr lang="en-US" sz="1000" b="1"/>
              <a:t>gross national income</a:t>
            </a:r>
            <a:r>
              <a:rPr lang="en-US" sz="1000"/>
              <a:t> per person, or GNI.  </a:t>
            </a:r>
          </a:p>
          <a:p>
            <a:pPr>
              <a:lnSpc>
                <a:spcPct val="80000"/>
              </a:lnSpc>
            </a:pPr>
            <a:r>
              <a:rPr lang="en-US" sz="1000"/>
              <a:t>But, GNI measures can be misleading because they don’t take into account cost of living differences.  So, we adjust these numbers by purchasing power.  Using </a:t>
            </a:r>
            <a:r>
              <a:rPr lang="en-US" sz="1000" b="1"/>
              <a:t>purchasing power parity or PPP</a:t>
            </a:r>
            <a:r>
              <a:rPr lang="en-US" sz="1000"/>
              <a:t>, we can adjust the numbers to reflect how far your money actually goes in a particular country. </a:t>
            </a:r>
          </a:p>
          <a:p>
            <a:pPr>
              <a:lnSpc>
                <a:spcPct val="80000"/>
              </a:lnSpc>
            </a:pPr>
            <a:endParaRPr lang="en-US" sz="1000"/>
          </a:p>
          <a:p>
            <a:pPr>
              <a:lnSpc>
                <a:spcPct val="80000"/>
              </a:lnSpc>
            </a:pPr>
            <a:r>
              <a:rPr lang="en-US" sz="1000"/>
              <a:t>What does this mean for companies?  Well, looking at a PPI adjusted GNI for India in 2007, we would conclude that the average India could only consume about 6 percent of the goods and services consumed by the average American.  Think about that the next time you go to the mall!  Should we discount India as a potential market then?  No, because if we look a little deeper we would find that the country has an emerging middle class of about 100 million people that represents a tremendous opportunity for foreign companies.</a:t>
            </a:r>
          </a:p>
          <a:p>
            <a:pPr>
              <a:lnSpc>
                <a:spcPct val="80000"/>
              </a:lnSpc>
            </a:pPr>
            <a:endParaRPr lang="en-US" sz="1000"/>
          </a:p>
          <a:p>
            <a:pPr>
              <a:lnSpc>
                <a:spcPct val="80000"/>
              </a:lnSpc>
            </a:pPr>
            <a:r>
              <a:rPr lang="en-US" sz="1000"/>
              <a:t>Are there other ways to measure economic development? Nobel-prize winning economist Amartya Sen thinks so!  </a:t>
            </a:r>
          </a:p>
          <a:p>
            <a:pPr>
              <a:lnSpc>
                <a:spcPct val="80000"/>
              </a:lnSpc>
            </a:pPr>
            <a:endParaRPr lang="en-US" sz="1000"/>
          </a:p>
          <a:p>
            <a:pPr>
              <a:lnSpc>
                <a:spcPct val="80000"/>
              </a:lnSpc>
            </a:pPr>
            <a:r>
              <a:rPr lang="en-US" sz="1000"/>
              <a:t>Amartya Sen argues that rather than simply focusing on material output measures like GNI per capital, we should consider the capabilities and opportunities people enjoy when measuring economic development.  Sen believes that economic progress includes things like removing impediments to freedom like tyranny, poverty, and the neglect of public facilities, and a democratization of political communities so that citizens have a voice in decisions.  So, for example, Sen argues that providing basic health care and education is essential for economic growth.</a:t>
            </a:r>
          </a:p>
          <a:p>
            <a:pPr>
              <a:lnSpc>
                <a:spcPct val="80000"/>
              </a:lnSpc>
            </a:pPr>
            <a:endParaRPr lang="en-US" sz="1000"/>
          </a:p>
          <a:p>
            <a:pPr>
              <a:lnSpc>
                <a:spcPct val="80000"/>
              </a:lnSpc>
            </a:pPr>
            <a:endParaRPr lang="en-US" sz="1000"/>
          </a:p>
        </p:txBody>
      </p:sp>
    </p:spTree>
    <p:extLst>
      <p:ext uri="{BB962C8B-B14F-4D97-AF65-F5344CB8AC3E}">
        <p14:creationId xmlns:p14="http://schemas.microsoft.com/office/powerpoint/2010/main" val="3121151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87049B-84B9-744B-95F7-268C73C1BA88}" type="slidenum">
              <a:rPr lang="en-US"/>
              <a:pPr/>
              <a:t>12</a:t>
            </a:fld>
            <a:endParaRPr lang="en-US"/>
          </a:p>
        </p:txBody>
      </p:sp>
      <p:sp>
        <p:nvSpPr>
          <p:cNvPr id="621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157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400">
                <a:latin typeface="Arial" charset="0"/>
              </a:rPr>
              <a:t>The shift toward a market-based system involves:</a:t>
            </a:r>
          </a:p>
          <a:p>
            <a:endParaRPr lang="en-US" sz="1400" b="1">
              <a:latin typeface="Arial" charset="0"/>
            </a:endParaRPr>
          </a:p>
          <a:p>
            <a:r>
              <a:rPr lang="en-US" sz="1400" b="1">
                <a:latin typeface="Arial" charset="0"/>
              </a:rPr>
              <a:t>Deregulation-</a:t>
            </a:r>
            <a:r>
              <a:rPr lang="en-US" sz="1400">
                <a:latin typeface="Arial" charset="0"/>
              </a:rPr>
              <a:t> involves removing legal restrictions to the free play of markets, and allowing the establishment and operations of private enterprises. </a:t>
            </a:r>
          </a:p>
          <a:p>
            <a:r>
              <a:rPr lang="en-US" sz="1400">
                <a:latin typeface="Arial" charset="0"/>
              </a:rPr>
              <a:t>	</a:t>
            </a:r>
            <a:endParaRPr lang="en-US" sz="1400" b="1">
              <a:latin typeface="Arial" charset="0"/>
            </a:endParaRPr>
          </a:p>
          <a:p>
            <a:r>
              <a:rPr lang="en-US" sz="1400" b="1">
                <a:latin typeface="Arial" charset="0"/>
              </a:rPr>
              <a:t>Privatization- </a:t>
            </a:r>
            <a:r>
              <a:rPr lang="en-US" sz="1400">
                <a:latin typeface="Arial" charset="0"/>
              </a:rPr>
              <a:t>transfers the ownership of state property into the hands of private individuals, frequently by the sale of state assets through an auction.</a:t>
            </a:r>
          </a:p>
          <a:p>
            <a:r>
              <a:rPr lang="en-US" sz="1400">
                <a:latin typeface="Arial" charset="0"/>
              </a:rPr>
              <a:t>  </a:t>
            </a:r>
            <a:endParaRPr lang="en-US" sz="1400" b="1">
              <a:latin typeface="Arial" charset="0"/>
            </a:endParaRPr>
          </a:p>
          <a:p>
            <a:r>
              <a:rPr lang="en-US" sz="1400" b="1">
                <a:latin typeface="Arial" charset="0"/>
              </a:rPr>
              <a:t>Privatization</a:t>
            </a:r>
            <a:r>
              <a:rPr lang="en-US" sz="1400">
                <a:latin typeface="Arial" charset="0"/>
              </a:rPr>
              <a:t> -is seen as a way to unlock gains in economic efficiency by giving new private owners a powerful ­incentive—the reward of greater profits—to search for increases in productivity, to enter new markets, and to exit losing ones.</a:t>
            </a:r>
          </a:p>
          <a:p>
            <a:endParaRPr lang="en-US" sz="1400">
              <a:latin typeface="Arial" charset="0"/>
            </a:endParaRPr>
          </a:p>
          <a:p>
            <a:r>
              <a:rPr lang="en-US" sz="1400">
                <a:latin typeface="Arial" charset="0"/>
              </a:rPr>
              <a:t>Without a legal system that protects property rights, and without the machinery to enforce that system, the incentive to engage in economic activity can be reduced substantially.</a:t>
            </a:r>
          </a:p>
        </p:txBody>
      </p:sp>
    </p:spTree>
    <p:extLst>
      <p:ext uri="{BB962C8B-B14F-4D97-AF65-F5344CB8AC3E}">
        <p14:creationId xmlns:p14="http://schemas.microsoft.com/office/powerpoint/2010/main" val="4033028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32181-2F54-9248-A4F3-78B777F5EF4E}" type="slidenum">
              <a:rPr lang="en-US"/>
              <a:pPr/>
              <a:t>13</a:t>
            </a:fld>
            <a:endParaRPr lang="en-US"/>
          </a:p>
        </p:txBody>
      </p:sp>
      <p:sp>
        <p:nvSpPr>
          <p:cNvPr id="618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849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416703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B70B5-DCB2-DF4C-9401-95452DD3D77D}" type="slidenum">
              <a:rPr lang="en-US"/>
              <a:pPr/>
              <a:t>4</a:t>
            </a:fld>
            <a:endParaRPr lang="en-US"/>
          </a:p>
        </p:txBody>
      </p:sp>
      <p:sp>
        <p:nvSpPr>
          <p:cNvPr id="631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181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75974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B70B5-DCB2-DF4C-9401-95452DD3D77D}" type="slidenum">
              <a:rPr lang="en-US"/>
              <a:pPr/>
              <a:t>5</a:t>
            </a:fld>
            <a:endParaRPr lang="en-US"/>
          </a:p>
        </p:txBody>
      </p:sp>
      <p:sp>
        <p:nvSpPr>
          <p:cNvPr id="631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181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54511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538B4-EB93-6041-B922-2E38FF8DBA3D}" type="slidenum">
              <a:rPr lang="en-US" smtClean="0"/>
              <a:t>6</a:t>
            </a:fld>
            <a:endParaRPr lang="en-US"/>
          </a:p>
        </p:txBody>
      </p:sp>
    </p:spTree>
    <p:extLst>
      <p:ext uri="{BB962C8B-B14F-4D97-AF65-F5344CB8AC3E}">
        <p14:creationId xmlns:p14="http://schemas.microsoft.com/office/powerpoint/2010/main" val="289433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57A8E-2F38-5149-B994-5FBE861009CF}" type="slidenum">
              <a:rPr lang="en-US"/>
              <a:pPr/>
              <a:t>7</a:t>
            </a:fld>
            <a:endParaRPr lang="en-US"/>
          </a:p>
        </p:txBody>
      </p:sp>
      <p:sp>
        <p:nvSpPr>
          <p:cNvPr id="629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976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Arial" charset="0"/>
              </a:rPr>
              <a:t>A country</a:t>
            </a:r>
            <a:r>
              <a:rPr lang="ja-JP" altLang="en-US">
                <a:latin typeface="Arial"/>
              </a:rPr>
              <a:t>’</a:t>
            </a:r>
            <a:r>
              <a:rPr lang="en-US">
                <a:latin typeface="Arial" charset="0"/>
              </a:rPr>
              <a:t>s economic development is a function of its economic and political systems. Economic freedom associated with a market economy creates greater incentives for innovation and entrepreneurship than either a planned or a mixed economy.</a:t>
            </a:r>
          </a:p>
          <a:p>
            <a:r>
              <a:rPr lang="en-US">
                <a:latin typeface="Arial" charset="0"/>
              </a:rPr>
              <a:t> </a:t>
            </a:r>
          </a:p>
          <a:p>
            <a:r>
              <a:rPr lang="en-US">
                <a:latin typeface="Arial" charset="0"/>
              </a:rPr>
              <a:t>Innovation and entrepreneurship require strong property rights.. Without strong property rights protection, businesses and individuals run the risk that the profits from their innovative efforts will be expropriated, either by criminal elements or by the state. </a:t>
            </a:r>
          </a:p>
          <a:p>
            <a:r>
              <a:rPr lang="en-US">
                <a:latin typeface="Arial" charset="0"/>
              </a:rPr>
              <a:t>There is debate on the kind of political system that best achieves a functioning market economy with strong protection for property rights. People in the West tend to associate a representative democracy with a market economic system, strong property rights protection, and economic progress. Building on this, we tend to argue that democracy is good for growth.</a:t>
            </a:r>
          </a:p>
          <a:p>
            <a:r>
              <a:rPr lang="en-US">
                <a:latin typeface="Arial" charset="0"/>
              </a:rPr>
              <a:t>However, some totalitarian regimes have fostered a market economy and strong property rights protection and have experienced rapid economic growth. Four of the fastest-growing economies of the past 30 years—South Korea, Taiwan, Singapore, and Hong Kong—had one thing in common at the start of their economic growth: undemocratic governments!</a:t>
            </a:r>
          </a:p>
          <a:p>
            <a:r>
              <a:rPr lang="en-US">
                <a:latin typeface="Arial" charset="0"/>
              </a:rPr>
              <a:t> </a:t>
            </a:r>
          </a:p>
          <a:p>
            <a:r>
              <a:rPr lang="en-US">
                <a:latin typeface="Arial" charset="0"/>
              </a:rPr>
              <a:t>While it is possible to argue that democracy is not a necessary precondition for a free market economy in which property rights are protected, subsequent economic growth often leads to establishment of a democratic regime</a:t>
            </a:r>
          </a:p>
        </p:txBody>
      </p:sp>
    </p:spTree>
    <p:extLst>
      <p:ext uri="{BB962C8B-B14F-4D97-AF65-F5344CB8AC3E}">
        <p14:creationId xmlns:p14="http://schemas.microsoft.com/office/powerpoint/2010/main" val="98518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A3471-5FD7-B845-992C-54CAAEB60712}" type="slidenum">
              <a:rPr lang="en-US"/>
              <a:pPr/>
              <a:t>8</a:t>
            </a:fld>
            <a:endParaRPr lang="en-US"/>
          </a:p>
        </p:txBody>
      </p:sp>
      <p:sp>
        <p:nvSpPr>
          <p:cNvPr id="628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873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90266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8BF6FF-1D7F-9341-8FAF-3F365523AB74}" type="slidenum">
              <a:rPr lang="en-US"/>
              <a:pPr/>
              <a:t>9</a:t>
            </a:fld>
            <a:endParaRPr lang="en-US"/>
          </a:p>
        </p:txBody>
      </p:sp>
      <p:sp>
        <p:nvSpPr>
          <p:cNvPr id="627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771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400">
                <a:latin typeface="Arial" charset="0"/>
              </a:rPr>
              <a:t>Two trends are evident: first, during the late 1980s and early 1990s, a wave of democratic revolutions swept the world; second, totalitarian governments collapsed and were replaced by democratically elected governments that were typically more committed to free market capitalism than their predecessors had been.</a:t>
            </a:r>
          </a:p>
          <a:p>
            <a:endParaRPr lang="en-US" sz="1400">
              <a:latin typeface="Arial" charset="0"/>
            </a:endParaRPr>
          </a:p>
          <a:p>
            <a:r>
              <a:rPr lang="en-US" sz="1400">
                <a:latin typeface="Arial" charset="0"/>
              </a:rPr>
              <a:t>These changes were most dramatic in Eastern Europe, where the collapse of communism bought an end to the Cold War and led to the breakup of the Soviet Union, but similar changes were occurring throughout the world during the same period. Across much of Asia, Latin America, and Africa there was a marked shift toward greater democracy. </a:t>
            </a:r>
          </a:p>
        </p:txBody>
      </p:sp>
    </p:spTree>
    <p:extLst>
      <p:ext uri="{BB962C8B-B14F-4D97-AF65-F5344CB8AC3E}">
        <p14:creationId xmlns:p14="http://schemas.microsoft.com/office/powerpoint/2010/main" val="3994867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2A392-58BD-D141-88E4-010B545BC853}" type="slidenum">
              <a:rPr lang="en-US"/>
              <a:pPr/>
              <a:t>10</a:t>
            </a:fld>
            <a:endParaRPr lang="en-US"/>
          </a:p>
        </p:txBody>
      </p:sp>
      <p:sp>
        <p:nvSpPr>
          <p:cNvPr id="626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669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400">
                <a:latin typeface="Arial" charset="0"/>
              </a:rPr>
              <a:t>There are three reasons for the spread of democracy: </a:t>
            </a:r>
          </a:p>
          <a:p>
            <a:endParaRPr lang="en-US" sz="1400">
              <a:latin typeface="Arial" charset="0"/>
            </a:endParaRPr>
          </a:p>
          <a:p>
            <a:r>
              <a:rPr lang="en-US" sz="1400">
                <a:latin typeface="Arial" charset="0"/>
              </a:rPr>
              <a:t>First, many totalitarian regimes failed to deliver economic progress to the vast bulk of their populations. </a:t>
            </a:r>
          </a:p>
          <a:p>
            <a:endParaRPr lang="en-US" sz="1400">
              <a:latin typeface="Arial" charset="0"/>
            </a:endParaRPr>
          </a:p>
          <a:p>
            <a:r>
              <a:rPr lang="en-US" sz="1400">
                <a:latin typeface="Arial" charset="0"/>
              </a:rPr>
              <a:t>Second, new information and communication technologies, including shortwave radio, satellite television, fax machines, desktop publishing, and the Internet have broken down the ability of the state to control access to uncensored information.</a:t>
            </a:r>
          </a:p>
          <a:p>
            <a:endParaRPr lang="en-US" sz="1400">
              <a:latin typeface="Arial" charset="0"/>
            </a:endParaRPr>
          </a:p>
          <a:p>
            <a:r>
              <a:rPr lang="en-US" sz="1400">
                <a:latin typeface="Arial" charset="0"/>
              </a:rPr>
              <a:t>Third, the economic advances of the past quarter century have led to the emergence of increasingly prosperous middle and working classes who have pushed for democratic reforms.</a:t>
            </a:r>
          </a:p>
        </p:txBody>
      </p:sp>
    </p:spTree>
    <p:extLst>
      <p:ext uri="{BB962C8B-B14F-4D97-AF65-F5344CB8AC3E}">
        <p14:creationId xmlns:p14="http://schemas.microsoft.com/office/powerpoint/2010/main" val="756738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EC9F2-963B-F943-B150-3D453FCFCA37}" type="slidenum">
              <a:rPr lang="en-US"/>
              <a:pPr/>
              <a:t>11</a:t>
            </a:fld>
            <a:endParaRPr lang="en-US"/>
          </a:p>
        </p:txBody>
      </p:sp>
      <p:sp>
        <p:nvSpPr>
          <p:cNvPr id="625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566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42297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8856FB-BA02-42A5-B9BA-257346427098}" type="datetimeFigureOut">
              <a:rPr lang="en-US" smtClean="0"/>
              <a:t>07-Feb-17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C9E82-4244-48A8-A30B-6ADDD5495D2A}" type="slidenum">
              <a:rPr lang="en-US" smtClean="0"/>
              <a:t>‹#›</a:t>
            </a:fld>
            <a:endParaRPr lang="en-US"/>
          </a:p>
        </p:txBody>
      </p:sp>
    </p:spTree>
    <p:extLst>
      <p:ext uri="{BB962C8B-B14F-4D97-AF65-F5344CB8AC3E}">
        <p14:creationId xmlns:p14="http://schemas.microsoft.com/office/powerpoint/2010/main" val="388480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856FB-BA02-42A5-B9BA-257346427098}" type="datetimeFigureOut">
              <a:rPr lang="en-US" smtClean="0"/>
              <a:t>07-Feb-17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C9E82-4244-48A8-A30B-6ADDD5495D2A}" type="slidenum">
              <a:rPr lang="en-US" smtClean="0"/>
              <a:t>‹#›</a:t>
            </a:fld>
            <a:endParaRPr lang="en-US"/>
          </a:p>
        </p:txBody>
      </p:sp>
    </p:spTree>
    <p:extLst>
      <p:ext uri="{BB962C8B-B14F-4D97-AF65-F5344CB8AC3E}">
        <p14:creationId xmlns:p14="http://schemas.microsoft.com/office/powerpoint/2010/main" val="155391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856FB-BA02-42A5-B9BA-257346427098}" type="datetimeFigureOut">
              <a:rPr lang="en-US" smtClean="0"/>
              <a:t>07-Feb-17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C9E82-4244-48A8-A30B-6ADDD5495D2A}" type="slidenum">
              <a:rPr lang="en-US" smtClean="0"/>
              <a:t>‹#›</a:t>
            </a:fld>
            <a:endParaRPr lang="en-US"/>
          </a:p>
        </p:txBody>
      </p:sp>
    </p:spTree>
    <p:extLst>
      <p:ext uri="{BB962C8B-B14F-4D97-AF65-F5344CB8AC3E}">
        <p14:creationId xmlns:p14="http://schemas.microsoft.com/office/powerpoint/2010/main" val="262901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856FB-BA02-42A5-B9BA-257346427098}" type="datetimeFigureOut">
              <a:rPr lang="en-US" smtClean="0"/>
              <a:t>07-Feb-17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C9E82-4244-48A8-A30B-6ADDD5495D2A}" type="slidenum">
              <a:rPr lang="en-US" smtClean="0"/>
              <a:t>‹#›</a:t>
            </a:fld>
            <a:endParaRPr lang="en-US"/>
          </a:p>
        </p:txBody>
      </p:sp>
    </p:spTree>
    <p:extLst>
      <p:ext uri="{BB962C8B-B14F-4D97-AF65-F5344CB8AC3E}">
        <p14:creationId xmlns:p14="http://schemas.microsoft.com/office/powerpoint/2010/main" val="384586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8856FB-BA02-42A5-B9BA-257346427098}" type="datetimeFigureOut">
              <a:rPr lang="en-US" smtClean="0"/>
              <a:t>07-Feb-17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C9E82-4244-48A8-A30B-6ADDD5495D2A}" type="slidenum">
              <a:rPr lang="en-US" smtClean="0"/>
              <a:t>‹#›</a:t>
            </a:fld>
            <a:endParaRPr lang="en-US"/>
          </a:p>
        </p:txBody>
      </p:sp>
    </p:spTree>
    <p:extLst>
      <p:ext uri="{BB962C8B-B14F-4D97-AF65-F5344CB8AC3E}">
        <p14:creationId xmlns:p14="http://schemas.microsoft.com/office/powerpoint/2010/main" val="269206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8856FB-BA02-42A5-B9BA-257346427098}" type="datetimeFigureOut">
              <a:rPr lang="en-US" smtClean="0"/>
              <a:t>07-Feb-17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C9E82-4244-48A8-A30B-6ADDD5495D2A}" type="slidenum">
              <a:rPr lang="en-US" smtClean="0"/>
              <a:t>‹#›</a:t>
            </a:fld>
            <a:endParaRPr lang="en-US"/>
          </a:p>
        </p:txBody>
      </p:sp>
    </p:spTree>
    <p:extLst>
      <p:ext uri="{BB962C8B-B14F-4D97-AF65-F5344CB8AC3E}">
        <p14:creationId xmlns:p14="http://schemas.microsoft.com/office/powerpoint/2010/main" val="33980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8856FB-BA02-42A5-B9BA-257346427098}" type="datetimeFigureOut">
              <a:rPr lang="en-US" smtClean="0"/>
              <a:t>07-Feb-17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C9E82-4244-48A8-A30B-6ADDD5495D2A}" type="slidenum">
              <a:rPr lang="en-US" smtClean="0"/>
              <a:t>‹#›</a:t>
            </a:fld>
            <a:endParaRPr lang="en-US"/>
          </a:p>
        </p:txBody>
      </p:sp>
    </p:spTree>
    <p:extLst>
      <p:ext uri="{BB962C8B-B14F-4D97-AF65-F5344CB8AC3E}">
        <p14:creationId xmlns:p14="http://schemas.microsoft.com/office/powerpoint/2010/main" val="139534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8856FB-BA02-42A5-B9BA-257346427098}" type="datetimeFigureOut">
              <a:rPr lang="en-US" smtClean="0"/>
              <a:t>07-Feb-17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C9E82-4244-48A8-A30B-6ADDD5495D2A}" type="slidenum">
              <a:rPr lang="en-US" smtClean="0"/>
              <a:t>‹#›</a:t>
            </a:fld>
            <a:endParaRPr lang="en-US"/>
          </a:p>
        </p:txBody>
      </p:sp>
    </p:spTree>
    <p:extLst>
      <p:ext uri="{BB962C8B-B14F-4D97-AF65-F5344CB8AC3E}">
        <p14:creationId xmlns:p14="http://schemas.microsoft.com/office/powerpoint/2010/main" val="3841916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856FB-BA02-42A5-B9BA-257346427098}" type="datetimeFigureOut">
              <a:rPr lang="en-US" smtClean="0"/>
              <a:t>07-Feb-17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C9E82-4244-48A8-A30B-6ADDD5495D2A}" type="slidenum">
              <a:rPr lang="en-US" smtClean="0"/>
              <a:t>‹#›</a:t>
            </a:fld>
            <a:endParaRPr lang="en-US"/>
          </a:p>
        </p:txBody>
      </p:sp>
    </p:spTree>
    <p:extLst>
      <p:ext uri="{BB962C8B-B14F-4D97-AF65-F5344CB8AC3E}">
        <p14:creationId xmlns:p14="http://schemas.microsoft.com/office/powerpoint/2010/main" val="214727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856FB-BA02-42A5-B9BA-257346427098}" type="datetimeFigureOut">
              <a:rPr lang="en-US" smtClean="0"/>
              <a:t>07-Feb-17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C9E82-4244-48A8-A30B-6ADDD5495D2A}" type="slidenum">
              <a:rPr lang="en-US" smtClean="0"/>
              <a:t>‹#›</a:t>
            </a:fld>
            <a:endParaRPr lang="en-US"/>
          </a:p>
        </p:txBody>
      </p:sp>
    </p:spTree>
    <p:extLst>
      <p:ext uri="{BB962C8B-B14F-4D97-AF65-F5344CB8AC3E}">
        <p14:creationId xmlns:p14="http://schemas.microsoft.com/office/powerpoint/2010/main" val="39778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856FB-BA02-42A5-B9BA-257346427098}" type="datetimeFigureOut">
              <a:rPr lang="en-US" smtClean="0"/>
              <a:t>07-Feb-17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C9E82-4244-48A8-A30B-6ADDD5495D2A}" type="slidenum">
              <a:rPr lang="en-US" smtClean="0"/>
              <a:t>‹#›</a:t>
            </a:fld>
            <a:endParaRPr lang="en-US"/>
          </a:p>
        </p:txBody>
      </p:sp>
    </p:spTree>
    <p:extLst>
      <p:ext uri="{BB962C8B-B14F-4D97-AF65-F5344CB8AC3E}">
        <p14:creationId xmlns:p14="http://schemas.microsoft.com/office/powerpoint/2010/main" val="385975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856FB-BA02-42A5-B9BA-257346427098}" type="datetimeFigureOut">
              <a:rPr lang="en-US" smtClean="0"/>
              <a:t>07-Feb-17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C9E82-4244-48A8-A30B-6ADDD5495D2A}" type="slidenum">
              <a:rPr lang="en-US" smtClean="0"/>
              <a:t>‹#›</a:t>
            </a:fld>
            <a:endParaRPr lang="en-US"/>
          </a:p>
        </p:txBody>
      </p:sp>
    </p:spTree>
    <p:extLst>
      <p:ext uri="{BB962C8B-B14F-4D97-AF65-F5344CB8AC3E}">
        <p14:creationId xmlns:p14="http://schemas.microsoft.com/office/powerpoint/2010/main" val="4054092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a:t>
            </a:r>
            <a:endParaRPr lang="en-US" dirty="0"/>
          </a:p>
        </p:txBody>
      </p:sp>
      <p:sp>
        <p:nvSpPr>
          <p:cNvPr id="3" name="Subtitle 2"/>
          <p:cNvSpPr>
            <a:spLocks noGrp="1"/>
          </p:cNvSpPr>
          <p:nvPr>
            <p:ph type="subTitle" idx="1"/>
          </p:nvPr>
        </p:nvSpPr>
        <p:spPr/>
        <p:txBody>
          <a:bodyPr/>
          <a:lstStyle/>
          <a:p>
            <a:r>
              <a:rPr lang="en-US" dirty="0">
                <a:solidFill>
                  <a:srgbClr val="7030A0"/>
                </a:solidFill>
              </a:rPr>
              <a:t>POLITICAL ECONOMY &amp; ECONOMIC DEVELOPMENT</a:t>
            </a:r>
          </a:p>
          <a:p>
            <a:endParaRPr lang="en-US" dirty="0"/>
          </a:p>
        </p:txBody>
      </p:sp>
    </p:spTree>
    <p:extLst>
      <p:ext uri="{BB962C8B-B14F-4D97-AF65-F5344CB8AC3E}">
        <p14:creationId xmlns:p14="http://schemas.microsoft.com/office/powerpoint/2010/main" val="1619291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b="1" dirty="0">
                <a:solidFill>
                  <a:srgbClr val="7030A0"/>
                </a:solidFill>
              </a:rPr>
              <a:t>The Spread Of Democracy</a:t>
            </a:r>
          </a:p>
        </p:txBody>
      </p:sp>
      <p:sp>
        <p:nvSpPr>
          <p:cNvPr id="581635" name="Rectangle 3"/>
          <p:cNvSpPr>
            <a:spLocks noGrp="1" noChangeArrowheads="1"/>
          </p:cNvSpPr>
          <p:nvPr>
            <p:ph sz="half" idx="1"/>
          </p:nvPr>
        </p:nvSpPr>
        <p:spPr>
          <a:xfrm>
            <a:off x="1009933" y="1651378"/>
            <a:ext cx="5691117" cy="4840103"/>
          </a:xfrm>
        </p:spPr>
        <p:txBody>
          <a:bodyPr>
            <a:noAutofit/>
          </a:bodyPr>
          <a:lstStyle/>
          <a:p>
            <a:pPr marL="0" indent="0">
              <a:buNone/>
            </a:pPr>
            <a:r>
              <a:rPr lang="en-US" sz="2400" b="1" dirty="0"/>
              <a:t>There are three main reasons for the spread of democracy:</a:t>
            </a:r>
          </a:p>
          <a:p>
            <a:pPr marL="0" indent="0"/>
            <a:r>
              <a:rPr lang="en-US" sz="2400" dirty="0"/>
              <a:t>Many totalitarian regimes </a:t>
            </a:r>
            <a:r>
              <a:rPr lang="en-US" sz="2400" u="sng" dirty="0"/>
              <a:t>failed to deliver</a:t>
            </a:r>
            <a:r>
              <a:rPr lang="en-US" sz="2400" dirty="0"/>
              <a:t> economic progress</a:t>
            </a:r>
          </a:p>
          <a:p>
            <a:pPr marL="0" indent="0"/>
            <a:r>
              <a:rPr lang="en-US" sz="2400" dirty="0"/>
              <a:t>New information and communication technologies, have </a:t>
            </a:r>
            <a:r>
              <a:rPr lang="en-US" sz="2400" u="sng" dirty="0"/>
              <a:t>broken down the ability </a:t>
            </a:r>
            <a:r>
              <a:rPr lang="en-US" sz="2400" dirty="0"/>
              <a:t>of the state to </a:t>
            </a:r>
            <a:r>
              <a:rPr lang="en-US" sz="2400" u="sng" dirty="0"/>
              <a:t>control access to uncensored information</a:t>
            </a:r>
          </a:p>
          <a:p>
            <a:pPr marL="0" indent="0"/>
            <a:r>
              <a:rPr lang="en-US" sz="2400" u="sng" dirty="0"/>
              <a:t>Emergence of increasingly prosperous middle and working classes</a:t>
            </a:r>
            <a:r>
              <a:rPr lang="en-US" sz="2400" dirty="0"/>
              <a:t> who have pushed for democratic reforms </a:t>
            </a:r>
          </a:p>
          <a:p>
            <a:pPr marL="0" indent="0"/>
            <a:endParaRPr lang="en-US" sz="2400" dirty="0"/>
          </a:p>
        </p:txBody>
      </p:sp>
      <p:pic>
        <p:nvPicPr>
          <p:cNvPr id="3" name="Content Placeholder 2"/>
          <p:cNvPicPr>
            <a:picLocks noGrp="1" noChangeAspect="1"/>
          </p:cNvPicPr>
          <p:nvPr>
            <p:ph sz="half" idx="2"/>
          </p:nvPr>
        </p:nvPicPr>
        <p:blipFill rotWithShape="1">
          <a:blip r:embed="rId3"/>
          <a:srcRect t="-2710" b="10565"/>
          <a:stretch/>
        </p:blipFill>
        <p:spPr>
          <a:xfrm>
            <a:off x="6893558" y="2022708"/>
            <a:ext cx="4520043" cy="3527980"/>
          </a:xfrm>
        </p:spPr>
      </p:pic>
    </p:spTree>
    <p:extLst>
      <p:ext uri="{BB962C8B-B14F-4D97-AF65-F5344CB8AC3E}">
        <p14:creationId xmlns:p14="http://schemas.microsoft.com/office/powerpoint/2010/main" val="231211816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9" name="Rectangle 3"/>
          <p:cNvSpPr>
            <a:spLocks noGrp="1" noChangeArrowheads="1"/>
          </p:cNvSpPr>
          <p:nvPr>
            <p:ph type="body" idx="1"/>
          </p:nvPr>
        </p:nvSpPr>
        <p:spPr>
          <a:xfrm>
            <a:off x="1981200" y="990600"/>
            <a:ext cx="8229600" cy="457200"/>
          </a:xfrm>
        </p:spPr>
        <p:txBody>
          <a:bodyPr>
            <a:normAutofit lnSpcReduction="10000"/>
          </a:bodyPr>
          <a:lstStyle/>
          <a:p>
            <a:pPr marL="0" indent="0" algn="ctr">
              <a:buNone/>
            </a:pPr>
            <a:r>
              <a:rPr lang="en-US"/>
              <a:t>Map 2.5: Political Freedom in 2006</a:t>
            </a:r>
          </a:p>
        </p:txBody>
      </p:sp>
      <p:pic>
        <p:nvPicPr>
          <p:cNvPr id="582661" name="Picture 5" descr="hiL81349_m02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1524000"/>
            <a:ext cx="6562725" cy="499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790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pPr>
              <a:lnSpc>
                <a:spcPct val="85000"/>
              </a:lnSpc>
            </a:pPr>
            <a:r>
              <a:rPr lang="en-US" b="1" dirty="0">
                <a:solidFill>
                  <a:srgbClr val="7030A0"/>
                </a:solidFill>
              </a:rPr>
              <a:t>The Nature Of </a:t>
            </a:r>
            <a:r>
              <a:rPr lang="en-US" b="1" dirty="0" smtClean="0">
                <a:solidFill>
                  <a:srgbClr val="7030A0"/>
                </a:solidFill>
              </a:rPr>
              <a:t>Economic </a:t>
            </a:r>
            <a:r>
              <a:rPr lang="en-US" b="1" dirty="0">
                <a:solidFill>
                  <a:srgbClr val="7030A0"/>
                </a:solidFill>
              </a:rPr>
              <a:t>Transformation</a:t>
            </a:r>
          </a:p>
        </p:txBody>
      </p:sp>
      <p:sp>
        <p:nvSpPr>
          <p:cNvPr id="587779" name="Rectangle 3"/>
          <p:cNvSpPr>
            <a:spLocks noGrp="1" noChangeArrowheads="1"/>
          </p:cNvSpPr>
          <p:nvPr>
            <p:ph type="body" idx="1"/>
          </p:nvPr>
        </p:nvSpPr>
        <p:spPr>
          <a:xfrm>
            <a:off x="1009935" y="1600200"/>
            <a:ext cx="9962866" cy="4969682"/>
          </a:xfrm>
        </p:spPr>
        <p:txBody>
          <a:bodyPr>
            <a:normAutofit/>
          </a:bodyPr>
          <a:lstStyle/>
          <a:p>
            <a:pPr marL="0" indent="0">
              <a:buNone/>
            </a:pPr>
            <a:r>
              <a:rPr lang="en-US" sz="3200" dirty="0"/>
              <a:t>The shift toward a market-based system involves:</a:t>
            </a:r>
          </a:p>
          <a:p>
            <a:pPr marL="0" indent="0"/>
            <a:r>
              <a:rPr lang="en-US" sz="3200" dirty="0">
                <a:solidFill>
                  <a:srgbClr val="7030A0"/>
                </a:solidFill>
              </a:rPr>
              <a:t>Deregulation</a:t>
            </a:r>
            <a:r>
              <a:rPr lang="en-US" sz="3200" dirty="0"/>
              <a:t> – </a:t>
            </a:r>
            <a:r>
              <a:rPr lang="en-US" sz="3200" u="sng" dirty="0"/>
              <a:t>removing legal restrictions </a:t>
            </a:r>
            <a:r>
              <a:rPr lang="en-US" sz="3200" dirty="0"/>
              <a:t>to the free play of markets, the establishment of private enterprises, and the manner in which private enterprises operate </a:t>
            </a:r>
          </a:p>
          <a:p>
            <a:pPr marL="0" indent="0"/>
            <a:r>
              <a:rPr lang="en-US" sz="3200" dirty="0">
                <a:solidFill>
                  <a:srgbClr val="7030A0"/>
                </a:solidFill>
              </a:rPr>
              <a:t>Privatization</a:t>
            </a:r>
            <a:r>
              <a:rPr lang="en-US" sz="3200" dirty="0"/>
              <a:t> -</a:t>
            </a:r>
            <a:r>
              <a:rPr lang="en-US" sz="3200" b="1" dirty="0"/>
              <a:t> </a:t>
            </a:r>
            <a:r>
              <a:rPr lang="en-US" sz="3200" u="sng" dirty="0"/>
              <a:t>transfers the ownership </a:t>
            </a:r>
            <a:r>
              <a:rPr lang="en-US" sz="3200" dirty="0"/>
              <a:t>of state property into </a:t>
            </a:r>
            <a:r>
              <a:rPr lang="en-US" sz="3200" u="sng" dirty="0"/>
              <a:t>the hands of private investors</a:t>
            </a:r>
          </a:p>
          <a:p>
            <a:pPr marL="0" indent="0"/>
            <a:r>
              <a:rPr lang="en-US" sz="3200" dirty="0"/>
              <a:t>The creation of a </a:t>
            </a:r>
            <a:r>
              <a:rPr lang="en-US" sz="3200" dirty="0">
                <a:solidFill>
                  <a:srgbClr val="CC6600"/>
                </a:solidFill>
              </a:rPr>
              <a:t>legal system</a:t>
            </a:r>
            <a:r>
              <a:rPr lang="en-US" sz="3200" dirty="0"/>
              <a:t> to </a:t>
            </a:r>
            <a:r>
              <a:rPr lang="en-US" sz="3200" u="sng" dirty="0"/>
              <a:t>safeguard property rights</a:t>
            </a:r>
          </a:p>
        </p:txBody>
      </p:sp>
    </p:spTree>
    <p:extLst>
      <p:ext uri="{BB962C8B-B14F-4D97-AF65-F5344CB8AC3E}">
        <p14:creationId xmlns:p14="http://schemas.microsoft.com/office/powerpoint/2010/main" val="393158895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r>
              <a:rPr lang="en-US" b="1" dirty="0">
                <a:solidFill>
                  <a:srgbClr val="7030A0"/>
                </a:solidFill>
              </a:rPr>
              <a:t>Implications For Managers</a:t>
            </a:r>
          </a:p>
        </p:txBody>
      </p:sp>
      <p:sp>
        <p:nvSpPr>
          <p:cNvPr id="590851" name="Rectangle 3"/>
          <p:cNvSpPr>
            <a:spLocks noGrp="1" noChangeArrowheads="1"/>
          </p:cNvSpPr>
          <p:nvPr>
            <p:ph type="body" idx="1"/>
          </p:nvPr>
        </p:nvSpPr>
        <p:spPr>
          <a:xfrm>
            <a:off x="968991" y="1600201"/>
            <a:ext cx="9867331" cy="5001041"/>
          </a:xfrm>
        </p:spPr>
        <p:txBody>
          <a:bodyPr>
            <a:normAutofit/>
          </a:bodyPr>
          <a:lstStyle/>
          <a:p>
            <a:pPr marL="0" indent="0">
              <a:buNone/>
            </a:pPr>
            <a:r>
              <a:rPr lang="en-US" sz="3200" dirty="0"/>
              <a:t>There are two broad implications for managers:</a:t>
            </a:r>
          </a:p>
          <a:p>
            <a:pPr marL="0" indent="0"/>
            <a:r>
              <a:rPr lang="en-US" sz="3200" u="sng" dirty="0"/>
              <a:t>the political, economic, and legal systems of a country </a:t>
            </a:r>
            <a:r>
              <a:rPr lang="en-US" sz="3200" dirty="0"/>
              <a:t>raise important ethical issues that have implications for the practice of international business</a:t>
            </a:r>
          </a:p>
          <a:p>
            <a:pPr marL="0" indent="0"/>
            <a:r>
              <a:rPr lang="en-US" sz="3200" dirty="0"/>
              <a:t>the political, economic, and legal environment of a country clearly </a:t>
            </a:r>
            <a:r>
              <a:rPr lang="en-US" sz="3200" u="sng" dirty="0"/>
              <a:t>influences the attractiveness of that country </a:t>
            </a:r>
            <a:r>
              <a:rPr lang="en-US" sz="3200" dirty="0"/>
              <a:t>as a market and/or investment </a:t>
            </a:r>
            <a:r>
              <a:rPr lang="en-US" sz="3200" dirty="0" smtClean="0"/>
              <a:t>site</a:t>
            </a:r>
            <a:endParaRPr lang="en-US" sz="3200" dirty="0"/>
          </a:p>
        </p:txBody>
      </p:sp>
    </p:spTree>
    <p:extLst>
      <p:ext uri="{BB962C8B-B14F-4D97-AF65-F5344CB8AC3E}">
        <p14:creationId xmlns:p14="http://schemas.microsoft.com/office/powerpoint/2010/main" val="65312434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p:txBody>
      </p:sp>
      <p:sp>
        <p:nvSpPr>
          <p:cNvPr id="5" name="Slide Number Placeholder 4"/>
          <p:cNvSpPr>
            <a:spLocks noGrp="1"/>
          </p:cNvSpPr>
          <p:nvPr>
            <p:ph type="sldNum" sz="quarter" idx="11"/>
          </p:nvPr>
        </p:nvSpPr>
        <p:spPr/>
        <p:txBody>
          <a:bodyPr/>
          <a:lstStyle/>
          <a:p>
            <a:endParaRPr lang="en-US"/>
          </a:p>
          <a:p>
            <a:r>
              <a:rPr lang="en-US"/>
              <a:t>2-</a:t>
            </a:r>
            <a:fld id="{157100C2-18FC-46E1-AC18-258DA3ABA4A5}" type="slidenum">
              <a:rPr lang="en-US"/>
              <a:pPr/>
              <a:t>2</a:t>
            </a:fld>
            <a:endParaRPr lang="en-US"/>
          </a:p>
        </p:txBody>
      </p:sp>
      <p:sp>
        <p:nvSpPr>
          <p:cNvPr id="40962" name="Rectangle 2"/>
          <p:cNvSpPr>
            <a:spLocks noGrp="1" noChangeArrowheads="1"/>
          </p:cNvSpPr>
          <p:nvPr>
            <p:ph type="title"/>
          </p:nvPr>
        </p:nvSpPr>
        <p:spPr/>
        <p:txBody>
          <a:bodyPr/>
          <a:lstStyle/>
          <a:p>
            <a:r>
              <a:rPr lang="en-US" sz="3600" b="1" dirty="0">
                <a:solidFill>
                  <a:srgbClr val="7030A0"/>
                </a:solidFill>
                <a:latin typeface="Cambria" panose="02040503050406030204" pitchFamily="18" charset="0"/>
              </a:rPr>
              <a:t>What Determines A Country’s Level </a:t>
            </a:r>
            <a:br>
              <a:rPr lang="en-US" sz="3600" b="1" dirty="0">
                <a:solidFill>
                  <a:srgbClr val="7030A0"/>
                </a:solidFill>
                <a:latin typeface="Cambria" panose="02040503050406030204" pitchFamily="18" charset="0"/>
              </a:rPr>
            </a:br>
            <a:r>
              <a:rPr lang="en-US" sz="3600" b="1" dirty="0">
                <a:solidFill>
                  <a:srgbClr val="7030A0"/>
                </a:solidFill>
                <a:latin typeface="Cambria" panose="02040503050406030204" pitchFamily="18" charset="0"/>
              </a:rPr>
              <a:t>Of Economic Development?</a:t>
            </a:r>
          </a:p>
        </p:txBody>
      </p:sp>
      <p:sp>
        <p:nvSpPr>
          <p:cNvPr id="40963" name="Rectangle 3"/>
          <p:cNvSpPr>
            <a:spLocks noGrp="1" noChangeArrowheads="1"/>
          </p:cNvSpPr>
          <p:nvPr>
            <p:ph type="body" idx="1"/>
          </p:nvPr>
        </p:nvSpPr>
        <p:spPr/>
        <p:txBody>
          <a:bodyPr/>
          <a:lstStyle/>
          <a:p>
            <a:pPr marL="0" indent="0">
              <a:buNone/>
            </a:pPr>
            <a:r>
              <a:rPr lang="en-US" b="1" dirty="0" smtClean="0"/>
              <a:t>Gross National Income </a:t>
            </a:r>
            <a:r>
              <a:rPr lang="en-US" dirty="0" smtClean="0"/>
              <a:t>(GNI): measures the </a:t>
            </a:r>
            <a:r>
              <a:rPr lang="en-US" u="sng" dirty="0" smtClean="0"/>
              <a:t>total income</a:t>
            </a:r>
            <a:r>
              <a:rPr lang="en-US" dirty="0" smtClean="0"/>
              <a:t> received by resident of a nation. </a:t>
            </a:r>
          </a:p>
          <a:p>
            <a:r>
              <a:rPr lang="en-US" dirty="0" smtClean="0"/>
              <a:t>The GNI can be misleading because it does not take the cost of living into consideration. </a:t>
            </a:r>
            <a:endParaRPr lang="en-AU" dirty="0" smtClean="0"/>
          </a:p>
          <a:p>
            <a:pPr marL="0" indent="0">
              <a:buNone/>
            </a:pPr>
            <a:r>
              <a:rPr lang="en-US" b="1" dirty="0" smtClean="0"/>
              <a:t>Purchasing power parity (PPP)</a:t>
            </a:r>
            <a:r>
              <a:rPr lang="en-US" dirty="0" smtClean="0"/>
              <a:t> allows for a more direct comparison of living standards in different countries. </a:t>
            </a:r>
            <a:endParaRPr lang="en-AU" dirty="0" smtClean="0"/>
          </a:p>
          <a:p>
            <a:r>
              <a:rPr lang="en-US" dirty="0" smtClean="0"/>
              <a:t>The GNI and PPP data give a static picture development but does not give a measurement of whether the difference between the countries is being shortened or not</a:t>
            </a:r>
            <a:r>
              <a:rPr lang="en-AU" dirty="0"/>
              <a:t>.</a:t>
            </a:r>
            <a:endParaRPr lang="en-US" dirty="0" smtClean="0"/>
          </a:p>
          <a:p>
            <a:endParaRPr lang="en-US" dirty="0"/>
          </a:p>
        </p:txBody>
      </p:sp>
    </p:spTree>
    <p:extLst>
      <p:ext uri="{BB962C8B-B14F-4D97-AF65-F5344CB8AC3E}">
        <p14:creationId xmlns:p14="http://schemas.microsoft.com/office/powerpoint/2010/main" val="3825355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Differences In Economic Development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0820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9" name="Rectangle 3"/>
          <p:cNvSpPr>
            <a:spLocks noGrp="1" noChangeArrowheads="1"/>
          </p:cNvSpPr>
          <p:nvPr>
            <p:ph type="body" idx="1"/>
          </p:nvPr>
        </p:nvSpPr>
        <p:spPr>
          <a:xfrm>
            <a:off x="1981200" y="246383"/>
            <a:ext cx="8229600" cy="457200"/>
          </a:xfrm>
        </p:spPr>
        <p:txBody>
          <a:bodyPr>
            <a:normAutofit/>
          </a:bodyPr>
          <a:lstStyle/>
          <a:p>
            <a:pPr marL="0" indent="0" algn="ctr">
              <a:buNone/>
            </a:pPr>
            <a:r>
              <a:rPr lang="en-US" sz="2000" dirty="0" smtClean="0"/>
              <a:t>Table: </a:t>
            </a:r>
            <a:r>
              <a:rPr lang="en-US" sz="2000" dirty="0"/>
              <a:t>Economic Data for Select </a:t>
            </a:r>
            <a:r>
              <a:rPr lang="en-US" sz="2000" dirty="0" smtClean="0"/>
              <a:t>Countries [GNI </a:t>
            </a:r>
            <a:r>
              <a:rPr lang="en-US" sz="2000" dirty="0"/>
              <a:t>per </a:t>
            </a:r>
            <a:r>
              <a:rPr lang="en-US" sz="2000" dirty="0" smtClean="0"/>
              <a:t>capita (current </a:t>
            </a:r>
            <a:r>
              <a:rPr lang="en-US" sz="2000" dirty="0"/>
              <a:t>US</a:t>
            </a:r>
            <a:r>
              <a:rPr lang="en-US" sz="2000" dirty="0" smtClean="0"/>
              <a:t>$)]</a:t>
            </a:r>
            <a:endParaRPr lang="en-US" sz="2000" dirty="0"/>
          </a:p>
        </p:txBody>
      </p:sp>
      <p:pic>
        <p:nvPicPr>
          <p:cNvPr id="2" name="Picture 1"/>
          <p:cNvPicPr>
            <a:picLocks noChangeAspect="1"/>
          </p:cNvPicPr>
          <p:nvPr/>
        </p:nvPicPr>
        <p:blipFill rotWithShape="1">
          <a:blip r:embed="rId3"/>
          <a:srcRect l="6909" t="12984" r="35383" b="6382"/>
          <a:stretch/>
        </p:blipFill>
        <p:spPr>
          <a:xfrm>
            <a:off x="218937" y="650796"/>
            <a:ext cx="5975802" cy="5814398"/>
          </a:xfrm>
          <a:prstGeom prst="rect">
            <a:avLst/>
          </a:prstGeom>
        </p:spPr>
      </p:pic>
      <p:pic>
        <p:nvPicPr>
          <p:cNvPr id="3" name="Picture 2"/>
          <p:cNvPicPr>
            <a:picLocks noChangeAspect="1"/>
          </p:cNvPicPr>
          <p:nvPr/>
        </p:nvPicPr>
        <p:blipFill rotWithShape="1">
          <a:blip r:embed="rId4"/>
          <a:srcRect l="7503" t="17033" r="35878" b="8494"/>
          <a:stretch/>
        </p:blipFill>
        <p:spPr>
          <a:xfrm>
            <a:off x="6194739" y="650796"/>
            <a:ext cx="5778324" cy="5299243"/>
          </a:xfrm>
          <a:prstGeom prst="rect">
            <a:avLst/>
          </a:prstGeom>
        </p:spPr>
      </p:pic>
    </p:spTree>
    <p:extLst>
      <p:ext uri="{BB962C8B-B14F-4D97-AF65-F5344CB8AC3E}">
        <p14:creationId xmlns:p14="http://schemas.microsoft.com/office/powerpoint/2010/main" val="297773064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9" name="Rectangle 3"/>
          <p:cNvSpPr>
            <a:spLocks noGrp="1" noChangeArrowheads="1"/>
          </p:cNvSpPr>
          <p:nvPr>
            <p:ph type="body" idx="1"/>
          </p:nvPr>
        </p:nvSpPr>
        <p:spPr>
          <a:xfrm>
            <a:off x="1981200" y="246383"/>
            <a:ext cx="8229600" cy="457200"/>
          </a:xfrm>
        </p:spPr>
        <p:txBody>
          <a:bodyPr>
            <a:normAutofit fontScale="85000" lnSpcReduction="10000"/>
          </a:bodyPr>
          <a:lstStyle/>
          <a:p>
            <a:pPr marL="0" indent="0" algn="ctr">
              <a:buNone/>
            </a:pPr>
            <a:r>
              <a:rPr lang="en-US" sz="2000" dirty="0" smtClean="0"/>
              <a:t>Table: </a:t>
            </a:r>
            <a:r>
              <a:rPr lang="en-US" sz="2000" dirty="0"/>
              <a:t>Economic Data for Select </a:t>
            </a:r>
            <a:r>
              <a:rPr lang="en-US" sz="2000" dirty="0" smtClean="0"/>
              <a:t>Countries [</a:t>
            </a:r>
            <a:r>
              <a:rPr lang="it-IT" sz="2000" dirty="0" smtClean="0"/>
              <a:t>GNI </a:t>
            </a:r>
            <a:r>
              <a:rPr lang="it-IT" sz="2000" dirty="0"/>
              <a:t>per capita, PPP (current international </a:t>
            </a:r>
            <a:r>
              <a:rPr lang="it-IT" sz="2000" dirty="0" smtClean="0"/>
              <a:t>$)</a:t>
            </a:r>
            <a:r>
              <a:rPr lang="en-US" sz="2000" dirty="0"/>
              <a:t>]</a:t>
            </a:r>
            <a:endParaRPr lang="en-US" sz="2000" dirty="0"/>
          </a:p>
        </p:txBody>
      </p:sp>
      <p:pic>
        <p:nvPicPr>
          <p:cNvPr id="4" name="Picture 3"/>
          <p:cNvPicPr>
            <a:picLocks noChangeAspect="1"/>
          </p:cNvPicPr>
          <p:nvPr/>
        </p:nvPicPr>
        <p:blipFill rotWithShape="1">
          <a:blip r:embed="rId3"/>
          <a:srcRect l="7305" t="12984" r="35780" b="6382"/>
          <a:stretch/>
        </p:blipFill>
        <p:spPr>
          <a:xfrm>
            <a:off x="115906" y="540910"/>
            <a:ext cx="5847012" cy="6104589"/>
          </a:xfrm>
          <a:prstGeom prst="rect">
            <a:avLst/>
          </a:prstGeom>
        </p:spPr>
      </p:pic>
      <p:pic>
        <p:nvPicPr>
          <p:cNvPr id="5" name="Picture 4"/>
          <p:cNvPicPr>
            <a:picLocks noChangeAspect="1"/>
          </p:cNvPicPr>
          <p:nvPr/>
        </p:nvPicPr>
        <p:blipFill rotWithShape="1">
          <a:blip r:embed="rId4"/>
          <a:srcRect l="7008" t="17034" r="35779" b="6206"/>
          <a:stretch/>
        </p:blipFill>
        <p:spPr>
          <a:xfrm>
            <a:off x="6078827" y="1030309"/>
            <a:ext cx="6040199" cy="5615190"/>
          </a:xfrm>
          <a:prstGeom prst="rect">
            <a:avLst/>
          </a:prstGeom>
        </p:spPr>
      </p:pic>
    </p:spTree>
    <p:extLst>
      <p:ext uri="{BB962C8B-B14F-4D97-AF65-F5344CB8AC3E}">
        <p14:creationId xmlns:p14="http://schemas.microsoft.com/office/powerpoint/2010/main" val="2593617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Broader conceptions of Development: </a:t>
            </a:r>
            <a:r>
              <a:rPr lang="en-US" b="1" dirty="0" err="1" smtClean="0">
                <a:solidFill>
                  <a:srgbClr val="7030A0"/>
                </a:solidFill>
              </a:rPr>
              <a:t>Amartya</a:t>
            </a:r>
            <a:r>
              <a:rPr lang="en-US" b="1" dirty="0" smtClean="0">
                <a:solidFill>
                  <a:srgbClr val="7030A0"/>
                </a:solidFill>
              </a:rPr>
              <a:t> </a:t>
            </a:r>
            <a:r>
              <a:rPr lang="en-US" b="1" dirty="0" err="1" smtClean="0">
                <a:solidFill>
                  <a:srgbClr val="7030A0"/>
                </a:solidFill>
              </a:rPr>
              <a:t>Sen</a:t>
            </a:r>
            <a:endParaRPr lang="en-US" b="1" dirty="0">
              <a:solidFill>
                <a:srgbClr val="7030A0"/>
              </a:solidFill>
            </a:endParaRPr>
          </a:p>
        </p:txBody>
      </p:sp>
      <p:sp>
        <p:nvSpPr>
          <p:cNvPr id="5" name="Content Placeholder 4"/>
          <p:cNvSpPr>
            <a:spLocks noGrp="1"/>
          </p:cNvSpPr>
          <p:nvPr>
            <p:ph sz="half" idx="1"/>
          </p:nvPr>
        </p:nvSpPr>
        <p:spPr>
          <a:xfrm>
            <a:off x="2022518" y="1985963"/>
            <a:ext cx="4518336" cy="4599599"/>
          </a:xfrm>
        </p:spPr>
        <p:txBody>
          <a:bodyPr>
            <a:normAutofit fontScale="92500" lnSpcReduction="20000"/>
          </a:bodyPr>
          <a:lstStyle/>
          <a:p>
            <a:r>
              <a:rPr lang="en-US" dirty="0" smtClean="0"/>
              <a:t>Development should be assessed less by material output measures such as GNI per capita and more by what people enjoy.</a:t>
            </a:r>
            <a:endParaRPr lang="en-US" u="sng" dirty="0" smtClean="0"/>
          </a:p>
          <a:p>
            <a:r>
              <a:rPr lang="en-US" dirty="0" err="1" smtClean="0"/>
              <a:t>Sen</a:t>
            </a:r>
            <a:r>
              <a:rPr lang="en-US" dirty="0" smtClean="0"/>
              <a:t> </a:t>
            </a:r>
            <a:r>
              <a:rPr lang="en-US" dirty="0"/>
              <a:t>emphasizes </a:t>
            </a:r>
            <a:r>
              <a:rPr lang="en-US" u="sng" dirty="0"/>
              <a:t>basic health care and basic education</a:t>
            </a:r>
          </a:p>
          <a:p>
            <a:r>
              <a:rPr lang="en-US" dirty="0"/>
              <a:t>The United Nations used </a:t>
            </a:r>
            <a:r>
              <a:rPr lang="en-US" dirty="0" err="1" smtClean="0"/>
              <a:t>Sen</a:t>
            </a:r>
            <a:r>
              <a:rPr lang="en-AU" dirty="0" smtClean="0">
                <a:latin typeface="Arial"/>
              </a:rPr>
              <a:t>’</a:t>
            </a:r>
            <a:r>
              <a:rPr lang="en-US" dirty="0" smtClean="0"/>
              <a:t>s </a:t>
            </a:r>
            <a:r>
              <a:rPr lang="en-US" dirty="0"/>
              <a:t>ideas to develop the </a:t>
            </a:r>
            <a:r>
              <a:rPr lang="en-US" dirty="0">
                <a:solidFill>
                  <a:srgbClr val="7030A0"/>
                </a:solidFill>
              </a:rPr>
              <a:t>Human Development Index (HDI</a:t>
            </a:r>
            <a:r>
              <a:rPr lang="en-US" dirty="0" smtClean="0">
                <a:solidFill>
                  <a:srgbClr val="7030A0"/>
                </a:solidFill>
              </a:rPr>
              <a:t>):</a:t>
            </a:r>
          </a:p>
          <a:p>
            <a:pPr lvl="1"/>
            <a:r>
              <a:rPr lang="en-US" u="sng" dirty="0" smtClean="0"/>
              <a:t>Life </a:t>
            </a:r>
            <a:r>
              <a:rPr lang="en-US" u="sng" dirty="0"/>
              <a:t>expectancy</a:t>
            </a:r>
            <a:r>
              <a:rPr lang="en-US" dirty="0"/>
              <a:t> at </a:t>
            </a:r>
            <a:r>
              <a:rPr lang="en-US" dirty="0" smtClean="0"/>
              <a:t>birth</a:t>
            </a:r>
            <a:endParaRPr lang="en-US" dirty="0"/>
          </a:p>
          <a:p>
            <a:pPr lvl="1"/>
            <a:r>
              <a:rPr lang="en-US" u="sng" dirty="0"/>
              <a:t>E</a:t>
            </a:r>
            <a:r>
              <a:rPr lang="en-US" u="sng" dirty="0" smtClean="0"/>
              <a:t>ducational</a:t>
            </a:r>
            <a:r>
              <a:rPr lang="en-US" dirty="0" smtClean="0"/>
              <a:t> achievement</a:t>
            </a:r>
          </a:p>
          <a:p>
            <a:pPr lvl="1"/>
            <a:r>
              <a:rPr lang="en-US" u="sng" dirty="0" smtClean="0"/>
              <a:t>Average </a:t>
            </a:r>
            <a:r>
              <a:rPr lang="en-US" u="sng" dirty="0"/>
              <a:t>incomes </a:t>
            </a:r>
            <a:r>
              <a:rPr lang="en-US" dirty="0" smtClean="0"/>
              <a:t> </a:t>
            </a:r>
            <a:r>
              <a:rPr lang="en-US" dirty="0"/>
              <a:t>sufficient to meet the basic needs of </a:t>
            </a:r>
            <a:r>
              <a:rPr lang="en-US" dirty="0" smtClean="0"/>
              <a:t>life   </a:t>
            </a:r>
            <a:endParaRPr lang="en-US" dirty="0"/>
          </a:p>
          <a:p>
            <a:endParaRPr lang="en-US" dirty="0"/>
          </a:p>
        </p:txBody>
      </p:sp>
      <p:pic>
        <p:nvPicPr>
          <p:cNvPr id="7" name="Content Placeholder 6"/>
          <p:cNvPicPr>
            <a:picLocks noGrp="1" noChangeAspect="1"/>
          </p:cNvPicPr>
          <p:nvPr>
            <p:ph sz="half" idx="2"/>
          </p:nvPr>
        </p:nvPicPr>
        <p:blipFill>
          <a:blip r:embed="rId3"/>
          <a:srcRect l="20374" r="20374"/>
          <a:stretch>
            <a:fillRect/>
          </a:stretch>
        </p:blipFill>
        <p:spPr>
          <a:xfrm>
            <a:off x="6726238" y="1985963"/>
            <a:ext cx="3657600" cy="4474159"/>
          </a:xfrm>
        </p:spPr>
      </p:pic>
      <p:sp>
        <p:nvSpPr>
          <p:cNvPr id="4" name="Slide Number Placeholder 3"/>
          <p:cNvSpPr>
            <a:spLocks noGrp="1"/>
          </p:cNvSpPr>
          <p:nvPr>
            <p:ph type="sldNum" sz="quarter" idx="12"/>
          </p:nvPr>
        </p:nvSpPr>
        <p:spPr/>
        <p:txBody>
          <a:bodyPr/>
          <a:lstStyle/>
          <a:p>
            <a:fld id="{162F1D00-BD13-4404-86B0-79703945A0A7}" type="slidenum">
              <a:rPr lang="en-US" smtClean="0"/>
              <a:t>6</a:t>
            </a:fld>
            <a:endParaRPr lang="en-US"/>
          </a:p>
        </p:txBody>
      </p:sp>
    </p:spTree>
    <p:extLst>
      <p:ext uri="{BB962C8B-B14F-4D97-AF65-F5344CB8AC3E}">
        <p14:creationId xmlns:p14="http://schemas.microsoft.com/office/powerpoint/2010/main" val="1478204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pPr>
              <a:lnSpc>
                <a:spcPct val="85000"/>
              </a:lnSpc>
            </a:pPr>
            <a:r>
              <a:rPr lang="en-US" b="1" dirty="0">
                <a:solidFill>
                  <a:srgbClr val="7030A0"/>
                </a:solidFill>
              </a:rPr>
              <a:t>Political Economy </a:t>
            </a:r>
            <a:r>
              <a:rPr lang="en-US" b="1" dirty="0" smtClean="0">
                <a:solidFill>
                  <a:srgbClr val="7030A0"/>
                </a:solidFill>
              </a:rPr>
              <a:t>And Economic Development</a:t>
            </a:r>
            <a:endParaRPr lang="en-US" b="1" dirty="0">
              <a:solidFill>
                <a:srgbClr val="7030A0"/>
              </a:solidFill>
            </a:endParaRPr>
          </a:p>
        </p:txBody>
      </p:sp>
      <p:sp>
        <p:nvSpPr>
          <p:cNvPr id="580611" name="Rectangle 3"/>
          <p:cNvSpPr>
            <a:spLocks noGrp="1" noChangeArrowheads="1"/>
          </p:cNvSpPr>
          <p:nvPr>
            <p:ph type="body" idx="1"/>
          </p:nvPr>
        </p:nvSpPr>
        <p:spPr>
          <a:xfrm>
            <a:off x="1091821" y="1600200"/>
            <a:ext cx="10372298" cy="4969682"/>
          </a:xfrm>
          <a:noFill/>
        </p:spPr>
        <p:txBody>
          <a:bodyPr>
            <a:noAutofit/>
          </a:bodyPr>
          <a:lstStyle/>
          <a:p>
            <a:pPr marL="0" indent="0">
              <a:buNone/>
            </a:pPr>
            <a:r>
              <a:rPr lang="en-US" dirty="0"/>
              <a:t>What is the relationship between political economy and economic progress? Experts agree that:</a:t>
            </a:r>
          </a:p>
          <a:p>
            <a:pPr marL="0" indent="0"/>
            <a:r>
              <a:rPr lang="en-US" u="sng" dirty="0"/>
              <a:t>Innovation and entrepreneurship </a:t>
            </a:r>
            <a:r>
              <a:rPr lang="en-US" dirty="0"/>
              <a:t>are the engines of long-run economic growth</a:t>
            </a:r>
          </a:p>
          <a:p>
            <a:pPr marL="0" indent="0"/>
            <a:r>
              <a:rPr lang="en-US" dirty="0"/>
              <a:t>Innovation and entrepreneurship </a:t>
            </a:r>
            <a:r>
              <a:rPr lang="en-US" u="sng" dirty="0"/>
              <a:t>require a market economy</a:t>
            </a:r>
          </a:p>
          <a:p>
            <a:pPr marL="0" indent="0"/>
            <a:r>
              <a:rPr lang="en-US" dirty="0"/>
              <a:t>Innovation and entrepreneurship </a:t>
            </a:r>
            <a:r>
              <a:rPr lang="en-US" u="sng" dirty="0"/>
              <a:t>require strong property rights</a:t>
            </a:r>
          </a:p>
          <a:p>
            <a:pPr marL="0" indent="0"/>
            <a:r>
              <a:rPr lang="en-US" u="sng" dirty="0" smtClean="0"/>
              <a:t>Democratic </a:t>
            </a:r>
            <a:r>
              <a:rPr lang="en-US" u="sng" dirty="0"/>
              <a:t>regimes are more conducive </a:t>
            </a:r>
            <a:r>
              <a:rPr lang="en-US" dirty="0"/>
              <a:t>to long-term economic growth than a dictatorship, even one of the benevolent kind</a:t>
            </a:r>
          </a:p>
          <a:p>
            <a:pPr marL="0" indent="0"/>
            <a:r>
              <a:rPr lang="en-US" dirty="0"/>
              <a:t>Subsequent </a:t>
            </a:r>
            <a:r>
              <a:rPr lang="en-US" u="sng" dirty="0"/>
              <a:t>economic growth leads </a:t>
            </a:r>
            <a:r>
              <a:rPr lang="en-US" dirty="0"/>
              <a:t>to establishment of democratic regimes</a:t>
            </a:r>
          </a:p>
          <a:p>
            <a:pPr marL="0" indent="0"/>
            <a:endParaRPr lang="en-US" dirty="0"/>
          </a:p>
          <a:p>
            <a:pPr marL="0" indent="0"/>
            <a:endParaRPr lang="en-US" dirty="0"/>
          </a:p>
        </p:txBody>
      </p:sp>
    </p:spTree>
    <p:extLst>
      <p:ext uri="{BB962C8B-B14F-4D97-AF65-F5344CB8AC3E}">
        <p14:creationId xmlns:p14="http://schemas.microsoft.com/office/powerpoint/2010/main" val="23300359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a:lnSpc>
                <a:spcPct val="85000"/>
              </a:lnSpc>
            </a:pPr>
            <a:r>
              <a:rPr lang="en-US" b="1" dirty="0">
                <a:solidFill>
                  <a:srgbClr val="7030A0"/>
                </a:solidFill>
              </a:rPr>
              <a:t>Geography, Education, </a:t>
            </a:r>
            <a:r>
              <a:rPr lang="en-US" b="1" dirty="0" smtClean="0">
                <a:solidFill>
                  <a:srgbClr val="7030A0"/>
                </a:solidFill>
              </a:rPr>
              <a:t>And Economic </a:t>
            </a:r>
            <a:r>
              <a:rPr lang="en-US" b="1" dirty="0">
                <a:solidFill>
                  <a:srgbClr val="7030A0"/>
                </a:solidFill>
              </a:rPr>
              <a:t>Development</a:t>
            </a:r>
          </a:p>
        </p:txBody>
      </p:sp>
      <p:sp>
        <p:nvSpPr>
          <p:cNvPr id="579587" name="Rectangle 3"/>
          <p:cNvSpPr>
            <a:spLocks noGrp="1" noChangeArrowheads="1"/>
          </p:cNvSpPr>
          <p:nvPr>
            <p:ph type="body" idx="1"/>
          </p:nvPr>
        </p:nvSpPr>
        <p:spPr/>
        <p:txBody>
          <a:bodyPr>
            <a:normAutofit/>
          </a:bodyPr>
          <a:lstStyle/>
          <a:p>
            <a:pPr marL="0" indent="0"/>
            <a:r>
              <a:rPr lang="en-US" sz="3200" u="sng" dirty="0"/>
              <a:t>Geography and education </a:t>
            </a:r>
            <a:r>
              <a:rPr lang="en-US" sz="3200" dirty="0"/>
              <a:t>are also important determinants of economic development</a:t>
            </a:r>
          </a:p>
          <a:p>
            <a:pPr marL="0" indent="0"/>
            <a:r>
              <a:rPr lang="en-US" sz="3200" dirty="0"/>
              <a:t>Countries with </a:t>
            </a:r>
            <a:r>
              <a:rPr lang="en-US" sz="3200" u="sng" dirty="0"/>
              <a:t>favorable geography </a:t>
            </a:r>
            <a:r>
              <a:rPr lang="en-US" sz="3200" dirty="0"/>
              <a:t>are more likely to engage in trade, and so, be more </a:t>
            </a:r>
            <a:r>
              <a:rPr lang="en-US" sz="3200" u="sng" dirty="0"/>
              <a:t>open to market-based economic systems</a:t>
            </a:r>
            <a:r>
              <a:rPr lang="en-US" sz="3200" dirty="0"/>
              <a:t>, and the economic growth they promote</a:t>
            </a:r>
          </a:p>
          <a:p>
            <a:pPr marL="0" indent="0"/>
            <a:r>
              <a:rPr lang="en-US" sz="3200" dirty="0"/>
              <a:t>Countries that invest in </a:t>
            </a:r>
            <a:r>
              <a:rPr lang="en-US" sz="3200" u="sng" dirty="0"/>
              <a:t>education have higher growth rates </a:t>
            </a:r>
            <a:r>
              <a:rPr lang="en-US" sz="3200" dirty="0"/>
              <a:t>because the </a:t>
            </a:r>
            <a:r>
              <a:rPr lang="en-US" sz="3200" u="sng" dirty="0"/>
              <a:t>workforce is more productive </a:t>
            </a:r>
          </a:p>
          <a:p>
            <a:pPr marL="0" indent="0">
              <a:buNone/>
            </a:pPr>
            <a:endParaRPr lang="en-US" sz="3200" u="sng" dirty="0"/>
          </a:p>
        </p:txBody>
      </p:sp>
    </p:spTree>
    <p:extLst>
      <p:ext uri="{BB962C8B-B14F-4D97-AF65-F5344CB8AC3E}">
        <p14:creationId xmlns:p14="http://schemas.microsoft.com/office/powerpoint/2010/main" val="38797080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en-US" b="1" dirty="0">
                <a:solidFill>
                  <a:srgbClr val="7030A0"/>
                </a:solidFill>
              </a:rPr>
              <a:t>States In Transition</a:t>
            </a:r>
          </a:p>
        </p:txBody>
      </p:sp>
      <p:sp>
        <p:nvSpPr>
          <p:cNvPr id="583683" name="Rectangle 3"/>
          <p:cNvSpPr>
            <a:spLocks noGrp="1" noChangeArrowheads="1"/>
          </p:cNvSpPr>
          <p:nvPr>
            <p:ph type="body" idx="1"/>
          </p:nvPr>
        </p:nvSpPr>
        <p:spPr/>
        <p:txBody>
          <a:bodyPr>
            <a:normAutofit/>
          </a:bodyPr>
          <a:lstStyle/>
          <a:p>
            <a:pPr marL="0" indent="0">
              <a:buNone/>
            </a:pPr>
            <a:r>
              <a:rPr lang="en-US" sz="3200" dirty="0"/>
              <a:t>Since the late 1980s, two trends have emerged in the political economy: </a:t>
            </a:r>
          </a:p>
          <a:p>
            <a:pPr marL="0" indent="0"/>
            <a:r>
              <a:rPr lang="en-US" sz="3200" u="sng" dirty="0"/>
              <a:t>A wave of democratic revolutions </a:t>
            </a:r>
            <a:r>
              <a:rPr lang="en-US" sz="3200" dirty="0"/>
              <a:t>swept the world in the late 1980s and early 1990s</a:t>
            </a:r>
          </a:p>
          <a:p>
            <a:pPr marL="0" indent="0"/>
            <a:r>
              <a:rPr lang="en-US" sz="3200" dirty="0"/>
              <a:t>There has been a move away from centrally planned and mixed economies and </a:t>
            </a:r>
            <a:r>
              <a:rPr lang="en-US" sz="3200" u="sng" dirty="0"/>
              <a:t>toward a more free market economic model</a:t>
            </a:r>
          </a:p>
          <a:p>
            <a:pPr marL="0" indent="0">
              <a:buNone/>
            </a:pPr>
            <a:endParaRPr lang="en-US" sz="3200" dirty="0"/>
          </a:p>
        </p:txBody>
      </p:sp>
    </p:spTree>
    <p:extLst>
      <p:ext uri="{BB962C8B-B14F-4D97-AF65-F5344CB8AC3E}">
        <p14:creationId xmlns:p14="http://schemas.microsoft.com/office/powerpoint/2010/main" val="355013426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TotalTime>
  <Words>1382</Words>
  <Application>Microsoft Office PowerPoint</Application>
  <PresentationFormat>Widescreen</PresentationFormat>
  <Paragraphs>99</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Calibri Light</vt:lpstr>
      <vt:lpstr>Cambria</vt:lpstr>
      <vt:lpstr>Office Theme</vt:lpstr>
      <vt:lpstr>CHAPTER 3</vt:lpstr>
      <vt:lpstr>What Determines A Country’s Level  Of Economic Development?</vt:lpstr>
      <vt:lpstr>Differences In Economic Development</vt:lpstr>
      <vt:lpstr>PowerPoint Presentation</vt:lpstr>
      <vt:lpstr>PowerPoint Presentation</vt:lpstr>
      <vt:lpstr>Broader conceptions of Development: Amartya Sen</vt:lpstr>
      <vt:lpstr>Political Economy And Economic Development</vt:lpstr>
      <vt:lpstr>Geography, Education, And Economic Development</vt:lpstr>
      <vt:lpstr>States In Transition</vt:lpstr>
      <vt:lpstr>The Spread Of Democracy</vt:lpstr>
      <vt:lpstr>PowerPoint Presentation</vt:lpstr>
      <vt:lpstr>The Nature Of Economic Transformation</vt:lpstr>
      <vt:lpstr>Implications For Managers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Faiz Hossain</dc:creator>
  <cp:lastModifiedBy>Faiz Hossain</cp:lastModifiedBy>
  <cp:revision>18</cp:revision>
  <dcterms:created xsi:type="dcterms:W3CDTF">2014-10-21T15:33:10Z</dcterms:created>
  <dcterms:modified xsi:type="dcterms:W3CDTF">2017-02-07T04:49:13Z</dcterms:modified>
</cp:coreProperties>
</file>