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64" r:id="rId8"/>
    <p:sldId id="265" r:id="rId9"/>
    <p:sldId id="280" r:id="rId10"/>
    <p:sldId id="261" r:id="rId11"/>
    <p:sldId id="262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1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AA2A3-07FE-432E-AE75-E2B57CD09A7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DC95E-E24C-474A-8A3E-F6C7A3880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3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7C64-7848-424D-83B6-62C3CCFEAECD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0780-DB29-4EA5-93B4-882F5FD0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2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7C64-7848-424D-83B6-62C3CCFEAECD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0780-DB29-4EA5-93B4-882F5FD0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1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7C64-7848-424D-83B6-62C3CCFEAECD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0780-DB29-4EA5-93B4-882F5FD0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9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7C64-7848-424D-83B6-62C3CCFEAECD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0780-DB29-4EA5-93B4-882F5FD0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0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7C64-7848-424D-83B6-62C3CCFEAECD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0780-DB29-4EA5-93B4-882F5FD0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3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7C64-7848-424D-83B6-62C3CCFEAECD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0780-DB29-4EA5-93B4-882F5FD0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8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7C64-7848-424D-83B6-62C3CCFEAECD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0780-DB29-4EA5-93B4-882F5FD0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2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7C64-7848-424D-83B6-62C3CCFEAECD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0780-DB29-4EA5-93B4-882F5FD0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8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7C64-7848-424D-83B6-62C3CCFEAECD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0780-DB29-4EA5-93B4-882F5FD0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1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7C64-7848-424D-83B6-62C3CCFEAECD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0780-DB29-4EA5-93B4-882F5FD0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6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7C64-7848-424D-83B6-62C3CCFEAECD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0780-DB29-4EA5-93B4-882F5FD0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6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F7C64-7848-424D-83B6-62C3CCFEAECD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00780-DB29-4EA5-93B4-882F5FD0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2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DIFFERENCES IN CULTURE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7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Culture: </a:t>
            </a:r>
            <a:r>
              <a:rPr lang="en-US" dirty="0" smtClean="0">
                <a:solidFill>
                  <a:srgbClr val="7030A0"/>
                </a:solidFill>
              </a:rPr>
              <a:t>SOCIAL STRUCTURE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Structure refers to the </a:t>
            </a:r>
            <a:r>
              <a:rPr lang="en-US" u="sng" dirty="0" smtClean="0"/>
              <a:t>basic social</a:t>
            </a:r>
            <a:r>
              <a:rPr lang="en-US" dirty="0" smtClean="0"/>
              <a:t> organization.</a:t>
            </a:r>
          </a:p>
          <a:p>
            <a:r>
              <a:rPr lang="en-US" dirty="0" smtClean="0"/>
              <a:t>2 aspects are important in explaining differences between cultures:</a:t>
            </a:r>
          </a:p>
          <a:p>
            <a:pPr lvl="1"/>
            <a:r>
              <a:rPr lang="en-US" dirty="0" smtClean="0"/>
              <a:t>The degree to which social organization is focused on the </a:t>
            </a:r>
            <a:r>
              <a:rPr lang="en-US" u="sng" dirty="0" smtClean="0"/>
              <a:t>individual, as opposed to the group</a:t>
            </a:r>
            <a:r>
              <a:rPr lang="en-US" dirty="0" smtClean="0"/>
              <a:t>. E.g. Western societies tend to emphasize the primacy of the individual.</a:t>
            </a:r>
            <a:endParaRPr lang="en-AU" u="sng" dirty="0" smtClean="0"/>
          </a:p>
          <a:p>
            <a:pPr lvl="1"/>
            <a:r>
              <a:rPr lang="en-US" dirty="0" smtClean="0"/>
              <a:t>The degree to which </a:t>
            </a:r>
            <a:r>
              <a:rPr lang="en-US" u="sng" dirty="0" smtClean="0"/>
              <a:t>a society is stratified into classes or castes</a:t>
            </a:r>
            <a:r>
              <a:rPr lang="en-US" dirty="0" smtClean="0"/>
              <a:t>. E.g. Indian (high degree of social stratification and low mobility between strata); American (low degree of social stratification and high mobility between strata).</a:t>
            </a:r>
            <a:endParaRPr lang="en-AU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35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Culture: </a:t>
            </a:r>
            <a:r>
              <a:rPr lang="en-US" dirty="0" smtClean="0">
                <a:solidFill>
                  <a:srgbClr val="7030A0"/>
                </a:solidFill>
              </a:rPr>
              <a:t>INDIVIDUALS &amp; GROUPS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INDIVIDUAL</a:t>
            </a:r>
          </a:p>
          <a:p>
            <a:r>
              <a:rPr lang="en-US" sz="2400" dirty="0" smtClean="0"/>
              <a:t>In Western societies, there is a focus on the individual</a:t>
            </a:r>
          </a:p>
          <a:p>
            <a:pPr lvl="1"/>
            <a:r>
              <a:rPr lang="en-US" sz="2000" u="sng" dirty="0" smtClean="0"/>
              <a:t>individual achievement </a:t>
            </a:r>
            <a:r>
              <a:rPr lang="en-US" sz="2000" dirty="0" smtClean="0"/>
              <a:t>is common </a:t>
            </a:r>
          </a:p>
          <a:p>
            <a:pPr lvl="1"/>
            <a:r>
              <a:rPr lang="en-US" sz="2000" dirty="0" smtClean="0"/>
              <a:t>dynamism of the U.S. economy</a:t>
            </a:r>
          </a:p>
          <a:p>
            <a:pPr lvl="1"/>
            <a:r>
              <a:rPr lang="en-US" sz="2000" dirty="0" smtClean="0"/>
              <a:t>high level of </a:t>
            </a:r>
            <a:r>
              <a:rPr lang="en-US" sz="2000" u="sng" dirty="0" smtClean="0"/>
              <a:t>entrepreneurship</a:t>
            </a:r>
          </a:p>
          <a:p>
            <a:r>
              <a:rPr lang="en-US" sz="2400" dirty="0" smtClean="0"/>
              <a:t>But, creates </a:t>
            </a:r>
            <a:r>
              <a:rPr lang="en-US" sz="2400" u="sng" dirty="0" smtClean="0"/>
              <a:t>a lack of company loyalty </a:t>
            </a:r>
            <a:r>
              <a:rPr lang="en-US" sz="2400" dirty="0" smtClean="0"/>
              <a:t>and failure to gain </a:t>
            </a:r>
            <a:r>
              <a:rPr lang="en-US" sz="2400" u="sng" dirty="0" smtClean="0"/>
              <a:t>company specific knowledge</a:t>
            </a:r>
          </a:p>
          <a:p>
            <a:pPr lvl="1"/>
            <a:r>
              <a:rPr lang="en-US" sz="2000" u="sng" dirty="0" smtClean="0"/>
              <a:t>competition between individuals</a:t>
            </a:r>
            <a:r>
              <a:rPr lang="en-US" sz="2000" dirty="0" smtClean="0"/>
              <a:t> in a company instead of </a:t>
            </a:r>
            <a:r>
              <a:rPr lang="en-US" sz="2000" u="sng" dirty="0" smtClean="0"/>
              <a:t>team building</a:t>
            </a:r>
          </a:p>
          <a:p>
            <a:pPr lvl="1"/>
            <a:r>
              <a:rPr lang="en-US" sz="2000" dirty="0" smtClean="0"/>
              <a:t>less ability to develop a </a:t>
            </a:r>
            <a:r>
              <a:rPr lang="en-US" sz="2000" u="sng" dirty="0" smtClean="0"/>
              <a:t>strong network of contacts </a:t>
            </a:r>
            <a:r>
              <a:rPr lang="en-US" sz="2000" dirty="0" smtClean="0"/>
              <a:t>within a firm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2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Culture: </a:t>
            </a:r>
            <a:r>
              <a:rPr lang="en-US" dirty="0" smtClean="0">
                <a:solidFill>
                  <a:srgbClr val="7030A0"/>
                </a:solidFill>
              </a:rPr>
              <a:t>INDIVIDUALS &amp; GROUPS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GROUP: Association of two or more individuals who have a shared </a:t>
            </a:r>
            <a:r>
              <a:rPr lang="en-US" u="sng" dirty="0" smtClean="0"/>
              <a:t>sense of identity</a:t>
            </a:r>
            <a:r>
              <a:rPr lang="en-US" dirty="0" smtClean="0"/>
              <a:t> and who interact with each other on a </a:t>
            </a:r>
            <a:r>
              <a:rPr lang="en-US" u="sng" dirty="0" smtClean="0"/>
              <a:t>common set of expectations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many Asian societies, the group is the </a:t>
            </a:r>
            <a:r>
              <a:rPr lang="en-US" u="sng" dirty="0" smtClean="0"/>
              <a:t>primary unit of social organization  </a:t>
            </a:r>
          </a:p>
          <a:p>
            <a:pPr lvl="1"/>
            <a:r>
              <a:rPr lang="en-US" u="sng" dirty="0" smtClean="0"/>
              <a:t>discourages job switching </a:t>
            </a:r>
            <a:r>
              <a:rPr lang="en-US" dirty="0" smtClean="0"/>
              <a:t>between firms</a:t>
            </a:r>
          </a:p>
          <a:p>
            <a:pPr lvl="1"/>
            <a:r>
              <a:rPr lang="en-US" dirty="0" smtClean="0"/>
              <a:t>encourages </a:t>
            </a:r>
            <a:r>
              <a:rPr lang="en-US" u="sng" dirty="0" smtClean="0"/>
              <a:t>lifetime employment </a:t>
            </a:r>
            <a:r>
              <a:rPr lang="en-US" dirty="0" smtClean="0"/>
              <a:t>systems</a:t>
            </a:r>
          </a:p>
          <a:p>
            <a:pPr lvl="1"/>
            <a:r>
              <a:rPr lang="en-US" u="sng" dirty="0" smtClean="0"/>
              <a:t>leads to cooperation </a:t>
            </a:r>
            <a:r>
              <a:rPr lang="en-US" dirty="0" smtClean="0"/>
              <a:t>in solving business problems</a:t>
            </a:r>
          </a:p>
          <a:p>
            <a:r>
              <a:rPr lang="en-US" dirty="0" smtClean="0"/>
              <a:t>But, might also </a:t>
            </a:r>
            <a:r>
              <a:rPr lang="en-US" u="sng" dirty="0" smtClean="0"/>
              <a:t>suppress individual creativity and initiative </a:t>
            </a:r>
            <a:r>
              <a:rPr lang="en-US" dirty="0" smtClean="0"/>
              <a:t>.</a:t>
            </a:r>
            <a:endParaRPr lang="en-US" u="sng" dirty="0" smtClean="0"/>
          </a:p>
          <a:p>
            <a:pPr marL="0" indent="0">
              <a:buNone/>
            </a:pPr>
            <a:r>
              <a:rPr lang="en-AU" u="sng" dirty="0" smtClean="0"/>
              <a:t> </a:t>
            </a:r>
            <a:endParaRPr lang="en-US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11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Religious &amp; Ethical Systems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RELIGION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u="sng" dirty="0" smtClean="0"/>
              <a:t>system of shared beliefs </a:t>
            </a:r>
            <a:r>
              <a:rPr lang="en-US" dirty="0" smtClean="0"/>
              <a:t>and rituals that are concerned with the </a:t>
            </a:r>
            <a:r>
              <a:rPr lang="en-US" u="sng" dirty="0" smtClean="0"/>
              <a:t>realm of the sacred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rcRect l="-41151" r="-41151"/>
          <a:stretch>
            <a:fillRect/>
          </a:stretch>
        </p:blipFill>
        <p:spPr>
          <a:xfrm>
            <a:off x="3476368" y="3614703"/>
            <a:ext cx="4578419" cy="251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12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Religions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7030A0"/>
                </a:solidFill>
              </a:rPr>
              <a:t>World Map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8532" r="-8532"/>
          <a:stretch>
            <a:fillRect/>
          </a:stretch>
        </p:blipFill>
        <p:spPr>
          <a:xfrm>
            <a:off x="2129710" y="1825625"/>
            <a:ext cx="7932580" cy="4351338"/>
          </a:xfrm>
        </p:spPr>
      </p:pic>
    </p:spTree>
    <p:extLst>
      <p:ext uri="{BB962C8B-B14F-4D97-AF65-F5344CB8AC3E}">
        <p14:creationId xmlns:p14="http://schemas.microsoft.com/office/powerpoint/2010/main" val="308644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Christianity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en-US" sz="2800" dirty="0" smtClean="0"/>
              <a:t>It is the </a:t>
            </a:r>
            <a:r>
              <a:rPr lang="en-US" sz="2800" dirty="0"/>
              <a:t>world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s </a:t>
            </a:r>
            <a:r>
              <a:rPr lang="en-US" sz="2800" u="sng" dirty="0"/>
              <a:t>largest</a:t>
            </a:r>
            <a:r>
              <a:rPr lang="en-US" sz="2800" dirty="0"/>
              <a:t> </a:t>
            </a:r>
            <a:r>
              <a:rPr lang="en-US" sz="2800" dirty="0" smtClean="0"/>
              <a:t>religion. </a:t>
            </a:r>
            <a:r>
              <a:rPr lang="en-US" sz="2800" dirty="0"/>
              <a:t>F</a:t>
            </a:r>
            <a:r>
              <a:rPr lang="en-US" sz="2800" dirty="0" smtClean="0"/>
              <a:t>ound </a:t>
            </a:r>
            <a:r>
              <a:rPr lang="en-US" sz="2800" dirty="0"/>
              <a:t>throughout Europe, the Americas, and other countries settled by Europeans </a:t>
            </a:r>
          </a:p>
          <a:p>
            <a:r>
              <a:rPr lang="en-US" dirty="0" smtClean="0"/>
              <a:t>2 major Christian Organizations:</a:t>
            </a:r>
          </a:p>
          <a:p>
            <a:pPr lvl="1"/>
            <a:r>
              <a:rPr lang="en-US" dirty="0" smtClean="0"/>
              <a:t>The Roman Catholic Church – accounts for </a:t>
            </a:r>
            <a:r>
              <a:rPr lang="en-US" u="sng" dirty="0" smtClean="0"/>
              <a:t>more than half </a:t>
            </a:r>
            <a:r>
              <a:rPr lang="en-US" dirty="0" smtClean="0"/>
              <a:t>of all Christians.</a:t>
            </a:r>
          </a:p>
          <a:p>
            <a:pPr lvl="1"/>
            <a:r>
              <a:rPr lang="en-US" dirty="0" smtClean="0"/>
              <a:t>The Orthodox Church – while less influential still of major importance in several countries such as Greece and Russia.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20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Islam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buNone/>
              <a:defRPr/>
            </a:pPr>
            <a:r>
              <a:rPr lang="en-US" dirty="0" smtClean="0"/>
              <a:t>It is the </a:t>
            </a:r>
            <a:r>
              <a:rPr lang="en-US" dirty="0"/>
              <a:t>world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second largest religion</a:t>
            </a:r>
          </a:p>
          <a:p>
            <a:pPr lvl="1">
              <a:defRPr/>
            </a:pPr>
            <a:r>
              <a:rPr lang="en-US" u="sng" dirty="0"/>
              <a:t>Islamic fundamentalism</a:t>
            </a:r>
            <a:r>
              <a:rPr lang="en-US" dirty="0"/>
              <a:t> is associated in the Western media with </a:t>
            </a:r>
            <a:r>
              <a:rPr lang="en-US" u="sng" dirty="0"/>
              <a:t>militants, terrorists, and violent upheavals</a:t>
            </a:r>
            <a:r>
              <a:rPr lang="en-US" dirty="0"/>
              <a:t>, but in fact Islam teaches </a:t>
            </a:r>
            <a:r>
              <a:rPr lang="en-US" u="sng" dirty="0"/>
              <a:t>peace, justice, and </a:t>
            </a:r>
            <a:r>
              <a:rPr lang="en-US" u="sng" dirty="0" smtClean="0"/>
              <a:t>tolerance</a:t>
            </a:r>
            <a:r>
              <a:rPr lang="en-US" dirty="0" smtClean="0"/>
              <a:t>.</a:t>
            </a:r>
            <a:endParaRPr lang="en-US" u="sng" dirty="0"/>
          </a:p>
          <a:p>
            <a:pPr lvl="1">
              <a:defRPr/>
            </a:pPr>
            <a:r>
              <a:rPr lang="en-US" dirty="0" smtClean="0"/>
              <a:t>Fundamentalists</a:t>
            </a:r>
            <a:r>
              <a:rPr lang="en-US" dirty="0"/>
              <a:t>, who demand </a:t>
            </a:r>
            <a:r>
              <a:rPr lang="en-US" u="sng" dirty="0"/>
              <a:t>rigid commitment to religious beliefs </a:t>
            </a:r>
            <a:r>
              <a:rPr lang="en-US" dirty="0"/>
              <a:t>and rituals, have gained political power in many Muslim countries, and blame the West for many social </a:t>
            </a:r>
            <a:r>
              <a:rPr lang="en-US" dirty="0" smtClean="0"/>
              <a:t>problems.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People </a:t>
            </a:r>
            <a:r>
              <a:rPr lang="en-US" u="sng" dirty="0"/>
              <a:t>do not own property</a:t>
            </a:r>
            <a:r>
              <a:rPr lang="en-US" dirty="0"/>
              <a:t>, but only act as stewards for God</a:t>
            </a:r>
          </a:p>
          <a:p>
            <a:pPr lvl="2">
              <a:defRPr/>
            </a:pPr>
            <a:r>
              <a:rPr lang="en-US" sz="2400" dirty="0"/>
              <a:t>people must take care of that which they have been entrusted with</a:t>
            </a:r>
          </a:p>
          <a:p>
            <a:pPr lvl="1">
              <a:defRPr/>
            </a:pPr>
            <a:r>
              <a:rPr lang="en-US" dirty="0" smtClean="0"/>
              <a:t>Supportive </a:t>
            </a:r>
            <a:r>
              <a:rPr lang="en-US" dirty="0"/>
              <a:t>of business, but the way business is </a:t>
            </a:r>
            <a:r>
              <a:rPr lang="en-US" u="sng" dirty="0"/>
              <a:t>practiced</a:t>
            </a:r>
            <a:r>
              <a:rPr lang="en-US" dirty="0"/>
              <a:t> is prescribed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9931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Hinduism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US" sz="2800" dirty="0"/>
              <a:t>practiced primarily on the </a:t>
            </a:r>
            <a:r>
              <a:rPr lang="en-US" sz="2800" u="sng" dirty="0"/>
              <a:t>Indian sub-continent</a:t>
            </a:r>
          </a:p>
          <a:p>
            <a:pPr lvl="1">
              <a:defRPr/>
            </a:pPr>
            <a:r>
              <a:rPr lang="en-US" sz="2800" dirty="0"/>
              <a:t>focuses on the importance of </a:t>
            </a:r>
            <a:r>
              <a:rPr lang="en-US" sz="2800" u="sng" dirty="0"/>
              <a:t>achieving spiritual growth and development</a:t>
            </a:r>
            <a:endParaRPr lang="en-US" sz="2800" dirty="0"/>
          </a:p>
          <a:p>
            <a:pPr lvl="1">
              <a:defRPr/>
            </a:pPr>
            <a:r>
              <a:rPr lang="en-US" sz="2800" dirty="0"/>
              <a:t>Hindus are valued by their </a:t>
            </a:r>
            <a:r>
              <a:rPr lang="en-US" sz="2800" u="sng" dirty="0"/>
              <a:t>spiritual rather than material achievements</a:t>
            </a:r>
          </a:p>
          <a:p>
            <a:pPr lvl="1">
              <a:defRPr/>
            </a:pPr>
            <a:r>
              <a:rPr lang="en-US" sz="2800" u="sng" dirty="0"/>
              <a:t>promotion and adding new responsibilities </a:t>
            </a:r>
            <a:r>
              <a:rPr lang="en-US" sz="2800" dirty="0"/>
              <a:t>may not be important, or may be infeasible due to the </a:t>
            </a:r>
            <a:r>
              <a:rPr lang="en-US" sz="2800" u="sng" dirty="0"/>
              <a:t>employee's caste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43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Confucianism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ideology practiced mainly in China</a:t>
            </a:r>
          </a:p>
          <a:p>
            <a:r>
              <a:rPr lang="en-US" dirty="0"/>
              <a:t>teaches the importance of attaining </a:t>
            </a:r>
            <a:r>
              <a:rPr lang="en-US" u="sng" dirty="0"/>
              <a:t>personal salvation </a:t>
            </a:r>
            <a:r>
              <a:rPr lang="en-US" dirty="0"/>
              <a:t>through right action</a:t>
            </a:r>
          </a:p>
          <a:p>
            <a:r>
              <a:rPr lang="en-US" dirty="0"/>
              <a:t>high morals, ethical conduct, and loyalty to others are stressed</a:t>
            </a:r>
          </a:p>
          <a:p>
            <a:r>
              <a:rPr lang="en-US" dirty="0"/>
              <a:t>three key teachings of Confucianism - </a:t>
            </a:r>
            <a:r>
              <a:rPr lang="en-US" u="sng" dirty="0"/>
              <a:t>loyalty, reciprocal obligations, and honesty</a:t>
            </a:r>
            <a:r>
              <a:rPr lang="en-US" dirty="0"/>
              <a:t> - may all lead to a lowering of the cost of doing business in Confucian societies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64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Language: </a:t>
            </a:r>
            <a:r>
              <a:rPr lang="en-US" dirty="0" smtClean="0">
                <a:solidFill>
                  <a:srgbClr val="7030A0"/>
                </a:solidFill>
              </a:rPr>
              <a:t>SPOKEN LANGUAGE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countries with </a:t>
            </a:r>
            <a:r>
              <a:rPr lang="en-US" u="sng" dirty="0"/>
              <a:t>more than one language </a:t>
            </a:r>
            <a:r>
              <a:rPr lang="en-US" dirty="0"/>
              <a:t>often have </a:t>
            </a:r>
            <a:r>
              <a:rPr lang="en-US" u="sng" dirty="0"/>
              <a:t>more than one culture</a:t>
            </a:r>
          </a:p>
          <a:p>
            <a:r>
              <a:rPr lang="en-US" dirty="0"/>
              <a:t>English is the most </a:t>
            </a:r>
            <a:r>
              <a:rPr lang="en-US" u="sng" dirty="0"/>
              <a:t>widely spoken </a:t>
            </a:r>
            <a:r>
              <a:rPr lang="en-US" dirty="0"/>
              <a:t>language in the world</a:t>
            </a:r>
          </a:p>
          <a:p>
            <a:r>
              <a:rPr lang="en-US" dirty="0"/>
              <a:t>Chinese is the mother tongue of the </a:t>
            </a:r>
            <a:r>
              <a:rPr lang="en-US" u="sng" dirty="0"/>
              <a:t>largest number </a:t>
            </a:r>
            <a:r>
              <a:rPr lang="en-US" dirty="0"/>
              <a:t>of people</a:t>
            </a:r>
          </a:p>
          <a:p>
            <a:r>
              <a:rPr lang="en-US" dirty="0"/>
              <a:t>English is also becoming the language of </a:t>
            </a:r>
            <a:r>
              <a:rPr lang="en-US" u="sng" dirty="0"/>
              <a:t>international business</a:t>
            </a:r>
          </a:p>
          <a:p>
            <a:r>
              <a:rPr lang="en-US" u="sng" dirty="0"/>
              <a:t>knowledge</a:t>
            </a:r>
            <a:r>
              <a:rPr lang="en-US" dirty="0"/>
              <a:t> of the local language is still beneficial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4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466884"/>
            <a:ext cx="5613400" cy="6174740"/>
          </a:xfrm>
        </p:spPr>
      </p:pic>
    </p:spTree>
    <p:extLst>
      <p:ext uri="{BB962C8B-B14F-4D97-AF65-F5344CB8AC3E}">
        <p14:creationId xmlns:p14="http://schemas.microsoft.com/office/powerpoint/2010/main" val="2535118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Language: </a:t>
            </a:r>
            <a:r>
              <a:rPr lang="en-US" dirty="0" smtClean="0">
                <a:solidFill>
                  <a:srgbClr val="7030A0"/>
                </a:solidFill>
              </a:rPr>
              <a:t>UNSPOKEN </a:t>
            </a:r>
            <a:r>
              <a:rPr lang="en-US" dirty="0">
                <a:solidFill>
                  <a:srgbClr val="7030A0"/>
                </a:solidFill>
              </a:rPr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Refers to non-verbal communication</a:t>
            </a:r>
          </a:p>
          <a:p>
            <a:r>
              <a:rPr lang="en-US" dirty="0" smtClean="0"/>
              <a:t>Failing </a:t>
            </a:r>
            <a:r>
              <a:rPr lang="en-US" dirty="0"/>
              <a:t>to understand the nonverbal cues of another culture can lead to </a:t>
            </a:r>
            <a:r>
              <a:rPr lang="en-US" u="sng" dirty="0"/>
              <a:t>communication failure</a:t>
            </a:r>
          </a:p>
          <a:p>
            <a:pPr lvl="1"/>
            <a:r>
              <a:rPr lang="en-US" dirty="0" smtClean="0"/>
              <a:t>E.g. making a circle with the thumb and the forefinger is a friendly gesture in the United States, but it is a vulgar sexual invitation in Greece and Turkey.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35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previews.123rf.com/images/ptnphoto/ptnphoto1306/ptnphoto130600801/20381696-Sign-language-a-collage-of-the-American-sign-language-alphabet-presented-by-a-Caucasian-young-female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12" y="3528101"/>
            <a:ext cx="5000043" cy="324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Unspoken Communic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02"/>
          <a:stretch/>
        </p:blipFill>
        <p:spPr bwMode="auto">
          <a:xfrm>
            <a:off x="8101840" y="0"/>
            <a:ext cx="3971925" cy="389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Unspoken Communic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68"/>
          <a:stretch/>
        </p:blipFill>
        <p:spPr bwMode="auto">
          <a:xfrm>
            <a:off x="155575" y="98094"/>
            <a:ext cx="3971925" cy="370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487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Role of Education in Culture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Individuals learn many of the language, conceptual, and mathematical skills that are indispensable in a modern society  </a:t>
            </a:r>
          </a:p>
          <a:p>
            <a:r>
              <a:rPr lang="en-US" dirty="0"/>
              <a:t>important in determining a nation’s competitive advantage</a:t>
            </a:r>
          </a:p>
          <a:p>
            <a:r>
              <a:rPr lang="en-US" dirty="0"/>
              <a:t>general education levels can be a good index for the kinds of products that might sell in a country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97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Culture and its impact on the </a:t>
            </a:r>
            <a:r>
              <a:rPr lang="en-US" dirty="0" smtClean="0">
                <a:solidFill>
                  <a:srgbClr val="7030A0"/>
                </a:solidFill>
              </a:rPr>
              <a:t>Workplace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 </a:t>
            </a:r>
            <a:r>
              <a:rPr lang="en-US" u="sng" dirty="0"/>
              <a:t>processes and practices </a:t>
            </a:r>
            <a:r>
              <a:rPr lang="en-US" dirty="0"/>
              <a:t>must be adapted to culturally determined work-related values</a:t>
            </a:r>
          </a:p>
          <a:p>
            <a:r>
              <a:rPr lang="en-US" dirty="0" err="1"/>
              <a:t>Hofstede’s</a:t>
            </a:r>
            <a:r>
              <a:rPr lang="en-US" dirty="0"/>
              <a:t> Cultural Dimensions</a:t>
            </a:r>
          </a:p>
        </p:txBody>
      </p:sp>
    </p:spTree>
    <p:extLst>
      <p:ext uri="{BB962C8B-B14F-4D97-AF65-F5344CB8AC3E}">
        <p14:creationId xmlns:p14="http://schemas.microsoft.com/office/powerpoint/2010/main" val="2446200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Hofstede’s</a:t>
            </a:r>
            <a:r>
              <a:rPr lang="en-US" dirty="0">
                <a:solidFill>
                  <a:srgbClr val="7030A0"/>
                </a:solidFill>
              </a:rPr>
              <a:t> Cultural Dimensions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/>
          <a:srcRect t="-2417" b="-2417"/>
          <a:stretch>
            <a:fillRect/>
          </a:stretch>
        </p:blipFill>
        <p:spPr>
          <a:xfrm>
            <a:off x="1387959" y="1441440"/>
            <a:ext cx="3657413" cy="1965960"/>
          </a:xfrm>
          <a:prstGeom prst="rect">
            <a:avLst/>
          </a:prstGeom>
        </p:spPr>
      </p:pic>
      <p:pic>
        <p:nvPicPr>
          <p:cNvPr id="5" name="Content Placeholder 8"/>
          <p:cNvPicPr>
            <a:picLocks noChangeAspect="1"/>
          </p:cNvPicPr>
          <p:nvPr/>
        </p:nvPicPr>
        <p:blipFill>
          <a:blip r:embed="rId3"/>
          <a:srcRect l="-16166" r="-16166"/>
          <a:stretch>
            <a:fillRect/>
          </a:stretch>
        </p:blipFill>
        <p:spPr>
          <a:xfrm>
            <a:off x="1343184" y="4164965"/>
            <a:ext cx="3657413" cy="1965960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4"/>
          <a:srcRect t="-2090" b="-2090"/>
          <a:stretch>
            <a:fillRect/>
          </a:stretch>
        </p:blipFill>
        <p:spPr>
          <a:xfrm>
            <a:off x="7082719" y="1441440"/>
            <a:ext cx="3657600" cy="1965960"/>
          </a:xfrm>
          <a:prstGeom prst="rect">
            <a:avLst/>
          </a:prstGeom>
        </p:spPr>
      </p:pic>
      <p:pic>
        <p:nvPicPr>
          <p:cNvPr id="7" name="Content Placeholder 9"/>
          <p:cNvPicPr>
            <a:picLocks noChangeAspect="1"/>
          </p:cNvPicPr>
          <p:nvPr/>
        </p:nvPicPr>
        <p:blipFill>
          <a:blip r:embed="rId5"/>
          <a:srcRect l="-11724" r="-11724"/>
          <a:stretch>
            <a:fillRect/>
          </a:stretch>
        </p:blipFill>
        <p:spPr>
          <a:xfrm>
            <a:off x="7112095" y="4169664"/>
            <a:ext cx="3657600" cy="1965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7175" y="3538150"/>
            <a:ext cx="1633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Power Distance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7424379" y="3606191"/>
            <a:ext cx="29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Individualism Vs. Collectivism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076619" y="6373205"/>
            <a:ext cx="236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Uncertainty Avoidance 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643699" y="6373205"/>
            <a:ext cx="262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Masculinity Vs. Femininity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498683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Hofstede’s</a:t>
            </a:r>
            <a:r>
              <a:rPr lang="en-US" dirty="0">
                <a:solidFill>
                  <a:srgbClr val="7030A0"/>
                </a:solidFill>
              </a:rPr>
              <a:t> Cultural Dimensions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r="-1361"/>
          <a:stretch/>
        </p:blipFill>
        <p:spPr bwMode="auto">
          <a:xfrm>
            <a:off x="3387144" y="1271006"/>
            <a:ext cx="5357611" cy="550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304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</a:t>
            </a:r>
            <a:r>
              <a:rPr lang="en-US" dirty="0" err="1">
                <a:solidFill>
                  <a:srgbClr val="7030A0"/>
                </a:solidFill>
              </a:rPr>
              <a:t>Hofstede</a:t>
            </a:r>
            <a:r>
              <a:rPr lang="en-US" dirty="0"/>
              <a:t> 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Hofstede</a:t>
            </a:r>
            <a:r>
              <a:rPr lang="en-US" dirty="0"/>
              <a:t> later expanded added a fifth dimension called </a:t>
            </a:r>
            <a:r>
              <a:rPr lang="en-US" u="sng" dirty="0"/>
              <a:t>Confucian dynamism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captures attitudes toward time, persistence, ordering by status, protection of face, respect for tradition, and reciprocation of gifts and favors</a:t>
            </a:r>
          </a:p>
          <a:p>
            <a:r>
              <a:rPr lang="en-US" dirty="0" err="1"/>
              <a:t>Hofstede’s</a:t>
            </a:r>
            <a:r>
              <a:rPr lang="en-US" dirty="0"/>
              <a:t> work has been criticized because</a:t>
            </a:r>
          </a:p>
          <a:p>
            <a:pPr lvl="1"/>
            <a:r>
              <a:rPr lang="en-US" dirty="0"/>
              <a:t>made the assumption there is a </a:t>
            </a:r>
            <a:r>
              <a:rPr lang="en-US" u="sng" dirty="0"/>
              <a:t>one-to-one relationship </a:t>
            </a:r>
            <a:r>
              <a:rPr lang="en-US" dirty="0"/>
              <a:t>between culture and the </a:t>
            </a:r>
            <a:r>
              <a:rPr lang="en-US" dirty="0" smtClean="0"/>
              <a:t>nation-state (many countries can have more than one culture)</a:t>
            </a:r>
            <a:endParaRPr lang="en-US" dirty="0"/>
          </a:p>
          <a:p>
            <a:pPr lvl="1"/>
            <a:r>
              <a:rPr lang="en-US" dirty="0"/>
              <a:t>study may have been </a:t>
            </a:r>
            <a:r>
              <a:rPr lang="en-US" u="sng" dirty="0"/>
              <a:t>culturally </a:t>
            </a:r>
            <a:r>
              <a:rPr lang="en-US" dirty="0" smtClean="0"/>
              <a:t>bound (research team composing of </a:t>
            </a:r>
            <a:r>
              <a:rPr lang="en-US" u="sng" dirty="0" smtClean="0"/>
              <a:t>Europeans</a:t>
            </a:r>
            <a:r>
              <a:rPr lang="en-US" dirty="0" smtClean="0"/>
              <a:t> &amp; </a:t>
            </a:r>
            <a:r>
              <a:rPr lang="en-US" u="sng" dirty="0" smtClean="0"/>
              <a:t>Americans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used IBM as </a:t>
            </a:r>
            <a:r>
              <a:rPr lang="en-US" u="sng" dirty="0"/>
              <a:t>sole source </a:t>
            </a:r>
            <a:r>
              <a:rPr lang="en-US" dirty="0"/>
              <a:t>of information</a:t>
            </a:r>
          </a:p>
          <a:p>
            <a:pPr lvl="1"/>
            <a:r>
              <a:rPr lang="en-US" dirty="0"/>
              <a:t>culture is not </a:t>
            </a:r>
            <a:r>
              <a:rPr lang="en-US" u="sng" dirty="0"/>
              <a:t>static </a:t>
            </a:r>
            <a:r>
              <a:rPr lang="en-US" dirty="0"/>
              <a:t>– it evolves</a:t>
            </a:r>
          </a:p>
          <a:p>
            <a:r>
              <a:rPr lang="en-US" dirty="0"/>
              <a:t>But, it is a starting point for understanding how cultures differ, and the implications of those differences for managers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05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</a:t>
            </a:r>
            <a:r>
              <a:rPr lang="en-US" dirty="0">
                <a:solidFill>
                  <a:srgbClr val="7030A0"/>
                </a:solidFill>
              </a:rPr>
              <a:t>Managers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It is important to develop cross-cultural literacy</a:t>
            </a:r>
          </a:p>
          <a:p>
            <a:pPr lvl="1"/>
            <a:r>
              <a:rPr lang="en-US" dirty="0"/>
              <a:t>companies that are ill informed about the practices of another culture are unlikely to succeed in that culture </a:t>
            </a:r>
          </a:p>
          <a:p>
            <a:pPr lvl="1"/>
            <a:r>
              <a:rPr lang="en-US" dirty="0"/>
              <a:t>managers must </a:t>
            </a:r>
            <a:r>
              <a:rPr lang="en-US" dirty="0" smtClean="0"/>
              <a:t>be aware </a:t>
            </a:r>
            <a:r>
              <a:rPr lang="en-US" dirty="0"/>
              <a:t>of </a:t>
            </a:r>
            <a:r>
              <a:rPr lang="en-US" u="sng" dirty="0"/>
              <a:t>ethnocentric behavior</a:t>
            </a:r>
            <a:r>
              <a:rPr lang="en-US" dirty="0"/>
              <a:t>, or a belief in the superiority of one's own culture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There is a connection between culture and national competitive advantage</a:t>
            </a:r>
          </a:p>
          <a:p>
            <a:pPr lvl="1"/>
            <a:r>
              <a:rPr lang="en-US" dirty="0"/>
              <a:t>suggests which countries are likely to produce the most viable competitors</a:t>
            </a:r>
          </a:p>
          <a:p>
            <a:pPr lvl="1"/>
            <a:r>
              <a:rPr lang="en-US" dirty="0"/>
              <a:t>has implications for the choice of countries in which to locate production facilities and do business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88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7030A0"/>
                </a:solidFill>
              </a:rPr>
              <a:t>Culture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system of </a:t>
            </a:r>
            <a:r>
              <a:rPr lang="en-US" u="sng" dirty="0" smtClean="0"/>
              <a:t>values and norms </a:t>
            </a:r>
            <a:r>
              <a:rPr lang="en-US" dirty="0" smtClean="0"/>
              <a:t>that are </a:t>
            </a:r>
            <a:r>
              <a:rPr lang="en-US" u="sng" dirty="0" smtClean="0"/>
              <a:t>shared</a:t>
            </a:r>
            <a:r>
              <a:rPr lang="en-US" dirty="0" smtClean="0"/>
              <a:t> by a group of people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Culture, when together, </a:t>
            </a:r>
            <a:r>
              <a:rPr lang="en-US" u="sng" dirty="0" smtClean="0"/>
              <a:t>design a way of living 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Values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78325" cy="4351338"/>
          </a:xfrm>
        </p:spPr>
        <p:txBody>
          <a:bodyPr/>
          <a:lstStyle/>
          <a:p>
            <a:r>
              <a:rPr lang="en-US" dirty="0" smtClean="0"/>
              <a:t>They provide the </a:t>
            </a:r>
            <a:r>
              <a:rPr lang="en-US" u="sng" dirty="0" smtClean="0"/>
              <a:t>context</a:t>
            </a:r>
            <a:r>
              <a:rPr lang="en-US" dirty="0" smtClean="0"/>
              <a:t> within which a society’s norms are established.</a:t>
            </a:r>
          </a:p>
          <a:p>
            <a:r>
              <a:rPr lang="en-US" dirty="0" smtClean="0"/>
              <a:t>They include society’s attitude towards concepts such as democracy, role of women, love, sex, etc.</a:t>
            </a:r>
          </a:p>
          <a:p>
            <a:r>
              <a:rPr lang="en-US" dirty="0" smtClean="0"/>
              <a:t>They are often reflected in the political and economic system of a society</a:t>
            </a:r>
          </a:p>
          <a:p>
            <a:endParaRPr lang="en-US" dirty="0"/>
          </a:p>
        </p:txBody>
      </p:sp>
      <p:pic>
        <p:nvPicPr>
          <p:cNvPr id="2050" name="Picture 2" descr="https://www.uk.capgemini.com/sites/default/files/resource/image/7values_1992x1120_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525" y="2058254"/>
            <a:ext cx="4675475" cy="262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06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Norms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734622" cy="4486275"/>
          </a:xfrm>
        </p:spPr>
        <p:txBody>
          <a:bodyPr/>
          <a:lstStyle/>
          <a:p>
            <a:r>
              <a:rPr lang="en-US" dirty="0" smtClean="0"/>
              <a:t>They are social rules that govern people’s actions toward one another.</a:t>
            </a:r>
          </a:p>
          <a:p>
            <a:r>
              <a:rPr lang="en-US" dirty="0" smtClean="0"/>
              <a:t>2 categories:</a:t>
            </a:r>
          </a:p>
          <a:p>
            <a:pPr lvl="1"/>
            <a:r>
              <a:rPr lang="en-US" dirty="0" smtClean="0"/>
              <a:t>Folkways – </a:t>
            </a:r>
            <a:r>
              <a:rPr lang="en-US" u="sng" dirty="0" smtClean="0"/>
              <a:t>routine conventions </a:t>
            </a:r>
            <a:r>
              <a:rPr lang="en-US" dirty="0" smtClean="0"/>
              <a:t>of everyday life such as: good social manners, eating with the right utensils, and so on. Not necessarily punishable if not followed.</a:t>
            </a:r>
          </a:p>
          <a:p>
            <a:pPr lvl="1"/>
            <a:r>
              <a:rPr lang="en-US" dirty="0" smtClean="0"/>
              <a:t>Mores – norms that are seen as </a:t>
            </a:r>
            <a:r>
              <a:rPr lang="en-US" u="sng" dirty="0" smtClean="0"/>
              <a:t>central</a:t>
            </a:r>
            <a:r>
              <a:rPr lang="en-US" dirty="0" smtClean="0"/>
              <a:t> to the functioning of a society. E.g. accusations against theft, adultery, incest and so on. Punishable if not followed.</a:t>
            </a:r>
            <a:endParaRPr lang="en-US" dirty="0"/>
          </a:p>
        </p:txBody>
      </p:sp>
      <p:pic>
        <p:nvPicPr>
          <p:cNvPr id="3074" name="Picture 2" descr="http://research-methodology.net/wp-content/uploads/2020/11/Harrison%E2%80%99s-Model-of-Cul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822" y="1531660"/>
            <a:ext cx="4619178" cy="369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5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Society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group of people who share a common set of </a:t>
            </a:r>
            <a:r>
              <a:rPr lang="en-US" u="sng" dirty="0" smtClean="0"/>
              <a:t>values and norms </a:t>
            </a:r>
          </a:p>
          <a:p>
            <a:endParaRPr lang="en-US" dirty="0"/>
          </a:p>
        </p:txBody>
      </p:sp>
      <p:pic>
        <p:nvPicPr>
          <p:cNvPr id="4098" name="Picture 2" descr="https://aos.iacpublishinglabs.com/question/aq/1400px-788px/social-aspects-society_dadc44b78f3f7d11.jpg?domain=cx.aos.as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55" y="2340270"/>
            <a:ext cx="7830355" cy="440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7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Culture: </a:t>
            </a:r>
            <a:r>
              <a:rPr lang="en-US" dirty="0" smtClean="0">
                <a:solidFill>
                  <a:srgbClr val="7030A0"/>
                </a:solidFill>
              </a:rPr>
              <a:t>SOCIAL STRATIFICATION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5881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All societies are stratified on </a:t>
            </a:r>
            <a:r>
              <a:rPr lang="en-US" u="sng" dirty="0" smtClean="0"/>
              <a:t>a hierarchical basis </a:t>
            </a:r>
            <a:r>
              <a:rPr lang="en-US" dirty="0" smtClean="0"/>
              <a:t>into social categories, or </a:t>
            </a:r>
            <a:r>
              <a:rPr lang="en-US" b="1" dirty="0" smtClean="0">
                <a:solidFill>
                  <a:srgbClr val="7030A0"/>
                </a:solidFill>
              </a:rPr>
              <a:t>social strata</a:t>
            </a:r>
          </a:p>
          <a:p>
            <a:r>
              <a:rPr lang="en-US" dirty="0" smtClean="0"/>
              <a:t>Characteristics such </a:t>
            </a:r>
            <a:r>
              <a:rPr lang="en-US" u="sng" dirty="0" smtClean="0"/>
              <a:t>as family background, occupation and income</a:t>
            </a:r>
            <a:r>
              <a:rPr lang="en-AU" u="sng" dirty="0" smtClean="0"/>
              <a:t> </a:t>
            </a:r>
          </a:p>
          <a:p>
            <a:r>
              <a:rPr lang="en-US" dirty="0" smtClean="0"/>
              <a:t>Individuals are </a:t>
            </a:r>
            <a:r>
              <a:rPr lang="en-US" u="sng" dirty="0" smtClean="0"/>
              <a:t>born into a particular stratum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They become member of the </a:t>
            </a:r>
            <a:r>
              <a:rPr lang="en-US" u="sng" dirty="0" smtClean="0"/>
              <a:t>social category to which their parents belong to</a:t>
            </a:r>
            <a:r>
              <a:rPr lang="en-US" dirty="0" smtClean="0"/>
              <a:t>.</a:t>
            </a:r>
            <a:r>
              <a:rPr lang="en-AU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042" y="1352282"/>
            <a:ext cx="5389803" cy="489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6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Culture: </a:t>
            </a:r>
            <a:r>
              <a:rPr lang="en-US" dirty="0" smtClean="0">
                <a:solidFill>
                  <a:srgbClr val="7030A0"/>
                </a:solidFill>
              </a:rPr>
              <a:t>SOCIAL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extent to which people </a:t>
            </a:r>
            <a:r>
              <a:rPr lang="en-US" u="sng" dirty="0" smtClean="0"/>
              <a:t>can move out </a:t>
            </a:r>
            <a:r>
              <a:rPr lang="en-US" dirty="0" smtClean="0"/>
              <a:t>of the strata or social category </a:t>
            </a:r>
            <a:r>
              <a:rPr lang="en-US" u="sng" dirty="0" smtClean="0"/>
              <a:t>they were born </a:t>
            </a:r>
            <a:r>
              <a:rPr lang="en-US" dirty="0" smtClean="0"/>
              <a:t>into.</a:t>
            </a:r>
          </a:p>
          <a:p>
            <a:pPr marL="800100" indent="-342900">
              <a:defRPr/>
            </a:pPr>
            <a:r>
              <a:rPr lang="en-US" b="1" dirty="0">
                <a:solidFill>
                  <a:srgbClr val="7030A0"/>
                </a:solidFill>
              </a:rPr>
              <a:t>caste system</a:t>
            </a:r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/>
              <a:t>- </a:t>
            </a:r>
            <a:r>
              <a:rPr lang="en-US" u="sng" dirty="0"/>
              <a:t>social position </a:t>
            </a:r>
            <a:r>
              <a:rPr lang="en-US" dirty="0"/>
              <a:t>is determined by the family into which </a:t>
            </a:r>
            <a:r>
              <a:rPr lang="en-US" u="sng" dirty="0"/>
              <a:t>a person is born</a:t>
            </a:r>
          </a:p>
          <a:p>
            <a:pPr marL="1219200" lvl="1" indent="-304800">
              <a:defRPr/>
            </a:pPr>
            <a:r>
              <a:rPr lang="en-US" sz="2000" dirty="0"/>
              <a:t>change is usually not possible during an individual's lifetime </a:t>
            </a:r>
          </a:p>
          <a:p>
            <a:pPr marL="800100" indent="-342900">
              <a:defRPr/>
            </a:pPr>
            <a:r>
              <a:rPr lang="en-US" b="1" dirty="0">
                <a:solidFill>
                  <a:srgbClr val="7030A0"/>
                </a:solidFill>
              </a:rPr>
              <a:t>class system</a:t>
            </a:r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/>
              <a:t>- form of open social stratification </a:t>
            </a:r>
          </a:p>
          <a:p>
            <a:pPr marL="1219200" lvl="1" indent="-304800">
              <a:defRPr/>
            </a:pPr>
            <a:r>
              <a:rPr lang="en-US" sz="2000" dirty="0"/>
              <a:t>position a person has by birth </a:t>
            </a:r>
            <a:r>
              <a:rPr lang="en-US" sz="2000" u="sng" dirty="0"/>
              <a:t>can be changed through achievement </a:t>
            </a:r>
            <a:r>
              <a:rPr lang="en-US" sz="2000" dirty="0"/>
              <a:t>or luck</a:t>
            </a:r>
          </a:p>
          <a:p>
            <a:pPr marL="228600" lvl="2">
              <a:spcBef>
                <a:spcPts val="2000"/>
              </a:spcBef>
            </a:pPr>
            <a:r>
              <a:rPr lang="en-US" b="1" dirty="0">
                <a:solidFill>
                  <a:srgbClr val="7030A0"/>
                </a:solidFill>
              </a:rPr>
              <a:t>Class consciousness</a:t>
            </a:r>
            <a:r>
              <a:rPr lang="en-US" dirty="0"/>
              <a:t>: where people tend to </a:t>
            </a:r>
            <a:r>
              <a:rPr lang="en-US" u="sng" dirty="0"/>
              <a:t>perceive themselves </a:t>
            </a:r>
            <a:r>
              <a:rPr lang="en-US" dirty="0"/>
              <a:t>in terms of their </a:t>
            </a:r>
            <a:r>
              <a:rPr lang="en-US" u="sng" dirty="0"/>
              <a:t>class background</a:t>
            </a:r>
            <a:r>
              <a:rPr lang="en-US" dirty="0"/>
              <a:t>, and this </a:t>
            </a:r>
            <a:r>
              <a:rPr lang="en-US" u="sng" dirty="0"/>
              <a:t>shapes their relationships </a:t>
            </a:r>
            <a:r>
              <a:rPr lang="en-US" dirty="0"/>
              <a:t>with others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8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CLASS</a:t>
            </a:r>
            <a:r>
              <a:rPr lang="en-US" dirty="0" smtClean="0"/>
              <a:t> Consciousness VS </a:t>
            </a:r>
            <a:r>
              <a:rPr lang="en-US" dirty="0" smtClean="0">
                <a:solidFill>
                  <a:srgbClr val="7030A0"/>
                </a:solidFill>
              </a:rPr>
              <a:t>FALSE</a:t>
            </a:r>
            <a:r>
              <a:rPr lang="en-US" dirty="0" smtClean="0"/>
              <a:t> Consciousness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16" t="20554" r="11528" b="21171"/>
          <a:stretch/>
        </p:blipFill>
        <p:spPr>
          <a:xfrm>
            <a:off x="746978" y="1867436"/>
            <a:ext cx="10689466" cy="42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95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1270</Words>
  <Application>Microsoft Office PowerPoint</Application>
  <PresentationFormat>Widescreen</PresentationFormat>
  <Paragraphs>117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Office Theme</vt:lpstr>
      <vt:lpstr>CHAPTER 4</vt:lpstr>
      <vt:lpstr>PowerPoint Presentation</vt:lpstr>
      <vt:lpstr>What is Culture?</vt:lpstr>
      <vt:lpstr>Values</vt:lpstr>
      <vt:lpstr>Norms</vt:lpstr>
      <vt:lpstr>Society</vt:lpstr>
      <vt:lpstr>Determinants of Culture: SOCIAL STRATIFICATION</vt:lpstr>
      <vt:lpstr>Determinants of Culture: SOCIAL MOBILITY</vt:lpstr>
      <vt:lpstr>CLASS Consciousness VS FALSE Consciousness</vt:lpstr>
      <vt:lpstr>Determinants of Culture: SOCIAL STRUCTURE</vt:lpstr>
      <vt:lpstr>Determinants of Culture: INDIVIDUALS &amp; GROUPS</vt:lpstr>
      <vt:lpstr>Determinants of Culture: INDIVIDUALS &amp; GROUPS</vt:lpstr>
      <vt:lpstr>Religious &amp; Ethical Systems</vt:lpstr>
      <vt:lpstr>Religions in the World Map</vt:lpstr>
      <vt:lpstr>Christianity</vt:lpstr>
      <vt:lpstr>Islam</vt:lpstr>
      <vt:lpstr>Hinduism</vt:lpstr>
      <vt:lpstr>Confucianism</vt:lpstr>
      <vt:lpstr>Language: SPOKEN LANGUAGE</vt:lpstr>
      <vt:lpstr>Language: UNSPOKEN LANGUAGE</vt:lpstr>
      <vt:lpstr>PowerPoint Presentation</vt:lpstr>
      <vt:lpstr>Role of Education in Culture </vt:lpstr>
      <vt:lpstr>Culture and its impact on the Workplace</vt:lpstr>
      <vt:lpstr>Hofstede’s Cultural Dimensions</vt:lpstr>
      <vt:lpstr>Hofstede’s Cultural Dimensions</vt:lpstr>
      <vt:lpstr>Was Hofstede Right?</vt:lpstr>
      <vt:lpstr>Implications For Managers?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Faiz Hossain</dc:creator>
  <cp:lastModifiedBy>HP</cp:lastModifiedBy>
  <cp:revision>21</cp:revision>
  <dcterms:created xsi:type="dcterms:W3CDTF">2014-10-25T17:54:33Z</dcterms:created>
  <dcterms:modified xsi:type="dcterms:W3CDTF">2018-06-24T05:55:15Z</dcterms:modified>
</cp:coreProperties>
</file>