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71" r:id="rId5"/>
    <p:sldId id="272" r:id="rId6"/>
    <p:sldId id="259" r:id="rId7"/>
    <p:sldId id="273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AA2A3-07FE-432E-AE75-E2B57CD09A7A}" type="datetimeFigureOut">
              <a:rPr lang="en-US" smtClean="0"/>
              <a:t>24-Oct-16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DC95E-E24C-474A-8A3E-F6C7A3880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36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24-Oct-16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2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24-Oct-16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1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24-Oct-16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9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24-Oct-16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0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24-Oct-16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3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24-Oct-16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81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24-Oct-16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2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24-Oct-16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87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24-Oct-16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1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24-Oct-16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6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24-Oct-16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6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F7C64-7848-424D-83B6-62C3CCFEAECD}" type="datetimeFigureOut">
              <a:rPr lang="en-US" smtClean="0"/>
              <a:t>24-Oct-16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2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INTERNATIONAL TRADE THEORY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47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7030A0"/>
                </a:solidFill>
              </a:rPr>
              <a:t>ABSOLUTE ADVANTAGE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Adam Smith, 1776</a:t>
            </a:r>
          </a:p>
          <a:p>
            <a:r>
              <a:rPr lang="en-GB" dirty="0"/>
              <a:t>Absolute advantage: a country has an absolute advantage in the production of </a:t>
            </a:r>
            <a:r>
              <a:rPr lang="en-GB" u="sng" dirty="0"/>
              <a:t>goods and services</a:t>
            </a:r>
            <a:r>
              <a:rPr lang="en-GB" dirty="0"/>
              <a:t> when it is more efficient than any other country in producing it.</a:t>
            </a:r>
          </a:p>
          <a:p>
            <a:r>
              <a:rPr lang="en-GB" dirty="0"/>
              <a:t>Production Possibility Frontier [refer to fig 6.1]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33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7030A0"/>
                </a:solidFill>
              </a:rPr>
              <a:t>COMPARATIVE ADVANTAGE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David Ricardo, 1817</a:t>
            </a:r>
          </a:p>
          <a:p>
            <a:r>
              <a:rPr lang="en-GB" dirty="0"/>
              <a:t>A country should specialise in the production of those goods that it produces most </a:t>
            </a:r>
            <a:r>
              <a:rPr lang="en-GB" u="sng" dirty="0"/>
              <a:t>efficiently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574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FREE TRADE: </a:t>
            </a:r>
            <a:r>
              <a:rPr lang="en-GB" dirty="0">
                <a:solidFill>
                  <a:srgbClr val="7030A0"/>
                </a:solidFill>
              </a:rPr>
              <a:t>Qualifications &amp; Assumptions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The free trade model makes a few unrealistic assumptions:</a:t>
            </a:r>
          </a:p>
          <a:p>
            <a:r>
              <a:rPr lang="en-GB" dirty="0"/>
              <a:t>A world consisting of only 2 countries and 2 goods</a:t>
            </a:r>
          </a:p>
          <a:p>
            <a:r>
              <a:rPr lang="en-GB" dirty="0"/>
              <a:t>We did not take transportation cost into account</a:t>
            </a:r>
          </a:p>
          <a:p>
            <a:r>
              <a:rPr lang="en-GB" dirty="0"/>
              <a:t>We have not taken exchange rate into account</a:t>
            </a:r>
          </a:p>
          <a:p>
            <a:r>
              <a:rPr lang="en-GB" dirty="0"/>
              <a:t>Free movement of resources have been assumed.</a:t>
            </a:r>
          </a:p>
          <a:p>
            <a:r>
              <a:rPr lang="en-GB" dirty="0"/>
              <a:t>We have assumed constant returns to scale. The amount of goods required to produce a good might decrease or increase as a nation specialises.</a:t>
            </a:r>
          </a:p>
          <a:p>
            <a:r>
              <a:rPr lang="en-GB" dirty="0"/>
              <a:t>A country may make use of its limited resources in a more efficient manner.</a:t>
            </a:r>
          </a:p>
          <a:p>
            <a:r>
              <a:rPr lang="en-GB" dirty="0"/>
              <a:t>Effects of trade on income distribution.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496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HECKSCHER-OHLIN </a:t>
            </a:r>
            <a:r>
              <a:rPr lang="en-GB" dirty="0" smtClean="0"/>
              <a:t>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This theory argues that comparative advantage arises from the differences in national </a:t>
            </a:r>
            <a:r>
              <a:rPr lang="en-GB" b="1" dirty="0" smtClean="0">
                <a:solidFill>
                  <a:srgbClr val="7030A0"/>
                </a:solidFill>
              </a:rPr>
              <a:t>factor endowments</a:t>
            </a:r>
            <a:r>
              <a:rPr lang="en-GB" dirty="0" smtClean="0"/>
              <a:t> of a country.</a:t>
            </a:r>
          </a:p>
          <a:p>
            <a:pPr lvl="1"/>
            <a:r>
              <a:rPr lang="en-GB" dirty="0" smtClean="0"/>
              <a:t>Factor Endowments: the extent to which a country is endowed with resources such as land, labour, and capital.</a:t>
            </a:r>
          </a:p>
          <a:p>
            <a:r>
              <a:rPr lang="en-GB" dirty="0" smtClean="0"/>
              <a:t>Countries will </a:t>
            </a:r>
            <a:r>
              <a:rPr lang="en-GB" u="sng" dirty="0" smtClean="0"/>
              <a:t>export</a:t>
            </a:r>
            <a:r>
              <a:rPr lang="en-GB" dirty="0" smtClean="0"/>
              <a:t> those goods that make use of factors that are locally abundant.</a:t>
            </a:r>
          </a:p>
          <a:p>
            <a:r>
              <a:rPr lang="en-GB" dirty="0" smtClean="0"/>
              <a:t>Countries will </a:t>
            </a:r>
            <a:r>
              <a:rPr lang="en-GB" u="sng" dirty="0" smtClean="0"/>
              <a:t>import</a:t>
            </a:r>
            <a:r>
              <a:rPr lang="en-GB" dirty="0" smtClean="0"/>
              <a:t> those goods that make use of factors that are locally scarce. </a:t>
            </a:r>
          </a:p>
          <a:p>
            <a:r>
              <a:rPr lang="en-GB" dirty="0" smtClean="0"/>
              <a:t>EXAMPLE: Bangladesh excels in the export of goods produced in </a:t>
            </a:r>
            <a:r>
              <a:rPr lang="en-GB" u="sng" dirty="0" smtClean="0"/>
              <a:t>labour-intensive textile industry</a:t>
            </a:r>
            <a:r>
              <a:rPr lang="en-GB" dirty="0" smtClean="0"/>
              <a:t> reflecting the country’s abundance of </a:t>
            </a:r>
            <a:r>
              <a:rPr lang="en-GB" u="sng" dirty="0" smtClean="0"/>
              <a:t>low-cost labour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54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>
                <a:solidFill>
                  <a:srgbClr val="7030A0"/>
                </a:solidFill>
              </a:rPr>
              <a:t>PRODUCT LIFE-CYCLE</a:t>
            </a:r>
            <a:r>
              <a:rPr lang="en-GB" dirty="0" smtClean="0"/>
              <a:t>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Early in the product life-cycle, </a:t>
            </a:r>
            <a:r>
              <a:rPr lang="en-GB" u="sng" dirty="0" smtClean="0"/>
              <a:t>demand</a:t>
            </a:r>
            <a:r>
              <a:rPr lang="en-GB" dirty="0" smtClean="0"/>
              <a:t> for a product will rise rapidly in the </a:t>
            </a:r>
            <a:r>
              <a:rPr lang="en-GB" u="sng" dirty="0" smtClean="0"/>
              <a:t>home country</a:t>
            </a:r>
            <a:r>
              <a:rPr lang="en-GB" dirty="0" smtClean="0"/>
              <a:t>, but its demand will be </a:t>
            </a:r>
            <a:r>
              <a:rPr lang="en-GB" u="sng" dirty="0" smtClean="0"/>
              <a:t>limited</a:t>
            </a:r>
            <a:r>
              <a:rPr lang="en-GB" dirty="0" smtClean="0"/>
              <a:t> to the </a:t>
            </a:r>
            <a:r>
              <a:rPr lang="en-GB" u="sng" dirty="0" smtClean="0"/>
              <a:t>high income group</a:t>
            </a:r>
            <a:r>
              <a:rPr lang="en-GB" dirty="0" smtClean="0"/>
              <a:t> in other </a:t>
            </a:r>
            <a:r>
              <a:rPr lang="en-GB" u="sng" dirty="0" smtClean="0"/>
              <a:t>developed countries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Overtime the </a:t>
            </a:r>
            <a:r>
              <a:rPr lang="en-GB" u="sng" dirty="0" smtClean="0"/>
              <a:t>overseas demand increases</a:t>
            </a:r>
            <a:r>
              <a:rPr lang="en-GB" dirty="0" smtClean="0"/>
              <a:t> making it worthwhile for the domestic producer to start producing in the foreign developed countries. A </a:t>
            </a:r>
            <a:r>
              <a:rPr lang="en-GB" u="sng" dirty="0" smtClean="0"/>
              <a:t>certain level export</a:t>
            </a:r>
            <a:r>
              <a:rPr lang="en-GB" dirty="0" smtClean="0"/>
              <a:t> still exists from the home country.</a:t>
            </a:r>
          </a:p>
          <a:p>
            <a:r>
              <a:rPr lang="en-GB" dirty="0" smtClean="0"/>
              <a:t>In the long run </a:t>
            </a:r>
            <a:r>
              <a:rPr lang="en-GB" u="sng" dirty="0" smtClean="0"/>
              <a:t>demand in the overseas</a:t>
            </a:r>
            <a:r>
              <a:rPr lang="en-GB" dirty="0" smtClean="0"/>
              <a:t> market may exceed that of the local market which may cause the producer to </a:t>
            </a:r>
            <a:r>
              <a:rPr lang="en-GB" u="sng" dirty="0" smtClean="0"/>
              <a:t>shift</a:t>
            </a:r>
            <a:r>
              <a:rPr lang="en-GB" dirty="0" smtClean="0"/>
              <a:t> their production facilities overseas.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890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solidFill>
                  <a:srgbClr val="7030A0"/>
                </a:solidFill>
              </a:rPr>
              <a:t>PRODUCT LIFE-CYCLE</a:t>
            </a:r>
            <a:r>
              <a:rPr lang="en-GB" dirty="0"/>
              <a:t> </a:t>
            </a:r>
            <a:r>
              <a:rPr lang="en-GB" dirty="0" smtClean="0"/>
              <a:t>THEORY: </a:t>
            </a:r>
            <a:r>
              <a:rPr lang="en-GB" dirty="0" smtClean="0">
                <a:solidFill>
                  <a:srgbClr val="7030A0"/>
                </a:solidFill>
              </a:rPr>
              <a:t>EVALUATION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Historically the product life-cycle theory seems to be an accurate one.</a:t>
            </a:r>
          </a:p>
          <a:p>
            <a:r>
              <a:rPr lang="en-GB" dirty="0" smtClean="0"/>
              <a:t>The </a:t>
            </a:r>
            <a:r>
              <a:rPr lang="en-GB" dirty="0"/>
              <a:t>X</a:t>
            </a:r>
            <a:r>
              <a:rPr lang="en-GB" dirty="0" smtClean="0"/>
              <a:t>erox example (pg. 192)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61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95687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PORTER’S DIAMOND MODEL</a:t>
            </a:r>
            <a:r>
              <a:rPr lang="en-GB" dirty="0" smtClean="0"/>
              <a:t>: An Explanation for the </a:t>
            </a:r>
            <a:r>
              <a:rPr lang="en-GB" dirty="0" smtClean="0">
                <a:solidFill>
                  <a:srgbClr val="7030A0"/>
                </a:solidFill>
              </a:rPr>
              <a:t>National Competitive Advantage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2699"/>
            <a:ext cx="10515600" cy="403426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Porter theorizes that six broad attributes of a nation shape the environment in which the local firms compete, and these attributes promote or impede the creation of competitive advantage.</a:t>
            </a:r>
          </a:p>
          <a:p>
            <a:r>
              <a:rPr lang="en-GB" dirty="0" smtClean="0"/>
              <a:t>The attributes are:</a:t>
            </a:r>
          </a:p>
          <a:p>
            <a:pPr lvl="1"/>
            <a:r>
              <a:rPr lang="en-GB" dirty="0">
                <a:solidFill>
                  <a:srgbClr val="7030A0"/>
                </a:solidFill>
              </a:rPr>
              <a:t>Factor </a:t>
            </a:r>
            <a:r>
              <a:rPr lang="en-GB" dirty="0" smtClean="0">
                <a:solidFill>
                  <a:srgbClr val="7030A0"/>
                </a:solidFill>
              </a:rPr>
              <a:t>endowments:</a:t>
            </a:r>
            <a:r>
              <a:rPr lang="en-GB" dirty="0" smtClean="0"/>
              <a:t> are human </a:t>
            </a:r>
            <a:r>
              <a:rPr lang="en-GB" dirty="0"/>
              <a:t>resources, physical resources, knowledge resources, capital resources and </a:t>
            </a:r>
            <a:r>
              <a:rPr lang="en-GB" dirty="0" smtClean="0"/>
              <a:t>infrastructure. Specialized </a:t>
            </a:r>
            <a:r>
              <a:rPr lang="en-GB" dirty="0"/>
              <a:t>resources are often specific for an industry and important for its competitiveness</a:t>
            </a:r>
            <a:r>
              <a:rPr lang="en-GB" dirty="0" smtClean="0"/>
              <a:t>.</a:t>
            </a:r>
            <a:endParaRPr lang="en-GB" dirty="0"/>
          </a:p>
          <a:p>
            <a:pPr lvl="1"/>
            <a:r>
              <a:rPr lang="en-GB" dirty="0">
                <a:solidFill>
                  <a:srgbClr val="7030A0"/>
                </a:solidFill>
              </a:rPr>
              <a:t>Demand </a:t>
            </a:r>
            <a:r>
              <a:rPr lang="en-GB" dirty="0" smtClean="0">
                <a:solidFill>
                  <a:srgbClr val="7030A0"/>
                </a:solidFill>
              </a:rPr>
              <a:t>conditions:</a:t>
            </a:r>
            <a:r>
              <a:rPr lang="en-GB" dirty="0" smtClean="0"/>
              <a:t> </a:t>
            </a:r>
            <a:r>
              <a:rPr lang="en-GB" dirty="0"/>
              <a:t>in the home market can help companies create a competitive advantage, when sophisticated home market buyers pressure firms to innovate faster and to create more advanced products than those of </a:t>
            </a:r>
            <a:r>
              <a:rPr lang="en-GB" dirty="0" smtClean="0"/>
              <a:t>competitors.</a:t>
            </a:r>
            <a:endParaRPr lang="en-GB" dirty="0"/>
          </a:p>
          <a:p>
            <a:pPr lvl="1"/>
            <a:r>
              <a:rPr lang="en-GB" dirty="0">
                <a:solidFill>
                  <a:srgbClr val="7030A0"/>
                </a:solidFill>
              </a:rPr>
              <a:t>Related and supporting </a:t>
            </a:r>
            <a:r>
              <a:rPr lang="en-GB" dirty="0" smtClean="0">
                <a:solidFill>
                  <a:srgbClr val="7030A0"/>
                </a:solidFill>
              </a:rPr>
              <a:t>industries:</a:t>
            </a:r>
            <a:r>
              <a:rPr lang="en-GB" dirty="0" smtClean="0"/>
              <a:t> </a:t>
            </a:r>
            <a:r>
              <a:rPr lang="en-GB" dirty="0"/>
              <a:t>can produce inputs that are important for innovation and </a:t>
            </a:r>
            <a:r>
              <a:rPr lang="en-GB" dirty="0" smtClean="0"/>
              <a:t>internationalization. </a:t>
            </a:r>
            <a:r>
              <a:rPr lang="en-GB" dirty="0"/>
              <a:t>These industries provide cost-effective inputs, but they also participate in the upgrading process, thus stimulating other companies in the chain to innovate.</a:t>
            </a:r>
          </a:p>
        </p:txBody>
      </p:sp>
    </p:spTree>
    <p:extLst>
      <p:ext uri="{BB962C8B-B14F-4D97-AF65-F5344CB8AC3E}">
        <p14:creationId xmlns:p14="http://schemas.microsoft.com/office/powerpoint/2010/main" val="381986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95687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PORTER’S DIAMOND MODEL</a:t>
            </a:r>
            <a:r>
              <a:rPr lang="en-GB" dirty="0" smtClean="0"/>
              <a:t>: An Explanation for the </a:t>
            </a:r>
            <a:r>
              <a:rPr lang="en-GB" dirty="0" smtClean="0">
                <a:solidFill>
                  <a:srgbClr val="7030A0"/>
                </a:solidFill>
              </a:rPr>
              <a:t>National Competitive Advantage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2699"/>
            <a:ext cx="10515600" cy="403426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attributes are:</a:t>
            </a:r>
          </a:p>
          <a:p>
            <a:pPr lvl="1"/>
            <a:r>
              <a:rPr lang="en-GB" dirty="0">
                <a:solidFill>
                  <a:srgbClr val="7030A0"/>
                </a:solidFill>
              </a:rPr>
              <a:t>Firm strategy, structure and </a:t>
            </a:r>
            <a:r>
              <a:rPr lang="en-GB" dirty="0" smtClean="0">
                <a:solidFill>
                  <a:srgbClr val="7030A0"/>
                </a:solidFill>
              </a:rPr>
              <a:t>rivalry:</a:t>
            </a:r>
            <a:r>
              <a:rPr lang="en-GB" dirty="0" smtClean="0"/>
              <a:t> is the </a:t>
            </a:r>
            <a:r>
              <a:rPr lang="en-GB" dirty="0"/>
              <a:t>way in which companies are created, set goals and are managed is important for </a:t>
            </a:r>
            <a:r>
              <a:rPr lang="en-GB" dirty="0" smtClean="0"/>
              <a:t>success. </a:t>
            </a:r>
            <a:r>
              <a:rPr lang="en-GB" dirty="0"/>
              <a:t>But the presence of intense rivalry in the home base is also important; it creates pressure to innovate in order to upgrade competitiveness</a:t>
            </a:r>
            <a:r>
              <a:rPr lang="en-GB" dirty="0" smtClean="0"/>
              <a:t>.</a:t>
            </a:r>
            <a:endParaRPr lang="en-GB" dirty="0"/>
          </a:p>
          <a:p>
            <a:pPr lvl="1"/>
            <a:r>
              <a:rPr lang="en-GB" dirty="0" smtClean="0">
                <a:solidFill>
                  <a:srgbClr val="7030A0"/>
                </a:solidFill>
              </a:rPr>
              <a:t>Government:</a:t>
            </a:r>
            <a:r>
              <a:rPr lang="en-GB" dirty="0" smtClean="0"/>
              <a:t> </a:t>
            </a:r>
            <a:r>
              <a:rPr lang="en-GB" dirty="0"/>
              <a:t>can influence each of the above four determinants of </a:t>
            </a:r>
            <a:r>
              <a:rPr lang="en-GB" dirty="0" smtClean="0"/>
              <a:t>competitiveness. </a:t>
            </a:r>
            <a:r>
              <a:rPr lang="en-GB" dirty="0"/>
              <a:t>Clearly government can influence the supply conditions of key production factors, demand conditions in the home market, and competition between firms</a:t>
            </a:r>
            <a:r>
              <a:rPr lang="en-GB" dirty="0" smtClean="0"/>
              <a:t>.</a:t>
            </a:r>
            <a:endParaRPr lang="en-GB" dirty="0"/>
          </a:p>
          <a:p>
            <a:pPr lvl="1"/>
            <a:r>
              <a:rPr lang="en-GB" dirty="0">
                <a:solidFill>
                  <a:srgbClr val="7030A0"/>
                </a:solidFill>
              </a:rPr>
              <a:t>Chance </a:t>
            </a:r>
            <a:r>
              <a:rPr lang="en-GB" dirty="0" smtClean="0">
                <a:solidFill>
                  <a:srgbClr val="7030A0"/>
                </a:solidFill>
              </a:rPr>
              <a:t>events:</a:t>
            </a:r>
            <a:r>
              <a:rPr lang="en-GB" dirty="0" smtClean="0"/>
              <a:t> </a:t>
            </a:r>
            <a:r>
              <a:rPr lang="en-GB" dirty="0"/>
              <a:t>are occurrences that are outside of control of a </a:t>
            </a:r>
            <a:r>
              <a:rPr lang="en-GB" dirty="0" smtClean="0"/>
              <a:t>firm. </a:t>
            </a:r>
            <a:r>
              <a:rPr lang="en-GB" dirty="0"/>
              <a:t>They are important because they create discontinuities in which some gain competitive positions and some lose.</a:t>
            </a:r>
          </a:p>
        </p:txBody>
      </p:sp>
    </p:spTree>
    <p:extLst>
      <p:ext uri="{BB962C8B-B14F-4D97-AF65-F5344CB8AC3E}">
        <p14:creationId xmlns:p14="http://schemas.microsoft.com/office/powerpoint/2010/main" val="381979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TRADE THEORY: </a:t>
            </a:r>
            <a:r>
              <a:rPr lang="en-GB" dirty="0">
                <a:solidFill>
                  <a:srgbClr val="7030A0"/>
                </a:solidFill>
              </a:rPr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Free Trade</a:t>
            </a:r>
            <a:r>
              <a:rPr lang="en-GB" dirty="0"/>
              <a:t> – situation where a government does not </a:t>
            </a:r>
            <a:r>
              <a:rPr lang="en-GB" u="sng" dirty="0"/>
              <a:t>attempt to restrict </a:t>
            </a:r>
            <a:r>
              <a:rPr lang="en-GB" dirty="0"/>
              <a:t>trading of goods and services within countries.</a:t>
            </a:r>
          </a:p>
          <a:p>
            <a:r>
              <a:rPr lang="en-GB" dirty="0"/>
              <a:t>In the world of International Trade, there are always winners and losers.</a:t>
            </a:r>
          </a:p>
          <a:p>
            <a:r>
              <a:rPr lang="en-GB" dirty="0"/>
              <a:t>Economists argue that in the long-run free trade stimulates </a:t>
            </a:r>
            <a:r>
              <a:rPr lang="en-GB" u="sng" dirty="0"/>
              <a:t>economic growth</a:t>
            </a:r>
            <a:r>
              <a:rPr lang="en-GB" dirty="0"/>
              <a:t>, and in turn </a:t>
            </a:r>
            <a:r>
              <a:rPr lang="en-GB" u="sng" dirty="0"/>
              <a:t>living standards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6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7030A0"/>
                </a:solidFill>
              </a:rPr>
              <a:t>BENEFITS OF TRADE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country’s economy may gain if its citizens </a:t>
            </a:r>
            <a:r>
              <a:rPr lang="en-GB" u="sng" dirty="0"/>
              <a:t>buys</a:t>
            </a:r>
            <a:r>
              <a:rPr lang="en-GB" dirty="0"/>
              <a:t> certain products from other nations, even if they themselves are </a:t>
            </a:r>
            <a:r>
              <a:rPr lang="en-GB" u="sng" dirty="0"/>
              <a:t>capable</a:t>
            </a:r>
            <a:r>
              <a:rPr lang="en-GB" dirty="0"/>
              <a:t> of producing them.</a:t>
            </a:r>
          </a:p>
          <a:p>
            <a:r>
              <a:rPr lang="en-GB" dirty="0"/>
              <a:t>This is because International Trade allows a country to specialise in the </a:t>
            </a:r>
            <a:r>
              <a:rPr lang="en-GB" u="sng" dirty="0"/>
              <a:t>production &amp; export</a:t>
            </a:r>
            <a:r>
              <a:rPr lang="en-GB" dirty="0"/>
              <a:t> of certain products according to their </a:t>
            </a:r>
            <a:r>
              <a:rPr lang="en-GB" u="sng" dirty="0"/>
              <a:t>efficiency</a:t>
            </a:r>
            <a:r>
              <a:rPr lang="en-GB" dirty="0"/>
              <a:t> level. </a:t>
            </a:r>
          </a:p>
          <a:p>
            <a:r>
              <a:rPr lang="en-GB" dirty="0"/>
              <a:t>EXAMPLE: United States specialising in the production &amp; export of jet aircraft as they have skilled labour force in that field.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0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ree tra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178" y="2048166"/>
            <a:ext cx="7620000" cy="459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irplanes u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24" y="126643"/>
            <a:ext cx="6940281" cy="5205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3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rmg banglade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41" y="240942"/>
            <a:ext cx="5715000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rmg banglade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826" y="2550017"/>
            <a:ext cx="4572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379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solidFill>
                  <a:srgbClr val="7030A0"/>
                </a:solidFill>
              </a:rPr>
              <a:t>PATTERN</a:t>
            </a:r>
            <a:r>
              <a:rPr lang="en-GB" dirty="0"/>
              <a:t> OF INTERNATIONAL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 aspects of the pattern are easy to understand. </a:t>
            </a:r>
          </a:p>
          <a:p>
            <a:pPr lvl="1"/>
            <a:r>
              <a:rPr lang="en-GB" dirty="0"/>
              <a:t>Ex: Ghana exports cocoa because their </a:t>
            </a:r>
            <a:r>
              <a:rPr lang="en-GB" u="sng" dirty="0"/>
              <a:t>climate</a:t>
            </a:r>
            <a:r>
              <a:rPr lang="en-GB" dirty="0"/>
              <a:t> and </a:t>
            </a:r>
            <a:r>
              <a:rPr lang="en-GB" u="sng" dirty="0"/>
              <a:t>natural resources</a:t>
            </a:r>
            <a:r>
              <a:rPr lang="en-GB" dirty="0"/>
              <a:t> are favourable for cocoa plantation.</a:t>
            </a:r>
          </a:p>
          <a:p>
            <a:r>
              <a:rPr lang="en-GB" dirty="0"/>
              <a:t>On the other hand, some aspects are not. </a:t>
            </a:r>
          </a:p>
          <a:p>
            <a:pPr lvl="1"/>
            <a:r>
              <a:rPr lang="en-GB" dirty="0"/>
              <a:t>Ex: Why does Switzerland export </a:t>
            </a:r>
            <a:r>
              <a:rPr lang="en-GB" u="sng" dirty="0"/>
              <a:t>watches</a:t>
            </a:r>
            <a:r>
              <a:rPr lang="en-GB" dirty="0"/>
              <a:t>?</a:t>
            </a:r>
          </a:p>
          <a:p>
            <a:pPr lvl="1"/>
            <a:r>
              <a:rPr lang="en-GB" dirty="0"/>
              <a:t>Theory of </a:t>
            </a:r>
            <a:r>
              <a:rPr lang="en-GB" u="sng" dirty="0"/>
              <a:t>comparative advantage</a:t>
            </a:r>
            <a:r>
              <a:rPr lang="en-GB" dirty="0"/>
              <a:t> offers an explanation.</a:t>
            </a:r>
          </a:p>
          <a:p>
            <a:pPr lvl="1"/>
            <a:r>
              <a:rPr lang="en-GB" dirty="0"/>
              <a:t>The </a:t>
            </a:r>
            <a:r>
              <a:rPr lang="en-GB" u="sng" dirty="0" err="1"/>
              <a:t>Heckscher</a:t>
            </a:r>
            <a:r>
              <a:rPr lang="en-GB" u="sng" dirty="0"/>
              <a:t>-Ohlin theory</a:t>
            </a:r>
            <a:r>
              <a:rPr lang="en-GB" dirty="0"/>
              <a:t> emphasises the interplay between the proportions in which the </a:t>
            </a:r>
            <a:r>
              <a:rPr lang="en-GB" u="sng" dirty="0"/>
              <a:t>factors of production</a:t>
            </a:r>
            <a:r>
              <a:rPr lang="en-GB" dirty="0"/>
              <a:t> are available in a country.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antasy tree watch full hd wallpap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763" y="820379"/>
            <a:ext cx="6981825" cy="39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2087" y="391124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746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solidFill>
                  <a:srgbClr val="7030A0"/>
                </a:solidFill>
              </a:rPr>
              <a:t>PATTERN</a:t>
            </a:r>
            <a:r>
              <a:rPr lang="en-GB" dirty="0"/>
              <a:t> OF INTERNATIONAL TRADE: </a:t>
            </a:r>
            <a:r>
              <a:rPr lang="en-GB" dirty="0">
                <a:solidFill>
                  <a:srgbClr val="7030A0"/>
                </a:solidFill>
              </a:rPr>
              <a:t>New Trade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Developed by Paul </a:t>
            </a:r>
            <a:r>
              <a:rPr lang="en-GB" dirty="0" err="1"/>
              <a:t>Krugman</a:t>
            </a:r>
            <a:r>
              <a:rPr lang="en-GB" dirty="0"/>
              <a:t> during the 1980’s.</a:t>
            </a:r>
          </a:p>
          <a:p>
            <a:r>
              <a:rPr lang="en-GB" dirty="0"/>
              <a:t>This theory states that in some cases countries specialise in the production and export of particular products not because of underlying differences in factor of production, but because in certain </a:t>
            </a:r>
            <a:r>
              <a:rPr lang="en-GB" u="sng" dirty="0"/>
              <a:t>industries</a:t>
            </a:r>
            <a:r>
              <a:rPr lang="en-GB" dirty="0"/>
              <a:t> the </a:t>
            </a:r>
            <a:r>
              <a:rPr lang="en-GB" u="sng" dirty="0"/>
              <a:t>world market</a:t>
            </a:r>
            <a:r>
              <a:rPr lang="en-GB" dirty="0"/>
              <a:t> can support only a </a:t>
            </a:r>
            <a:r>
              <a:rPr lang="en-GB" u="sng" dirty="0"/>
              <a:t>limited number of firms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First-mover advantage</a:t>
            </a:r>
          </a:p>
          <a:p>
            <a:pPr lvl="1"/>
            <a:r>
              <a:rPr lang="en-GB" dirty="0"/>
              <a:t>Ex: the US is a major exporter of commercial jet airplanes because American firms such as Boeing were first movers in the world market.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108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7030A0"/>
                </a:solidFill>
              </a:rPr>
              <a:t>MERCANTILISM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principle assertion was that </a:t>
            </a:r>
            <a:r>
              <a:rPr lang="en-GB" u="sng" dirty="0"/>
              <a:t>gold and silver</a:t>
            </a:r>
            <a:r>
              <a:rPr lang="en-GB" dirty="0"/>
              <a:t> were the mainstays of national wealth.</a:t>
            </a:r>
          </a:p>
          <a:p>
            <a:r>
              <a:rPr lang="en-GB" dirty="0"/>
              <a:t>It is in the country’s best interest to have a </a:t>
            </a:r>
            <a:r>
              <a:rPr lang="en-GB" u="sng" dirty="0"/>
              <a:t>trade-surplus</a:t>
            </a:r>
            <a:r>
              <a:rPr lang="en-GB" dirty="0"/>
              <a:t>.</a:t>
            </a:r>
          </a:p>
          <a:p>
            <a:r>
              <a:rPr lang="en-GB" dirty="0"/>
              <a:t>The flaw of Mercantilism is that it viewed trade as a </a:t>
            </a:r>
            <a:r>
              <a:rPr lang="en-GB" u="sng" dirty="0"/>
              <a:t>zero-sum game</a:t>
            </a:r>
            <a:r>
              <a:rPr lang="en-GB" dirty="0"/>
              <a:t>. [Discuss example from </a:t>
            </a:r>
            <a:r>
              <a:rPr lang="en-GB" dirty="0" err="1"/>
              <a:t>pg</a:t>
            </a:r>
            <a:r>
              <a:rPr lang="en-GB" dirty="0"/>
              <a:t> 179]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Neo-mercantilists</a:t>
            </a:r>
            <a:r>
              <a:rPr lang="en-GB" dirty="0"/>
              <a:t>: equate </a:t>
            </a:r>
            <a:r>
              <a:rPr lang="en-GB" u="sng" dirty="0"/>
              <a:t>political power</a:t>
            </a:r>
            <a:r>
              <a:rPr lang="en-GB" dirty="0"/>
              <a:t> with </a:t>
            </a:r>
            <a:r>
              <a:rPr lang="en-GB" u="sng" dirty="0"/>
              <a:t>economic power</a:t>
            </a:r>
            <a:r>
              <a:rPr lang="en-GB" dirty="0"/>
              <a:t>, and </a:t>
            </a:r>
            <a:r>
              <a:rPr lang="en-GB" u="sng" dirty="0"/>
              <a:t>economic power</a:t>
            </a:r>
            <a:r>
              <a:rPr lang="en-GB" dirty="0"/>
              <a:t> with </a:t>
            </a:r>
            <a:r>
              <a:rPr lang="en-GB" u="sng" dirty="0"/>
              <a:t>trade-surplus</a:t>
            </a:r>
            <a:r>
              <a:rPr lang="en-GB" dirty="0"/>
              <a:t>.</a:t>
            </a:r>
          </a:p>
          <a:p>
            <a:pPr marL="400050" lvl="1" indent="0">
              <a:buNone/>
            </a:pPr>
            <a:r>
              <a:rPr lang="en-GB" dirty="0"/>
              <a:t>China deliberately keeping its currency low against the United States in order to sell more goods to the US.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77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</TotalTime>
  <Words>1059</Words>
  <Application>Microsoft Office PowerPoint</Application>
  <PresentationFormat>Widescreen</PresentationFormat>
  <Paragraphs>68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CHAPTER 6</vt:lpstr>
      <vt:lpstr>TRADE THEORY: Overview</vt:lpstr>
      <vt:lpstr>BENEFITS OF TRADE</vt:lpstr>
      <vt:lpstr>PowerPoint Presentation</vt:lpstr>
      <vt:lpstr>PowerPoint Presentation</vt:lpstr>
      <vt:lpstr>THE PATTERN OF INTERNATIONAL TRADE</vt:lpstr>
      <vt:lpstr>PowerPoint Presentation</vt:lpstr>
      <vt:lpstr>THE PATTERN OF INTERNATIONAL TRADE: New Trade Theory</vt:lpstr>
      <vt:lpstr>MERCANTILISM</vt:lpstr>
      <vt:lpstr>ABSOLUTE ADVANTAGE</vt:lpstr>
      <vt:lpstr>COMPARATIVE ADVANTAGE</vt:lpstr>
      <vt:lpstr>FREE TRADE: Qualifications &amp; Assumptions</vt:lpstr>
      <vt:lpstr>HECKSCHER-OHLIN THEORY</vt:lpstr>
      <vt:lpstr>THE PRODUCT LIFE-CYCLE THEORY</vt:lpstr>
      <vt:lpstr>THE PRODUCT LIFE-CYCLE THEORY: EVALUATION</vt:lpstr>
      <vt:lpstr>PORTER’S DIAMOND MODEL: An Explanation for the National Competitive Advantage</vt:lpstr>
      <vt:lpstr>PORTER’S DIAMOND MODEL: An Explanation for the National Competitive Advantage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Faiz Hossain</dc:creator>
  <cp:lastModifiedBy>Faiz Hossain</cp:lastModifiedBy>
  <cp:revision>27</cp:revision>
  <dcterms:created xsi:type="dcterms:W3CDTF">2014-10-25T17:54:33Z</dcterms:created>
  <dcterms:modified xsi:type="dcterms:W3CDTF">2016-10-24T04:10:53Z</dcterms:modified>
</cp:coreProperties>
</file>