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2A3-07FE-432E-AE75-E2B57CD09A7A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DC95E-E24C-474A-8A3E-F6C7A388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2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6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7C64-7848-424D-83B6-62C3CCFEAECD}" type="datetimeFigureOut">
              <a:rPr lang="en-US" smtClean="0"/>
              <a:t>05-Mar-17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2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THE POLOTICAL ECONOMY OF INTERNATIONAL TRADE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WTO </a:t>
            </a:r>
            <a:r>
              <a:rPr lang="pt-BR" dirty="0" smtClean="0"/>
              <a:t>AS A </a:t>
            </a:r>
            <a:r>
              <a:rPr lang="pt-BR" dirty="0" smtClean="0">
                <a:solidFill>
                  <a:srgbClr val="7030A0"/>
                </a:solidFill>
              </a:rPr>
              <a:t>GLOBAL POLICE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Between 1995 to early 2009, more than </a:t>
            </a:r>
            <a:r>
              <a:rPr lang="en-US" u="sng" dirty="0"/>
              <a:t>370 trade disputes </a:t>
            </a:r>
            <a:r>
              <a:rPr lang="en-US" dirty="0"/>
              <a:t>between member countries have been brought to the WTO</a:t>
            </a:r>
            <a:r>
              <a:rPr lang="en-AU" dirty="0"/>
              <a:t> </a:t>
            </a:r>
            <a:endParaRPr lang="en-US" dirty="0"/>
          </a:p>
          <a:p>
            <a:r>
              <a:rPr lang="en-US" dirty="0"/>
              <a:t>Of these, three fourths had been </a:t>
            </a:r>
            <a:r>
              <a:rPr lang="en-US" u="sng" dirty="0"/>
              <a:t>resolved by informal consultations</a:t>
            </a:r>
            <a:r>
              <a:rPr lang="en-US" dirty="0"/>
              <a:t> between the disputing countries. Resolving the remainder has involved </a:t>
            </a:r>
            <a:r>
              <a:rPr lang="en-US" u="sng" dirty="0"/>
              <a:t>more formal procedures</a:t>
            </a:r>
            <a:r>
              <a:rPr lang="en-US" dirty="0"/>
              <a:t>. </a:t>
            </a:r>
          </a:p>
          <a:p>
            <a:r>
              <a:rPr lang="en-US" dirty="0"/>
              <a:t>In general, countries have adopted the </a:t>
            </a:r>
            <a:r>
              <a:rPr lang="en-US" u="sng" dirty="0"/>
              <a:t>WTO’s recommendations</a:t>
            </a:r>
            <a:r>
              <a:rPr lang="en-AU" u="sng" dirty="0"/>
              <a:t> </a:t>
            </a:r>
          </a:p>
          <a:p>
            <a:pPr lvl="1"/>
            <a:r>
              <a:rPr lang="en-US" dirty="0"/>
              <a:t>The fact that countries are using the </a:t>
            </a:r>
            <a:r>
              <a:rPr lang="en-US" dirty="0" smtClean="0"/>
              <a:t>WTO’s recommendations </a:t>
            </a:r>
            <a:r>
              <a:rPr lang="en-US" dirty="0"/>
              <a:t>represents an important </a:t>
            </a:r>
            <a:r>
              <a:rPr lang="en-US" u="sng" dirty="0"/>
              <a:t>vote of confidence </a:t>
            </a:r>
            <a:r>
              <a:rPr lang="en-US" dirty="0"/>
              <a:t>in the organization’s </a:t>
            </a:r>
            <a:r>
              <a:rPr lang="en-US" u="sng" dirty="0"/>
              <a:t>dispute resolution procedures.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0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CURRENT AGENDA</a:t>
            </a:r>
            <a:r>
              <a:rPr lang="en-GB" dirty="0" smtClean="0"/>
              <a:t> OF THE WTO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rise of </a:t>
            </a:r>
            <a:r>
              <a:rPr lang="en-GB" u="sng" dirty="0"/>
              <a:t>anti-dumping</a:t>
            </a:r>
            <a:r>
              <a:rPr lang="en-GB" dirty="0"/>
              <a:t> policies</a:t>
            </a:r>
          </a:p>
          <a:p>
            <a:r>
              <a:rPr lang="en-GB" dirty="0"/>
              <a:t>r</a:t>
            </a:r>
            <a:r>
              <a:rPr lang="en-GB" dirty="0" smtClean="0"/>
              <a:t>eductions in high-tariffs on </a:t>
            </a:r>
            <a:r>
              <a:rPr lang="en-GB" u="sng" dirty="0" smtClean="0"/>
              <a:t>agricultural goods</a:t>
            </a:r>
            <a:endParaRPr lang="en-GB" u="sng" dirty="0"/>
          </a:p>
          <a:p>
            <a:r>
              <a:rPr lang="en-GB" dirty="0"/>
              <a:t>the lack of strong protection for </a:t>
            </a:r>
            <a:r>
              <a:rPr lang="en-GB" u="sng" dirty="0"/>
              <a:t>intellectual property rights</a:t>
            </a:r>
            <a:r>
              <a:rPr lang="en-GB" dirty="0"/>
              <a:t> in many nations</a:t>
            </a:r>
          </a:p>
          <a:p>
            <a:r>
              <a:rPr lang="en-GB" dirty="0"/>
              <a:t>continued </a:t>
            </a:r>
            <a:r>
              <a:rPr lang="en-GB" u="sng" dirty="0"/>
              <a:t>high tariffs on </a:t>
            </a:r>
            <a:r>
              <a:rPr lang="en-GB" u="sng" dirty="0" smtClean="0"/>
              <a:t>non-agricultural </a:t>
            </a:r>
            <a:r>
              <a:rPr lang="en-GB" u="sng" dirty="0"/>
              <a:t>goods and services</a:t>
            </a:r>
            <a:r>
              <a:rPr lang="en-GB" dirty="0"/>
              <a:t> in many nations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5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7030A0"/>
                </a:solidFill>
              </a:rPr>
              <a:t>FUTURE</a:t>
            </a:r>
            <a:r>
              <a:rPr lang="en-GB" dirty="0" smtClean="0"/>
              <a:t> OF </a:t>
            </a:r>
            <a:r>
              <a:rPr lang="en-GB" dirty="0"/>
              <a:t>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WTO launched a new round of talks at Doha, Qatar in 2001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agenda </a:t>
            </a:r>
            <a:r>
              <a:rPr lang="en-GB" dirty="0" smtClean="0"/>
              <a:t>includes:</a:t>
            </a:r>
            <a:endParaRPr lang="en-GB" dirty="0"/>
          </a:p>
          <a:p>
            <a:r>
              <a:rPr lang="en-GB" u="sng" dirty="0"/>
              <a:t>cutting tariffs</a:t>
            </a:r>
            <a:r>
              <a:rPr lang="en-GB" dirty="0"/>
              <a:t> on industrial goods and services</a:t>
            </a:r>
          </a:p>
          <a:p>
            <a:r>
              <a:rPr lang="en-GB" u="sng" dirty="0"/>
              <a:t>phasing out</a:t>
            </a:r>
            <a:r>
              <a:rPr lang="en-GB" dirty="0"/>
              <a:t> subsidies to agricultural producers</a:t>
            </a:r>
          </a:p>
          <a:p>
            <a:r>
              <a:rPr lang="en-GB" u="sng" dirty="0"/>
              <a:t>reducing barriers</a:t>
            </a:r>
            <a:r>
              <a:rPr lang="en-GB" dirty="0"/>
              <a:t> to cross-border investment</a:t>
            </a:r>
          </a:p>
          <a:p>
            <a:r>
              <a:rPr lang="en-GB" u="sng" dirty="0"/>
              <a:t>limiting</a:t>
            </a:r>
            <a:r>
              <a:rPr lang="en-GB" dirty="0"/>
              <a:t> the use of anti-dumping </a:t>
            </a:r>
            <a:r>
              <a:rPr lang="en-GB" dirty="0" smtClean="0"/>
              <a:t>laws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</a:t>
            </a:r>
            <a:r>
              <a:rPr lang="en-GB" dirty="0" smtClean="0">
                <a:solidFill>
                  <a:srgbClr val="7030A0"/>
                </a:solidFill>
              </a:rPr>
              <a:t>TRADE BARRIERS</a:t>
            </a:r>
            <a:r>
              <a:rPr lang="en-GB" dirty="0" smtClean="0"/>
              <a:t> MEAN FOR </a:t>
            </a:r>
            <a:r>
              <a:rPr lang="en-GB" dirty="0" smtClean="0">
                <a:solidFill>
                  <a:srgbClr val="7030A0"/>
                </a:solidFill>
              </a:rPr>
              <a:t>MANAGERS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Managers need to consider how trade barriers affect the strategy of the firm and the implications of government policy on the firm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Trade barriers raise the </a:t>
            </a:r>
            <a:r>
              <a:rPr lang="en-GB" u="sng" dirty="0"/>
              <a:t>cost of exporting products</a:t>
            </a:r>
            <a:r>
              <a:rPr lang="en-GB" dirty="0"/>
              <a:t> to a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Voluntary export restraints (VERs) may limit a firm’s ability to </a:t>
            </a:r>
            <a:r>
              <a:rPr lang="en-GB" u="sng" dirty="0"/>
              <a:t>serve a country from locations outside that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conform to local content requirements, a firm may have to </a:t>
            </a:r>
            <a:r>
              <a:rPr lang="en-GB" u="sng" dirty="0"/>
              <a:t>locate more production activities</a:t>
            </a:r>
            <a:r>
              <a:rPr lang="en-GB" dirty="0"/>
              <a:t> in a given market than it would otherwise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Managers have an incentive to </a:t>
            </a:r>
            <a:r>
              <a:rPr lang="en-GB" u="sng" dirty="0"/>
              <a:t>lobby for free trade</a:t>
            </a:r>
            <a:r>
              <a:rPr lang="en-GB" dirty="0"/>
              <a:t>, and keep protectionist pressures from causing them to have to change strategies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INSTRUMENTS OF TRADE POLICY: </a:t>
            </a:r>
            <a:r>
              <a:rPr lang="en-GB" dirty="0" smtClean="0">
                <a:solidFill>
                  <a:srgbClr val="7030A0"/>
                </a:solidFill>
              </a:rPr>
              <a:t>Tariffs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Taxes </a:t>
            </a:r>
            <a:r>
              <a:rPr lang="en-GB" dirty="0"/>
              <a:t>levied on </a:t>
            </a:r>
            <a:r>
              <a:rPr lang="en-GB" u="sng" dirty="0"/>
              <a:t>imports</a:t>
            </a:r>
            <a:r>
              <a:rPr lang="en-GB" dirty="0"/>
              <a:t> that effectively raise the </a:t>
            </a:r>
            <a:r>
              <a:rPr lang="en-GB" u="sng" dirty="0"/>
              <a:t>cost of imported products</a:t>
            </a:r>
            <a:r>
              <a:rPr lang="en-GB" dirty="0"/>
              <a:t> relative to domestic </a:t>
            </a:r>
            <a:r>
              <a:rPr lang="en-GB" dirty="0" smtClean="0"/>
              <a:t>product.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7030A0"/>
                </a:solidFill>
              </a:rPr>
              <a:t>Specific tariffs</a:t>
            </a:r>
            <a:r>
              <a:rPr lang="en-GB" dirty="0"/>
              <a:t> - levied as a </a:t>
            </a:r>
            <a:r>
              <a:rPr lang="en-GB" u="sng" dirty="0"/>
              <a:t>fixed charge</a:t>
            </a:r>
            <a:r>
              <a:rPr lang="en-GB" dirty="0"/>
              <a:t> for each unit of a good imported </a:t>
            </a:r>
          </a:p>
          <a:p>
            <a:r>
              <a:rPr lang="en-GB" dirty="0">
                <a:solidFill>
                  <a:srgbClr val="7030A0"/>
                </a:solidFill>
              </a:rPr>
              <a:t>Ad valorem tariffs</a:t>
            </a:r>
            <a:r>
              <a:rPr lang="en-GB" dirty="0"/>
              <a:t> - levied as a </a:t>
            </a:r>
            <a:r>
              <a:rPr lang="en-GB" u="sng" dirty="0"/>
              <a:t>proportion of the value</a:t>
            </a:r>
            <a:r>
              <a:rPr lang="en-GB" dirty="0"/>
              <a:t> of the imported </a:t>
            </a:r>
            <a:r>
              <a:rPr lang="en-GB" dirty="0" smtClean="0"/>
              <a:t>good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GB" dirty="0"/>
          </a:p>
          <a:p>
            <a:r>
              <a:rPr lang="en-GB" dirty="0" smtClean="0"/>
              <a:t>Tariffs -</a:t>
            </a:r>
            <a:endParaRPr lang="en-GB" dirty="0"/>
          </a:p>
          <a:p>
            <a:pPr lvl="1"/>
            <a:r>
              <a:rPr lang="en-GB" dirty="0"/>
              <a:t>increase government revenues</a:t>
            </a:r>
          </a:p>
          <a:p>
            <a:pPr lvl="1"/>
            <a:r>
              <a:rPr lang="en-GB" dirty="0"/>
              <a:t>force consumers to pay more for certain imports</a:t>
            </a:r>
          </a:p>
          <a:p>
            <a:pPr lvl="1"/>
            <a:r>
              <a:rPr lang="en-GB" dirty="0"/>
              <a:t>are pro-producer and anti-consumer</a:t>
            </a:r>
          </a:p>
          <a:p>
            <a:pPr lvl="1"/>
            <a:r>
              <a:rPr lang="en-GB" dirty="0"/>
              <a:t>reduce the overall efficiency of the world economy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INSTRUMENTS OF TRADE POLICY: </a:t>
            </a:r>
            <a:r>
              <a:rPr lang="en-GB" dirty="0" smtClean="0">
                <a:solidFill>
                  <a:srgbClr val="7030A0"/>
                </a:solidFill>
              </a:rPr>
              <a:t>Subsidies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G</a:t>
            </a:r>
            <a:r>
              <a:rPr lang="en-GB" sz="3200" dirty="0" smtClean="0"/>
              <a:t>overnment </a:t>
            </a:r>
            <a:r>
              <a:rPr lang="en-GB" sz="3200" dirty="0"/>
              <a:t>payments to </a:t>
            </a:r>
            <a:r>
              <a:rPr lang="en-GB" sz="3200" u="sng" dirty="0"/>
              <a:t>domestic </a:t>
            </a:r>
            <a:r>
              <a:rPr lang="en-GB" sz="3200" u="sng" dirty="0" smtClean="0"/>
              <a:t>producers</a:t>
            </a:r>
            <a:r>
              <a:rPr lang="en-GB" sz="3200" dirty="0" smtClean="0"/>
              <a:t>.</a:t>
            </a:r>
            <a:endParaRPr lang="en-GB" sz="3200" dirty="0"/>
          </a:p>
          <a:p>
            <a:endParaRPr lang="en-GB" dirty="0" smtClean="0"/>
          </a:p>
          <a:p>
            <a:r>
              <a:rPr lang="en-GB" sz="3200" dirty="0" smtClean="0"/>
              <a:t>Subsidies </a:t>
            </a:r>
            <a:r>
              <a:rPr lang="en-GB" sz="3200" dirty="0"/>
              <a:t>help domestic </a:t>
            </a:r>
            <a:r>
              <a:rPr lang="en-GB" sz="3200" dirty="0" smtClean="0"/>
              <a:t>producers to:</a:t>
            </a:r>
            <a:endParaRPr lang="en-GB" sz="3200" dirty="0"/>
          </a:p>
          <a:p>
            <a:pPr lvl="1"/>
            <a:r>
              <a:rPr lang="en-GB" dirty="0"/>
              <a:t>c</a:t>
            </a:r>
            <a:r>
              <a:rPr lang="en-GB" dirty="0" smtClean="0"/>
              <a:t>ompete </a:t>
            </a:r>
            <a:r>
              <a:rPr lang="en-GB" dirty="0"/>
              <a:t>against low-cost foreign imports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ain </a:t>
            </a:r>
            <a:r>
              <a:rPr lang="en-GB" dirty="0"/>
              <a:t>export markets</a:t>
            </a:r>
          </a:p>
          <a:p>
            <a:r>
              <a:rPr lang="en-GB" sz="3200" dirty="0"/>
              <a:t>Consumers typically absorb the costs of </a:t>
            </a:r>
            <a:r>
              <a:rPr lang="en-GB" sz="3200" dirty="0" smtClean="0"/>
              <a:t>subsidies.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4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INSTRUMENTS OF TRADE POLICY: </a:t>
            </a:r>
            <a:r>
              <a:rPr lang="en-GB" dirty="0" smtClean="0">
                <a:solidFill>
                  <a:srgbClr val="7030A0"/>
                </a:solidFill>
              </a:rPr>
              <a:t>Import Quotas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u="sng" dirty="0" smtClean="0"/>
              <a:t>Restrict </a:t>
            </a:r>
            <a:r>
              <a:rPr lang="en-GB" sz="3200" u="sng" dirty="0"/>
              <a:t>the quantity</a:t>
            </a:r>
            <a:r>
              <a:rPr lang="en-GB" sz="3200" dirty="0"/>
              <a:t> of some good that may be imported into a </a:t>
            </a:r>
            <a:r>
              <a:rPr lang="en-GB" sz="3200" dirty="0" smtClean="0"/>
              <a:t>country.</a:t>
            </a:r>
            <a:endParaRPr lang="en-GB" sz="3200" dirty="0"/>
          </a:p>
          <a:p>
            <a:r>
              <a:rPr lang="en-GB" sz="3200" dirty="0">
                <a:solidFill>
                  <a:srgbClr val="7030A0"/>
                </a:solidFill>
              </a:rPr>
              <a:t>Tariff rate quotas</a:t>
            </a:r>
            <a:r>
              <a:rPr lang="en-GB" sz="3200" dirty="0"/>
              <a:t> - a </a:t>
            </a:r>
            <a:r>
              <a:rPr lang="en-GB" sz="3200" u="sng" dirty="0"/>
              <a:t>hybrid</a:t>
            </a:r>
            <a:r>
              <a:rPr lang="en-GB" sz="3200" dirty="0"/>
              <a:t> of a quota and a tariff where a lower tariff is applied to imports within the quota than to those over the </a:t>
            </a:r>
            <a:r>
              <a:rPr lang="en-GB" sz="3200" dirty="0" smtClean="0"/>
              <a:t>quota. (fig: 7.1)</a:t>
            </a:r>
          </a:p>
          <a:p>
            <a:r>
              <a:rPr lang="en-US" sz="3200" dirty="0">
                <a:solidFill>
                  <a:srgbClr val="7030A0"/>
                </a:solidFill>
              </a:rPr>
              <a:t>Voluntary Export Restraints</a:t>
            </a:r>
            <a:r>
              <a:rPr lang="en-US" sz="3200" dirty="0"/>
              <a:t> - </a:t>
            </a:r>
            <a:r>
              <a:rPr lang="en-US" sz="3200" u="sng" dirty="0"/>
              <a:t>quotas on trade </a:t>
            </a:r>
            <a:r>
              <a:rPr lang="en-US" sz="3200" dirty="0"/>
              <a:t>imposed by the </a:t>
            </a:r>
            <a:r>
              <a:rPr lang="en-US" sz="3200" u="sng" dirty="0"/>
              <a:t>exporting country</a:t>
            </a:r>
            <a:r>
              <a:rPr lang="en-US" sz="3200" dirty="0"/>
              <a:t>, typically at the </a:t>
            </a:r>
            <a:r>
              <a:rPr lang="en-US" sz="3200" u="sng" dirty="0"/>
              <a:t>request of the importing </a:t>
            </a:r>
            <a:r>
              <a:rPr lang="en-US" sz="3200" u="sng" dirty="0" smtClean="0"/>
              <a:t>country</a:t>
            </a:r>
            <a:r>
              <a:rPr lang="en-GB" sz="3200" u="sng" dirty="0" smtClean="0">
                <a:latin typeface="Arial"/>
              </a:rPr>
              <a:t>’</a:t>
            </a:r>
            <a:r>
              <a:rPr lang="en-US" sz="3200" u="sng" dirty="0" smtClean="0"/>
              <a:t>s government</a:t>
            </a:r>
            <a:r>
              <a:rPr lang="en-US" sz="3200" dirty="0" smtClean="0"/>
              <a:t>. (USA – Japan example on </a:t>
            </a:r>
            <a:r>
              <a:rPr lang="en-US" sz="3200" dirty="0" err="1" smtClean="0"/>
              <a:t>pg</a:t>
            </a:r>
            <a:r>
              <a:rPr lang="en-US" sz="3200" dirty="0" smtClean="0"/>
              <a:t> 218)</a:t>
            </a:r>
            <a:endParaRPr lang="en-GB" sz="3200" dirty="0"/>
          </a:p>
          <a:p>
            <a:r>
              <a:rPr lang="en-GB" sz="3200" dirty="0">
                <a:solidFill>
                  <a:srgbClr val="7030A0"/>
                </a:solidFill>
              </a:rPr>
              <a:t>A quota rent</a:t>
            </a:r>
            <a:r>
              <a:rPr lang="en-GB" sz="3200" dirty="0"/>
              <a:t>  - the </a:t>
            </a:r>
            <a:r>
              <a:rPr lang="en-GB" sz="3200" u="sng" dirty="0"/>
              <a:t>extra profit</a:t>
            </a:r>
            <a:r>
              <a:rPr lang="en-GB" sz="3200" dirty="0"/>
              <a:t> that producers make when supply is </a:t>
            </a:r>
            <a:r>
              <a:rPr lang="en-GB" sz="3200" u="sng" dirty="0"/>
              <a:t>artificially limited</a:t>
            </a:r>
            <a:r>
              <a:rPr lang="en-GB" sz="3200" dirty="0"/>
              <a:t> by an import </a:t>
            </a:r>
            <a:r>
              <a:rPr lang="en-GB" sz="3200" dirty="0" smtClean="0"/>
              <a:t>quota.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0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ARGUMENTS FOR </a:t>
            </a:r>
            <a:r>
              <a:rPr lang="en-GB" dirty="0" smtClean="0">
                <a:solidFill>
                  <a:srgbClr val="7030A0"/>
                </a:solidFill>
              </a:rPr>
              <a:t>GOVT. INTERVENTION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two main arguments for government intervention in the </a:t>
            </a:r>
            <a:r>
              <a:rPr lang="en-US" dirty="0" smtClean="0"/>
              <a:t>market: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Political arguments</a:t>
            </a:r>
            <a:r>
              <a:rPr lang="en-GB" dirty="0"/>
              <a:t> - concerned with protecting the interests of certain groups within a nation (normally producers), often at the expense of other groups (normally consumers)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Economic arguments</a:t>
            </a:r>
            <a:r>
              <a:rPr lang="en-GB" dirty="0"/>
              <a:t> - concerned with boosting the overall wealth of a nation – benefits both producers and consumers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9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GOVERNMENT INTERVENTION: </a:t>
            </a:r>
            <a:r>
              <a:rPr lang="en-GB" dirty="0" smtClean="0">
                <a:solidFill>
                  <a:srgbClr val="7030A0"/>
                </a:solidFill>
              </a:rPr>
              <a:t>Political </a:t>
            </a:r>
            <a:r>
              <a:rPr lang="en-GB" dirty="0">
                <a:solidFill>
                  <a:srgbClr val="7030A0"/>
                </a:solidFill>
              </a:rPr>
              <a:t>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Protecting jobs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Protecting industries deemed important for national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Retaliating to unfair foreign competition</a:t>
            </a:r>
            <a:r>
              <a:rPr lang="en-GB" dirty="0"/>
              <a:t> - when governments </a:t>
            </a:r>
            <a:r>
              <a:rPr lang="en-GB" dirty="0" smtClean="0"/>
              <a:t>take </a:t>
            </a:r>
            <a:r>
              <a:rPr lang="en-GB" dirty="0"/>
              <a:t>or threaten to </a:t>
            </a:r>
            <a:r>
              <a:rPr lang="en-GB" dirty="0" smtClean="0"/>
              <a:t>take </a:t>
            </a:r>
            <a:r>
              <a:rPr lang="en-GB" dirty="0"/>
              <a:t>specific actions, other countries may remove trade </a:t>
            </a:r>
            <a:r>
              <a:rPr lang="en-GB" dirty="0" smtClean="0"/>
              <a:t>barriers. </a:t>
            </a:r>
            <a:r>
              <a:rPr lang="en-GB" u="sng" dirty="0" smtClean="0"/>
              <a:t>EXAMPLE:</a:t>
            </a:r>
            <a:r>
              <a:rPr lang="en-GB" dirty="0" smtClean="0"/>
              <a:t> The U.S. govt. has used the threat of trade sanctions to try and get the Chinese govt. to enforce the intellectual property law.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Protecting consumers from “dangerous” products</a:t>
            </a:r>
            <a:r>
              <a:rPr lang="en-GB" dirty="0"/>
              <a:t> – limit “unsafe”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Furthering the goals of foreign policy</a:t>
            </a:r>
            <a:r>
              <a:rPr lang="en-GB" dirty="0"/>
              <a:t> - preferential trade terms can be granted to countries that a government wants to build strong relations </a:t>
            </a:r>
            <a:r>
              <a:rPr lang="en-GB" dirty="0" smtClean="0"/>
              <a:t>with. 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Protecting the </a:t>
            </a:r>
            <a:r>
              <a:rPr lang="en-GB" b="1" dirty="0" smtClean="0"/>
              <a:t>Environment</a:t>
            </a:r>
            <a:r>
              <a:rPr lang="en-GB" dirty="0" smtClean="0"/>
              <a:t> – increasing environmental groups such as Friends of the earth &amp; Sierra Club have been pressurising govt. to regulate international trade in a way that protects the environment.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442" t="53301" r="44094" b="17826"/>
          <a:stretch/>
        </p:blipFill>
        <p:spPr>
          <a:xfrm>
            <a:off x="798490" y="592428"/>
            <a:ext cx="5525036" cy="2112136"/>
          </a:xfrm>
          <a:prstGeom prst="rect">
            <a:avLst/>
          </a:prstGeom>
        </p:spPr>
      </p:pic>
      <p:pic>
        <p:nvPicPr>
          <p:cNvPr id="1026" name="Picture 2" descr="http://fm.cnbc.com/applications/cnbc.com/resources/img/editorial/2016/11/14/104106967-RTX2SSKW.600x400.jpg?v=1479155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685" y="893666"/>
            <a:ext cx="4350868" cy="29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2354" t="34462" r="42014" b="13249"/>
          <a:stretch/>
        </p:blipFill>
        <p:spPr>
          <a:xfrm>
            <a:off x="856444" y="2704564"/>
            <a:ext cx="5937161" cy="382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2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GOVERNMENT INTERVENTION: </a:t>
            </a:r>
            <a:r>
              <a:rPr lang="en-GB" dirty="0" smtClean="0">
                <a:solidFill>
                  <a:srgbClr val="7030A0"/>
                </a:solidFill>
              </a:rPr>
              <a:t>Economic </a:t>
            </a:r>
            <a:r>
              <a:rPr lang="en-GB" dirty="0">
                <a:solidFill>
                  <a:srgbClr val="7030A0"/>
                </a:solidFill>
              </a:rPr>
              <a:t>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infant industry argument - an industry should be protected until it can develop and be viable and competitive internationally 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accepted as a justification for temporary trade restrictions under the WTO</a:t>
            </a:r>
          </a:p>
          <a:p>
            <a:r>
              <a:rPr lang="en-GB" dirty="0"/>
              <a:t>Strategic trade policy - in cases where there may be important first mover advantages, governments can help firms from their countries attain these advantages  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/>
              <a:t>governments can help firms overcome barriers to entry into industries where foreign firms have an initial advantage</a:t>
            </a:r>
          </a:p>
        </p:txBody>
      </p:sp>
    </p:spTree>
    <p:extLst>
      <p:ext uri="{BB962C8B-B14F-4D97-AF65-F5344CB8AC3E}">
        <p14:creationId xmlns:p14="http://schemas.microsoft.com/office/powerpoint/2010/main" val="38273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WORLD TRADE ORGANIZATION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It acts </a:t>
            </a:r>
            <a:r>
              <a:rPr lang="en-US" dirty="0"/>
              <a:t>as an </a:t>
            </a:r>
            <a:r>
              <a:rPr lang="en-US" u="sng" dirty="0"/>
              <a:t>umbrella organization </a:t>
            </a:r>
            <a:r>
              <a:rPr lang="en-US" dirty="0"/>
              <a:t>that encompasses the GATT along with two sister bodies, one on services and the other on intellectual property</a:t>
            </a:r>
            <a:r>
              <a:rPr lang="en-US" dirty="0" smtClean="0"/>
              <a:t>.</a:t>
            </a:r>
          </a:p>
          <a:p>
            <a:r>
              <a:rPr lang="en-US" dirty="0"/>
              <a:t>The WTO’s General Agreement on Trade in Services (</a:t>
            </a:r>
            <a:r>
              <a:rPr lang="en-US" dirty="0" smtClean="0"/>
              <a:t>GATS) has </a:t>
            </a:r>
            <a:r>
              <a:rPr lang="en-US" dirty="0"/>
              <a:t>taken the lead to </a:t>
            </a:r>
            <a:r>
              <a:rPr lang="en-US" u="sng" dirty="0"/>
              <a:t>extending the free trade agreement to services. </a:t>
            </a:r>
            <a:endParaRPr lang="en-AU" u="sng" dirty="0"/>
          </a:p>
          <a:p>
            <a:r>
              <a:rPr lang="en-US" dirty="0"/>
              <a:t>The WTOs Agreement on Trade-Related Aspects of Intellectual Property Rights </a:t>
            </a:r>
            <a:r>
              <a:rPr lang="en-US" u="sng" dirty="0"/>
              <a:t>(TRIPS)</a:t>
            </a:r>
            <a:r>
              <a:rPr lang="en-US" dirty="0"/>
              <a:t> is an attempt in the way </a:t>
            </a:r>
            <a:r>
              <a:rPr lang="en-US" u="sng" dirty="0"/>
              <a:t>IP rights are protected</a:t>
            </a:r>
            <a:r>
              <a:rPr lang="en-US" dirty="0"/>
              <a:t> around the world and to bring them under </a:t>
            </a:r>
            <a:r>
              <a:rPr lang="en-US" u="sng" dirty="0"/>
              <a:t>common international rules. </a:t>
            </a:r>
          </a:p>
          <a:p>
            <a:r>
              <a:rPr lang="en-US" dirty="0"/>
              <a:t>WTO has taken responsibility for </a:t>
            </a:r>
            <a:r>
              <a:rPr lang="en-US" u="sng" dirty="0"/>
              <a:t>arbitrating trade disputes </a:t>
            </a:r>
            <a:r>
              <a:rPr lang="en-US" dirty="0"/>
              <a:t>and </a:t>
            </a:r>
            <a:r>
              <a:rPr lang="en-US" u="sng" dirty="0"/>
              <a:t>monitoring the trade policies </a:t>
            </a:r>
            <a:r>
              <a:rPr lang="en-US" dirty="0"/>
              <a:t>of member countries</a:t>
            </a:r>
            <a:r>
              <a:rPr lang="en-AU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AU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2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886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CHAPTER 7</vt:lpstr>
      <vt:lpstr>INSTRUMENTS OF TRADE POLICY: Tariffs</vt:lpstr>
      <vt:lpstr>INSTRUMENTS OF TRADE POLICY: Subsidies</vt:lpstr>
      <vt:lpstr>INSTRUMENTS OF TRADE POLICY: Import Quotas</vt:lpstr>
      <vt:lpstr>ARGUMENTS FOR GOVT. INTERVENTION</vt:lpstr>
      <vt:lpstr>GOVERNMENT INTERVENTION: Political Arguments</vt:lpstr>
      <vt:lpstr>PowerPoint Presentation</vt:lpstr>
      <vt:lpstr>GOVERNMENT INTERVENTION: Economic Arguments</vt:lpstr>
      <vt:lpstr>WORLD TRADE ORGANIZATION</vt:lpstr>
      <vt:lpstr>WTO AS A GLOBAL POLICE</vt:lpstr>
      <vt:lpstr>CURRENT AGENDA OF THE WTO</vt:lpstr>
      <vt:lpstr>THE FUTURE OF WTO</vt:lpstr>
      <vt:lpstr>WHAT DO TRADE BARRIERS MEAN FOR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Faiz Hossain</dc:creator>
  <cp:lastModifiedBy>Faiz Hossain</cp:lastModifiedBy>
  <cp:revision>37</cp:revision>
  <dcterms:created xsi:type="dcterms:W3CDTF">2014-10-25T17:54:33Z</dcterms:created>
  <dcterms:modified xsi:type="dcterms:W3CDTF">2017-03-05T04:13:44Z</dcterms:modified>
</cp:coreProperties>
</file>