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77" r:id="rId6"/>
    <p:sldId id="278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72" r:id="rId15"/>
    <p:sldId id="273" r:id="rId16"/>
    <p:sldId id="274" r:id="rId17"/>
    <p:sldId id="275" r:id="rId18"/>
    <p:sldId id="27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ownloads\432016031x1g00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ownloads\432016031x1g00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Figure 1. Global trade and investment flows: 1994-2014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'[432016031x1g001.xls]OECD.Stat export (3)'!$A$9</c:f>
              <c:strCache>
                <c:ptCount val="1"/>
                <c:pt idx="0">
                  <c:v>Global foreign direct investment flows (left axis)</c:v>
                </c:pt>
              </c:strCache>
            </c:strRef>
          </c:tx>
          <c:marker>
            <c:symbol val="none"/>
          </c:marker>
          <c:cat>
            <c:strRef>
              <c:f>'[432016031x1g001.xls]OECD.Stat export (3)'!$B$8:$V$8</c:f>
              <c:strCache>
                <c:ptCount val="21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</c:strCache>
            </c:strRef>
          </c:cat>
          <c:val>
            <c:numRef>
              <c:f>'[432016031x1g001.xls]OECD.Stat export (3)'!$B$9:$V$9</c:f>
              <c:numCache>
                <c:formatCode>0</c:formatCode>
                <c:ptCount val="21"/>
                <c:pt idx="0">
                  <c:v>252762.8995</c:v>
                </c:pt>
                <c:pt idx="1">
                  <c:v>330654.1655</c:v>
                </c:pt>
                <c:pt idx="2">
                  <c:v>369722.67949999997</c:v>
                </c:pt>
                <c:pt idx="3">
                  <c:v>454632.96299999999</c:v>
                </c:pt>
                <c:pt idx="4">
                  <c:v>692148.20449999999</c:v>
                </c:pt>
                <c:pt idx="5">
                  <c:v>1093630.4300000002</c:v>
                </c:pt>
                <c:pt idx="6">
                  <c:v>1421449.432</c:v>
                </c:pt>
                <c:pt idx="7">
                  <c:v>767871.13650000002</c:v>
                </c:pt>
                <c:pt idx="8">
                  <c:v>582646.53099999996</c:v>
                </c:pt>
                <c:pt idx="9">
                  <c:v>568615.26699999999</c:v>
                </c:pt>
                <c:pt idx="10">
                  <c:v>813309.27899999998</c:v>
                </c:pt>
                <c:pt idx="11">
                  <c:v>934918.65650000004</c:v>
                </c:pt>
                <c:pt idx="12">
                  <c:v>1423297.909</c:v>
                </c:pt>
                <c:pt idx="13">
                  <c:v>2070183.8944999999</c:v>
                </c:pt>
                <c:pt idx="14">
                  <c:v>1835429.0290000001</c:v>
                </c:pt>
                <c:pt idx="15">
                  <c:v>1141700.3670000001</c:v>
                </c:pt>
                <c:pt idx="16">
                  <c:v>1413227.5410000002</c:v>
                </c:pt>
                <c:pt idx="17">
                  <c:v>1681032.648</c:v>
                </c:pt>
                <c:pt idx="18">
                  <c:v>1275161.3125</c:v>
                </c:pt>
                <c:pt idx="19">
                  <c:v>1332700</c:v>
                </c:pt>
                <c:pt idx="20">
                  <c:v>1317496.199090465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77574864"/>
        <c:axId val="-1377578128"/>
      </c:lineChart>
      <c:lineChart>
        <c:grouping val="standard"/>
        <c:varyColors val="0"/>
        <c:ser>
          <c:idx val="1"/>
          <c:order val="1"/>
          <c:tx>
            <c:strRef>
              <c:f>'[432016031x1g001.xls]OECD.Stat export (3)'!$A$10</c:f>
              <c:strCache>
                <c:ptCount val="1"/>
                <c:pt idx="0">
                  <c:v>Global trade flows (right axis)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cat>
            <c:strRef>
              <c:f>'[432016031x1g001.xls]OECD.Stat export (3)'!$B$8:$V$8</c:f>
              <c:strCache>
                <c:ptCount val="21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</c:strCache>
            </c:strRef>
          </c:cat>
          <c:val>
            <c:numRef>
              <c:f>'[432016031x1g001.xls]OECD.Stat export (3)'!$B$10:$V$10</c:f>
              <c:numCache>
                <c:formatCode>General</c:formatCode>
                <c:ptCount val="21"/>
                <c:pt idx="0">
                  <c:v>4328000</c:v>
                </c:pt>
                <c:pt idx="1">
                  <c:v>5168000</c:v>
                </c:pt>
                <c:pt idx="2">
                  <c:v>5406000</c:v>
                </c:pt>
                <c:pt idx="3">
                  <c:v>5592000</c:v>
                </c:pt>
                <c:pt idx="4">
                  <c:v>5503000</c:v>
                </c:pt>
                <c:pt idx="5">
                  <c:v>5719000</c:v>
                </c:pt>
                <c:pt idx="6">
                  <c:v>6458000</c:v>
                </c:pt>
                <c:pt idx="7">
                  <c:v>6195000</c:v>
                </c:pt>
                <c:pt idx="8">
                  <c:v>6499000</c:v>
                </c:pt>
                <c:pt idx="9">
                  <c:v>7590000</c:v>
                </c:pt>
                <c:pt idx="10">
                  <c:v>9223000</c:v>
                </c:pt>
                <c:pt idx="11">
                  <c:v>10509000</c:v>
                </c:pt>
                <c:pt idx="12">
                  <c:v>12131000</c:v>
                </c:pt>
                <c:pt idx="13">
                  <c:v>14023000</c:v>
                </c:pt>
                <c:pt idx="14">
                  <c:v>16160000</c:v>
                </c:pt>
                <c:pt idx="15">
                  <c:v>12555000</c:v>
                </c:pt>
                <c:pt idx="16">
                  <c:v>15301000</c:v>
                </c:pt>
                <c:pt idx="17">
                  <c:v>18338000</c:v>
                </c:pt>
                <c:pt idx="18">
                  <c:v>18496000</c:v>
                </c:pt>
                <c:pt idx="19">
                  <c:v>18954000</c:v>
                </c:pt>
                <c:pt idx="20">
                  <c:v>19002000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77566704"/>
        <c:axId val="-1377564528"/>
      </c:lineChart>
      <c:catAx>
        <c:axId val="-1377574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77578128"/>
        <c:crosses val="autoZero"/>
        <c:auto val="1"/>
        <c:lblAlgn val="ctr"/>
        <c:lblOffset val="100"/>
        <c:noMultiLvlLbl val="0"/>
      </c:catAx>
      <c:valAx>
        <c:axId val="-1377578128"/>
        <c:scaling>
          <c:orientation val="minMax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crossAx val="-1377574864"/>
        <c:crosses val="autoZero"/>
        <c:crossBetween val="between"/>
        <c:dispUnits>
          <c:builtInUnit val="thousands"/>
          <c:dispUnitsLbl>
            <c:layout/>
            <c:tx>
              <c:rich>
                <a:bodyPr/>
                <a:lstStyle/>
                <a:p>
                  <a:pPr>
                    <a:defRPr/>
                  </a:pPr>
                  <a:r>
                    <a:rPr lang="en-US"/>
                    <a:t>USD billion</a:t>
                  </a:r>
                </a:p>
              </c:rich>
            </c:tx>
          </c:dispUnitsLbl>
        </c:dispUnits>
      </c:valAx>
      <c:catAx>
        <c:axId val="-13775667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77564528"/>
        <c:crosses val="autoZero"/>
        <c:auto val="1"/>
        <c:lblAlgn val="ctr"/>
        <c:lblOffset val="100"/>
        <c:noMultiLvlLbl val="0"/>
      </c:catAx>
      <c:valAx>
        <c:axId val="-137756452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-1377566704"/>
        <c:crosses val="max"/>
        <c:crossBetween val="between"/>
        <c:dispUnits>
          <c:builtInUnit val="thousands"/>
          <c:dispUnitsLbl>
            <c:layout/>
            <c:tx>
              <c:rich>
                <a:bodyPr/>
                <a:lstStyle/>
                <a:p>
                  <a:pPr>
                    <a:defRPr/>
                  </a:pPr>
                  <a:r>
                    <a:rPr lang="en-US"/>
                    <a:t>USD billion</a:t>
                  </a:r>
                </a:p>
              </c:rich>
            </c:tx>
          </c:dispUnitsLbl>
        </c:dispUnits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Figure 2. FDI inflows by broad country groupings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'[432016031x1g002.xls]FDI inflows'!$A$9</c:f>
              <c:strCache>
                <c:ptCount val="1"/>
                <c:pt idx="0">
                  <c:v>OECD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cat>
            <c:numRef>
              <c:f>'[432016031x1g002.xls]FDI inflows'!$B$8:$K$8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'[432016031x1g002.xls]FDI inflows'!$B$9:$K$9</c:f>
              <c:numCache>
                <c:formatCode>#,##0</c:formatCode>
                <c:ptCount val="10"/>
                <c:pt idx="0">
                  <c:v>623172.10605451977</c:v>
                </c:pt>
                <c:pt idx="1">
                  <c:v>957511.95737065608</c:v>
                </c:pt>
                <c:pt idx="2">
                  <c:v>1332117.2473994191</c:v>
                </c:pt>
                <c:pt idx="3">
                  <c:v>1040899.2473483499</c:v>
                </c:pt>
                <c:pt idx="4">
                  <c:v>689827.54663234588</c:v>
                </c:pt>
                <c:pt idx="5">
                  <c:v>732736.39773912914</c:v>
                </c:pt>
                <c:pt idx="6">
                  <c:v>900580.25936579809</c:v>
                </c:pt>
                <c:pt idx="7">
                  <c:v>632130.38212702214</c:v>
                </c:pt>
                <c:pt idx="8">
                  <c:v>672594.77925557911</c:v>
                </c:pt>
                <c:pt idx="9">
                  <c:v>510162.77518720814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'[432016031x1g002.xls]FDI inflows'!$A$10</c:f>
              <c:strCache>
                <c:ptCount val="1"/>
                <c:pt idx="0">
                  <c:v>Non-OECD</c:v>
                </c:pt>
              </c:strCache>
            </c:strRef>
          </c:tx>
          <c:marker>
            <c:symbol val="none"/>
          </c:marker>
          <c:cat>
            <c:numRef>
              <c:f>'[432016031x1g002.xls]FDI inflows'!$B$8:$K$8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'[432016031x1g002.xls]FDI inflows'!$B$10:$K$10</c:f>
              <c:numCache>
                <c:formatCode>#,##0</c:formatCode>
                <c:ptCount val="10"/>
                <c:pt idx="0">
                  <c:v>341344.97824820317</c:v>
                </c:pt>
                <c:pt idx="1">
                  <c:v>468878.28515176382</c:v>
                </c:pt>
                <c:pt idx="2">
                  <c:v>638528.31014238088</c:v>
                </c:pt>
                <c:pt idx="3">
                  <c:v>709629.55877894082</c:v>
                </c:pt>
                <c:pt idx="4">
                  <c:v>499214.18862977356</c:v>
                </c:pt>
                <c:pt idx="5">
                  <c:v>702293.04732719273</c:v>
                </c:pt>
                <c:pt idx="6">
                  <c:v>803476.42181807489</c:v>
                </c:pt>
                <c:pt idx="7">
                  <c:v>739906.68016154901</c:v>
                </c:pt>
                <c:pt idx="8">
                  <c:v>810909.12852223346</c:v>
                </c:pt>
                <c:pt idx="9">
                  <c:v>808320.8195477433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432797456"/>
        <c:axId val="-1432800720"/>
      </c:lineChart>
      <c:catAx>
        <c:axId val="-1432797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432800720"/>
        <c:crosses val="autoZero"/>
        <c:auto val="1"/>
        <c:lblAlgn val="ctr"/>
        <c:lblOffset val="100"/>
        <c:noMultiLvlLbl val="0"/>
      </c:catAx>
      <c:valAx>
        <c:axId val="-14328007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USD billion</a:t>
                </a:r>
              </a:p>
            </c:rich>
          </c:tx>
          <c:layout/>
          <c:overlay val="0"/>
        </c:title>
        <c:numFmt formatCode="0" sourceLinked="0"/>
        <c:majorTickMark val="none"/>
        <c:minorTickMark val="none"/>
        <c:tickLblPos val="nextTo"/>
        <c:crossAx val="-1432797456"/>
        <c:crosses val="autoZero"/>
        <c:crossBetween val="between"/>
        <c:dispUnits>
          <c:builtInUnit val="thousands"/>
        </c:dispUnits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AA2A3-07FE-432E-AE75-E2B57CD09A7A}" type="datetimeFigureOut">
              <a:rPr lang="en-US" smtClean="0"/>
              <a:t>12-Mar-17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DC95E-E24C-474A-8A3E-F6C7A3880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36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7C64-7848-424D-83B6-62C3CCFEAECD}" type="datetimeFigureOut">
              <a:rPr lang="en-US" smtClean="0"/>
              <a:t>12-Mar-17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0780-DB29-4EA5-93B4-882F5FD0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2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7C64-7848-424D-83B6-62C3CCFEAECD}" type="datetimeFigureOut">
              <a:rPr lang="en-US" smtClean="0"/>
              <a:t>12-Mar-17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0780-DB29-4EA5-93B4-882F5FD0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1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7C64-7848-424D-83B6-62C3CCFEAECD}" type="datetimeFigureOut">
              <a:rPr lang="en-US" smtClean="0"/>
              <a:t>12-Mar-17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0780-DB29-4EA5-93B4-882F5FD0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9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7C64-7848-424D-83B6-62C3CCFEAECD}" type="datetimeFigureOut">
              <a:rPr lang="en-US" smtClean="0"/>
              <a:t>12-Mar-17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0780-DB29-4EA5-93B4-882F5FD0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00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7C64-7848-424D-83B6-62C3CCFEAECD}" type="datetimeFigureOut">
              <a:rPr lang="en-US" smtClean="0"/>
              <a:t>12-Mar-17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0780-DB29-4EA5-93B4-882F5FD0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30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7C64-7848-424D-83B6-62C3CCFEAECD}" type="datetimeFigureOut">
              <a:rPr lang="en-US" smtClean="0"/>
              <a:t>12-Mar-17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0780-DB29-4EA5-93B4-882F5FD0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81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7C64-7848-424D-83B6-62C3CCFEAECD}" type="datetimeFigureOut">
              <a:rPr lang="en-US" smtClean="0"/>
              <a:t>12-Mar-17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0780-DB29-4EA5-93B4-882F5FD0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23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7C64-7848-424D-83B6-62C3CCFEAECD}" type="datetimeFigureOut">
              <a:rPr lang="en-US" smtClean="0"/>
              <a:t>12-Mar-17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0780-DB29-4EA5-93B4-882F5FD0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87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7C64-7848-424D-83B6-62C3CCFEAECD}" type="datetimeFigureOut">
              <a:rPr lang="en-US" smtClean="0"/>
              <a:t>12-Mar-17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0780-DB29-4EA5-93B4-882F5FD0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10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7C64-7848-424D-83B6-62C3CCFEAECD}" type="datetimeFigureOut">
              <a:rPr lang="en-US" smtClean="0"/>
              <a:t>12-Mar-17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0780-DB29-4EA5-93B4-882F5FD0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64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7C64-7848-424D-83B6-62C3CCFEAECD}" type="datetimeFigureOut">
              <a:rPr lang="en-US" smtClean="0"/>
              <a:t>12-Mar-17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0780-DB29-4EA5-93B4-882F5FD0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865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F7C64-7848-424D-83B6-62C3CCFEAECD}" type="datetimeFigureOut">
              <a:rPr lang="en-US" smtClean="0"/>
              <a:t>12-Mar-17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00780-DB29-4EA5-93B4-882F5FD04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28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FORIGN DIRECT INVESTMENT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47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FDI </a:t>
            </a:r>
            <a:r>
              <a:rPr lang="en-GB" dirty="0" smtClean="0"/>
              <a:t>IN THE </a:t>
            </a:r>
            <a:r>
              <a:rPr lang="en-GB" dirty="0" smtClean="0">
                <a:solidFill>
                  <a:srgbClr val="7030A0"/>
                </a:solidFill>
              </a:rPr>
              <a:t>SERVICE SECTOR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FDI is shifting </a:t>
            </a:r>
            <a:r>
              <a:rPr lang="en-US" u="sng" dirty="0"/>
              <a:t>away from extractive industries</a:t>
            </a:r>
            <a:r>
              <a:rPr lang="en-US" dirty="0"/>
              <a:t> and manufacturing, and </a:t>
            </a:r>
            <a:r>
              <a:rPr lang="en-US" u="sng" dirty="0"/>
              <a:t>towards services </a:t>
            </a:r>
          </a:p>
          <a:p>
            <a:r>
              <a:rPr lang="en-US" dirty="0"/>
              <a:t>the </a:t>
            </a:r>
            <a:r>
              <a:rPr lang="en-US" u="sng" dirty="0"/>
              <a:t>general move </a:t>
            </a:r>
            <a:r>
              <a:rPr lang="en-US" dirty="0"/>
              <a:t>in many developed </a:t>
            </a:r>
            <a:r>
              <a:rPr lang="en-US" dirty="0" smtClean="0"/>
              <a:t>countries are </a:t>
            </a:r>
            <a:r>
              <a:rPr lang="en-US" dirty="0"/>
              <a:t>toward services</a:t>
            </a:r>
          </a:p>
          <a:p>
            <a:r>
              <a:rPr lang="en-US" dirty="0"/>
              <a:t>many services need to be </a:t>
            </a:r>
            <a:r>
              <a:rPr lang="en-US" u="sng" dirty="0"/>
              <a:t>produced where they are consumed</a:t>
            </a:r>
          </a:p>
          <a:p>
            <a:r>
              <a:rPr lang="en-US" dirty="0"/>
              <a:t>a </a:t>
            </a:r>
            <a:r>
              <a:rPr lang="en-US" u="sng" dirty="0"/>
              <a:t>liberalization of </a:t>
            </a:r>
            <a:r>
              <a:rPr lang="en-US" u="sng" dirty="0" smtClean="0"/>
              <a:t>policies</a:t>
            </a:r>
            <a:r>
              <a:rPr lang="en-US" dirty="0" smtClean="0"/>
              <a:t> governing </a:t>
            </a:r>
            <a:r>
              <a:rPr lang="en-US" dirty="0"/>
              <a:t>FDI in services</a:t>
            </a:r>
          </a:p>
          <a:p>
            <a:r>
              <a:rPr lang="en-US" dirty="0"/>
              <a:t>the rise of </a:t>
            </a:r>
            <a:r>
              <a:rPr lang="en-US" u="sng" dirty="0"/>
              <a:t>Internet-based global </a:t>
            </a:r>
            <a:r>
              <a:rPr lang="en-US" dirty="0"/>
              <a:t>telecommunications networks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067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WHY SHOULD WE CHOOSE FDI OVER OTHER METHODS OF ENTRY?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Exporting</a:t>
            </a:r>
            <a:r>
              <a:rPr lang="en-GB" dirty="0"/>
              <a:t> - producing goods at home and then shipping them to the receiving country for sale </a:t>
            </a:r>
          </a:p>
          <a:p>
            <a:pPr lvl="1"/>
            <a:r>
              <a:rPr lang="en-GB" dirty="0"/>
              <a:t>exports can be limited by transportation costs and trade barriers </a:t>
            </a:r>
          </a:p>
          <a:p>
            <a:pPr lvl="1"/>
            <a:r>
              <a:rPr lang="en-GB" dirty="0"/>
              <a:t>FDI may be a response to actual or threatened trade barriers such as import tariffs or quotas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7030A0"/>
                </a:solidFill>
              </a:rPr>
              <a:t>Licensing</a:t>
            </a:r>
            <a:r>
              <a:rPr lang="en-GB" dirty="0" smtClean="0"/>
              <a:t> </a:t>
            </a:r>
            <a:r>
              <a:rPr lang="en-GB" dirty="0"/>
              <a:t>- granting a foreign entity the right to produce and sell the firm’s product in return for a royalty fee on every unit that the foreign entity sells </a:t>
            </a:r>
          </a:p>
          <a:p>
            <a:pPr lvl="1"/>
            <a:r>
              <a:rPr lang="en-GB" dirty="0"/>
              <a:t>firm could give away valuable technological know-how to a potential foreign competitor</a:t>
            </a:r>
          </a:p>
          <a:p>
            <a:pPr lvl="1"/>
            <a:r>
              <a:rPr lang="en-GB" dirty="0"/>
              <a:t>does not give a firm the control over manufacturing, marketing, and strategy in the foreign country </a:t>
            </a:r>
          </a:p>
          <a:p>
            <a:pPr lvl="1"/>
            <a:r>
              <a:rPr lang="en-GB" dirty="0"/>
              <a:t>the firm’s competitive advantage may be based on its management, marketing, and manufacturing capabilities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85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REASONS</a:t>
            </a:r>
            <a:r>
              <a:rPr lang="en-GB" dirty="0" smtClean="0"/>
              <a:t> FOR CHOOSING </a:t>
            </a:r>
            <a:r>
              <a:rPr lang="en-GB" dirty="0"/>
              <a:t>FDI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Sometimes firms in the same industry undertake FDI at about the </a:t>
            </a:r>
            <a:r>
              <a:rPr lang="en-US" u="sng" dirty="0"/>
              <a:t>same time and the same locations</a:t>
            </a:r>
          </a:p>
          <a:p>
            <a:r>
              <a:rPr lang="en-GB" dirty="0">
                <a:solidFill>
                  <a:srgbClr val="7030A0"/>
                </a:solidFill>
              </a:rPr>
              <a:t>Knickerbocker</a:t>
            </a:r>
            <a:r>
              <a:rPr lang="en-GB" dirty="0"/>
              <a:t> - FDI flows are a reflection of strategic rivalry between firms in the global marketplace</a:t>
            </a:r>
          </a:p>
          <a:p>
            <a:pPr lvl="1"/>
            <a:r>
              <a:rPr lang="en-GB" dirty="0"/>
              <a:t>multipoint competition -when two or more enterprises encounter each other in different regional markets, national markets, or industries</a:t>
            </a:r>
          </a:p>
          <a:p>
            <a:r>
              <a:rPr lang="en-GB" dirty="0">
                <a:solidFill>
                  <a:srgbClr val="7030A0"/>
                </a:solidFill>
              </a:rPr>
              <a:t>Vernon</a:t>
            </a:r>
            <a:r>
              <a:rPr lang="en-GB" dirty="0"/>
              <a:t> - firms undertake FDI at particular stages in the life cycle of a product</a:t>
            </a:r>
          </a:p>
          <a:p>
            <a:r>
              <a:rPr lang="en-GB" dirty="0"/>
              <a:t>According to Dunning’s eclectic paradigm- it is important to consider</a:t>
            </a:r>
          </a:p>
          <a:p>
            <a:pPr lvl="1"/>
            <a:r>
              <a:rPr lang="en-GB" dirty="0"/>
              <a:t>location-specific advantages - that arise from using resource that are tied to a particular location </a:t>
            </a:r>
          </a:p>
          <a:p>
            <a:pPr lvl="1"/>
            <a:r>
              <a:rPr lang="en-GB" dirty="0"/>
              <a:t>externalities - knowledge </a:t>
            </a:r>
            <a:r>
              <a:rPr lang="en-GB" dirty="0" smtClean="0"/>
              <a:t>spill overs </a:t>
            </a:r>
            <a:r>
              <a:rPr lang="en-GB" dirty="0"/>
              <a:t>that occur when companies in the same industry locate in the same area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770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BENEFITS</a:t>
            </a:r>
            <a:r>
              <a:rPr lang="en-GB" dirty="0" smtClean="0"/>
              <a:t> OF FDI TO </a:t>
            </a:r>
            <a:r>
              <a:rPr lang="en-GB" dirty="0" smtClean="0">
                <a:solidFill>
                  <a:srgbClr val="7030A0"/>
                </a:solidFill>
              </a:rPr>
              <a:t>HOST COUNTRY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Four main benefits of </a:t>
            </a:r>
            <a:r>
              <a:rPr lang="en-US" u="sng" dirty="0"/>
              <a:t>inward FDI</a:t>
            </a:r>
            <a:r>
              <a:rPr lang="en-US" dirty="0"/>
              <a:t> for a host country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7030A0"/>
                </a:solidFill>
              </a:rPr>
              <a:t>Resource transfer effects</a:t>
            </a:r>
            <a:r>
              <a:rPr lang="en-GB" dirty="0"/>
              <a:t> - FDI brings capital, technology, and management resources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7030A0"/>
                </a:solidFill>
              </a:rPr>
              <a:t>Employment effects</a:t>
            </a:r>
            <a:r>
              <a:rPr lang="en-GB" dirty="0"/>
              <a:t> - FDI can bring jobs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7030A0"/>
                </a:solidFill>
              </a:rPr>
              <a:t>Balance of payments effects</a:t>
            </a:r>
            <a:r>
              <a:rPr lang="en-GB" dirty="0"/>
              <a:t> - FDI can help a country to achieve a current account surplus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7030A0"/>
                </a:solidFill>
              </a:rPr>
              <a:t>Effects on competition and economic growth</a:t>
            </a:r>
            <a:r>
              <a:rPr lang="en-GB" dirty="0"/>
              <a:t> - greenfield investments increase the level of competition in a </a:t>
            </a:r>
            <a:r>
              <a:rPr lang="en-GB" dirty="0" smtClean="0"/>
              <a:t>market, can </a:t>
            </a:r>
            <a:r>
              <a:rPr lang="en-GB" dirty="0"/>
              <a:t>lead to increased productivity growth, product and process innovation, and greater economic growth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640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COSTS</a:t>
            </a:r>
            <a:r>
              <a:rPr lang="en-GB" dirty="0" smtClean="0"/>
              <a:t> OF </a:t>
            </a:r>
            <a:r>
              <a:rPr lang="en-GB" dirty="0"/>
              <a:t>FDI TO </a:t>
            </a:r>
            <a:r>
              <a:rPr lang="en-GB" dirty="0">
                <a:solidFill>
                  <a:srgbClr val="7030A0"/>
                </a:solidFill>
              </a:rPr>
              <a:t>HOST COUNTRY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Inward FDI</a:t>
            </a:r>
            <a:r>
              <a:rPr lang="en-US" dirty="0"/>
              <a:t> has three main costs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dirty="0"/>
              <a:t>Adverse effects of FDI on </a:t>
            </a:r>
            <a:r>
              <a:rPr lang="en-US" dirty="0">
                <a:solidFill>
                  <a:srgbClr val="7030A0"/>
                </a:solidFill>
              </a:rPr>
              <a:t>competition </a:t>
            </a:r>
            <a:r>
              <a:rPr lang="en-US" dirty="0"/>
              <a:t>within the host nation</a:t>
            </a:r>
            <a:r>
              <a:rPr lang="en-US" sz="2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subsidiaries of foreign MNEs may have greater economic power </a:t>
            </a:r>
            <a:endParaRPr lang="en-US" dirty="0" smtClean="0"/>
          </a:p>
          <a:p>
            <a:pPr marL="533400" indent="-533400">
              <a:lnSpc>
                <a:spcPct val="80000"/>
              </a:lnSpc>
              <a:buFont typeface="+mj-lt"/>
              <a:buAutoNum type="arabicPeriod"/>
            </a:pPr>
            <a:r>
              <a:rPr lang="en-US" sz="2800" dirty="0" smtClean="0"/>
              <a:t>Adverse </a:t>
            </a:r>
            <a:r>
              <a:rPr lang="en-US" sz="2800" dirty="0"/>
              <a:t>effects on the </a:t>
            </a:r>
            <a:r>
              <a:rPr lang="en-US" sz="2800" dirty="0">
                <a:solidFill>
                  <a:srgbClr val="7030A0"/>
                </a:solidFill>
              </a:rPr>
              <a:t>balance of payments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when a foreign subsidiary imports a substantial number of its inputs from abroad, there is a debit on the current account of the host country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balance of </a:t>
            </a:r>
            <a:r>
              <a:rPr lang="en-US" dirty="0" smtClean="0"/>
              <a:t>payments</a:t>
            </a:r>
          </a:p>
          <a:p>
            <a:pPr marL="533400" indent="-533400">
              <a:lnSpc>
                <a:spcPct val="80000"/>
              </a:lnSpc>
              <a:buFont typeface="+mj-lt"/>
              <a:buAutoNum type="arabicPeriod"/>
            </a:pPr>
            <a:r>
              <a:rPr lang="en-US" sz="2800" dirty="0" smtClean="0"/>
              <a:t>Perceived </a:t>
            </a:r>
            <a:r>
              <a:rPr lang="en-US" sz="2800" dirty="0"/>
              <a:t>loss of</a:t>
            </a:r>
            <a:r>
              <a:rPr lang="en-US" sz="2800" dirty="0">
                <a:solidFill>
                  <a:srgbClr val="7030A0"/>
                </a:solidFill>
              </a:rPr>
              <a:t> national sovereignty and </a:t>
            </a:r>
            <a:r>
              <a:rPr lang="en-US" sz="2800" dirty="0" smtClean="0">
                <a:solidFill>
                  <a:srgbClr val="7030A0"/>
                </a:solidFill>
              </a:rPr>
              <a:t>autonomy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the concern is that key decisions that can affect the host country’s economy will be made by a foreign parent that has no real commitment to the host country.</a:t>
            </a:r>
            <a:endParaRPr lang="en-US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454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BENEFITS</a:t>
            </a:r>
            <a:r>
              <a:rPr lang="en-GB" dirty="0" smtClean="0"/>
              <a:t> OF </a:t>
            </a:r>
            <a:r>
              <a:rPr lang="en-GB" dirty="0"/>
              <a:t>FDI </a:t>
            </a:r>
            <a:r>
              <a:rPr lang="en-GB" dirty="0" smtClean="0"/>
              <a:t>TO THE </a:t>
            </a:r>
            <a:r>
              <a:rPr lang="en-GB" dirty="0" smtClean="0">
                <a:solidFill>
                  <a:srgbClr val="7030A0"/>
                </a:solidFill>
              </a:rPr>
              <a:t>HOME COUNTRY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Three main benefits of FDI for a home country </a:t>
            </a:r>
          </a:p>
          <a:p>
            <a:pPr marL="533400" indent="-533400">
              <a:buFont typeface="Wingdings" charset="0"/>
              <a:buAutoNum type="arabicPeriod"/>
            </a:pPr>
            <a:r>
              <a:rPr lang="en-US" dirty="0"/>
              <a:t>The effect on the capital account of the home </a:t>
            </a:r>
            <a:r>
              <a:rPr lang="en-US" dirty="0" smtClean="0"/>
              <a:t>country </a:t>
            </a:r>
            <a:r>
              <a:rPr lang="en-US" dirty="0"/>
              <a:t>from the </a:t>
            </a:r>
            <a:r>
              <a:rPr lang="en-US" u="sng" dirty="0"/>
              <a:t>inward flow of foreign earnings</a:t>
            </a:r>
          </a:p>
          <a:p>
            <a:pPr marL="533400" indent="-533400">
              <a:buFont typeface="Wingdings" charset="0"/>
              <a:buAutoNum type="arabicPeriod"/>
            </a:pPr>
            <a:r>
              <a:rPr lang="en-US" dirty="0"/>
              <a:t>The </a:t>
            </a:r>
            <a:r>
              <a:rPr lang="en-US" u="sng" dirty="0"/>
              <a:t>employment effects </a:t>
            </a:r>
            <a:r>
              <a:rPr lang="en-US" dirty="0"/>
              <a:t>that arise from outward </a:t>
            </a:r>
            <a:r>
              <a:rPr lang="en-US" dirty="0" smtClean="0"/>
              <a:t>FDI through rise in demand for home product </a:t>
            </a:r>
            <a:endParaRPr lang="en-US" dirty="0"/>
          </a:p>
          <a:p>
            <a:pPr marL="533400" indent="-533400">
              <a:buFont typeface="Wingdings" charset="0"/>
              <a:buAutoNum type="arabicPeriod"/>
            </a:pPr>
            <a:r>
              <a:rPr lang="en-US" dirty="0"/>
              <a:t>The </a:t>
            </a:r>
            <a:r>
              <a:rPr lang="en-US" u="sng" dirty="0"/>
              <a:t>gains from learning valuable skills </a:t>
            </a:r>
            <a:r>
              <a:rPr lang="en-US" dirty="0"/>
              <a:t>from foreign markets that can subsequently be transferred back to the home country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120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COSTS </a:t>
            </a:r>
            <a:r>
              <a:rPr lang="en-GB" dirty="0" smtClean="0"/>
              <a:t>OF </a:t>
            </a:r>
            <a:r>
              <a:rPr lang="en-GB" dirty="0"/>
              <a:t>FDI TO THE </a:t>
            </a:r>
            <a:r>
              <a:rPr lang="en-GB" dirty="0">
                <a:solidFill>
                  <a:srgbClr val="7030A0"/>
                </a:solidFill>
              </a:rPr>
              <a:t>HOME COUNTRY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FDI </a:t>
            </a:r>
            <a:r>
              <a:rPr lang="en-GB" dirty="0"/>
              <a:t>has </a:t>
            </a:r>
            <a:r>
              <a:rPr lang="en-GB" dirty="0" smtClean="0"/>
              <a:t>two main costs for the home country: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 home country’s balance of payments can suffer</a:t>
            </a:r>
          </a:p>
          <a:p>
            <a:pPr lvl="1"/>
            <a:r>
              <a:rPr lang="en-GB" dirty="0"/>
              <a:t>from the </a:t>
            </a:r>
            <a:r>
              <a:rPr lang="en-GB" u="sng" dirty="0"/>
              <a:t>initial capital outflow</a:t>
            </a:r>
            <a:r>
              <a:rPr lang="en-GB" dirty="0"/>
              <a:t> required to finance the FDI</a:t>
            </a:r>
          </a:p>
          <a:p>
            <a:pPr lvl="1"/>
            <a:r>
              <a:rPr lang="en-GB" dirty="0"/>
              <a:t>if the purpose of the FDI is to serve the home market from a </a:t>
            </a:r>
            <a:r>
              <a:rPr lang="en-GB" u="sng" dirty="0"/>
              <a:t>low cost </a:t>
            </a:r>
            <a:r>
              <a:rPr lang="en-GB" u="sng" dirty="0" smtClean="0"/>
              <a:t>production location</a:t>
            </a:r>
            <a:endParaRPr lang="en-GB" u="sng" dirty="0"/>
          </a:p>
          <a:p>
            <a:pPr lvl="1"/>
            <a:r>
              <a:rPr lang="en-GB" dirty="0"/>
              <a:t>if the FDI is a </a:t>
            </a:r>
            <a:r>
              <a:rPr lang="en-GB" u="sng" dirty="0"/>
              <a:t>substitute</a:t>
            </a:r>
            <a:r>
              <a:rPr lang="en-GB" dirty="0"/>
              <a:t> for direct exports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Employment may also be negatively affected if the FDI is a substitute for domestic production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850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GOVERNMENT INFLUENCE</a:t>
            </a:r>
            <a:r>
              <a:rPr lang="en-GB" dirty="0" smtClean="0"/>
              <a:t> ON </a:t>
            </a:r>
            <a:r>
              <a:rPr lang="en-GB" dirty="0"/>
              <a:t>FDI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Governments can encourage outward FDI</a:t>
            </a:r>
          </a:p>
          <a:p>
            <a:pPr lvl="1"/>
            <a:r>
              <a:rPr lang="en-GB" dirty="0"/>
              <a:t>government-backed insurance programs to cover major types of foreign investment risk</a:t>
            </a:r>
          </a:p>
          <a:p>
            <a:r>
              <a:rPr lang="en-GB" dirty="0"/>
              <a:t>Governments can restrict outward FDI</a:t>
            </a:r>
          </a:p>
          <a:p>
            <a:pPr lvl="1"/>
            <a:r>
              <a:rPr lang="en-GB" dirty="0"/>
              <a:t>limit capital outflows, manipulate tax rules, or outright prohibit FDI </a:t>
            </a:r>
          </a:p>
          <a:p>
            <a:r>
              <a:rPr lang="en-GB" dirty="0"/>
              <a:t>Governments can encourage inward FDI</a:t>
            </a:r>
          </a:p>
          <a:p>
            <a:pPr lvl="1"/>
            <a:r>
              <a:rPr lang="en-GB" dirty="0"/>
              <a:t>offer incentives to foreign firms to invest in their countries</a:t>
            </a:r>
          </a:p>
          <a:p>
            <a:r>
              <a:rPr lang="en-GB" dirty="0"/>
              <a:t>Governments can restrict inward FDI</a:t>
            </a:r>
          </a:p>
          <a:p>
            <a:pPr lvl="1"/>
            <a:r>
              <a:rPr lang="en-GB" dirty="0"/>
              <a:t>use ownership restraints and performance requirements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22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</a:t>
            </a:r>
            <a:r>
              <a:rPr lang="en-GB" dirty="0" smtClean="0">
                <a:solidFill>
                  <a:srgbClr val="7030A0"/>
                </a:solidFill>
              </a:rPr>
              <a:t>FDI</a:t>
            </a:r>
            <a:r>
              <a:rPr lang="en-GB" dirty="0" smtClean="0"/>
              <a:t> MEAN FOR </a:t>
            </a:r>
            <a:r>
              <a:rPr lang="en-GB" dirty="0" smtClean="0">
                <a:solidFill>
                  <a:srgbClr val="7030A0"/>
                </a:solidFill>
              </a:rPr>
              <a:t>MANAGERS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Managers need to consider </a:t>
            </a:r>
            <a:r>
              <a:rPr lang="en-US" u="sng" dirty="0"/>
              <a:t>what trade theory implies about FDI, and the link between government policy and FDI</a:t>
            </a:r>
          </a:p>
          <a:p>
            <a:r>
              <a:rPr lang="en-US" dirty="0"/>
              <a:t>The direction of FDI can be explained through the </a:t>
            </a:r>
            <a:r>
              <a:rPr lang="en-US" u="sng" dirty="0"/>
              <a:t>location-specific advantages</a:t>
            </a:r>
            <a:r>
              <a:rPr lang="en-US" dirty="0"/>
              <a:t> argument associated with John Dunning</a:t>
            </a:r>
          </a:p>
          <a:p>
            <a:r>
              <a:rPr lang="en-US" dirty="0"/>
              <a:t>A </a:t>
            </a:r>
            <a:r>
              <a:rPr lang="en-US" u="sng" dirty="0"/>
              <a:t>host </a:t>
            </a:r>
            <a:r>
              <a:rPr lang="en-US" u="sng" dirty="0" smtClean="0"/>
              <a:t>government</a:t>
            </a:r>
            <a:r>
              <a:rPr lang="en-GB" u="sng" dirty="0" smtClean="0">
                <a:latin typeface="Arial"/>
              </a:rPr>
              <a:t>’</a:t>
            </a:r>
            <a:r>
              <a:rPr lang="en-US" u="sng" dirty="0" smtClean="0"/>
              <a:t>s </a:t>
            </a:r>
            <a:r>
              <a:rPr lang="en-US" u="sng" dirty="0"/>
              <a:t>attitude toward FDI </a:t>
            </a:r>
            <a:r>
              <a:rPr lang="en-US" dirty="0"/>
              <a:t>is an important variable in decisions about where to locate foreign production facilities and where to make a foreign direct investment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497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FOREIGN DIRECT INVESTMENT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FDI occurs when a firm invests directly in </a:t>
            </a:r>
            <a:r>
              <a:rPr lang="en-GB" u="sng" dirty="0"/>
              <a:t>new facilities</a:t>
            </a:r>
            <a:r>
              <a:rPr lang="en-GB" dirty="0"/>
              <a:t> to produce and/or market in a foreign </a:t>
            </a:r>
            <a:r>
              <a:rPr lang="en-GB" dirty="0" smtClean="0"/>
              <a:t>country</a:t>
            </a:r>
          </a:p>
          <a:p>
            <a:r>
              <a:rPr lang="en-GB" dirty="0"/>
              <a:t>FDI can be in </a:t>
            </a:r>
            <a:r>
              <a:rPr lang="en-GB" dirty="0" smtClean="0"/>
              <a:t>two main forms:</a:t>
            </a:r>
            <a:endParaRPr lang="en-GB" dirty="0"/>
          </a:p>
          <a:p>
            <a:pPr lvl="1"/>
            <a:r>
              <a:rPr lang="en-GB" dirty="0">
                <a:solidFill>
                  <a:srgbClr val="7030A0"/>
                </a:solidFill>
              </a:rPr>
              <a:t>greenfield investments</a:t>
            </a:r>
            <a:r>
              <a:rPr lang="en-GB" dirty="0"/>
              <a:t> - the establishment of a </a:t>
            </a:r>
            <a:r>
              <a:rPr lang="en-GB" u="sng" dirty="0"/>
              <a:t>wholly new operation</a:t>
            </a:r>
            <a:r>
              <a:rPr lang="en-GB" dirty="0"/>
              <a:t> in a foreign country</a:t>
            </a:r>
          </a:p>
          <a:p>
            <a:pPr lvl="1"/>
            <a:r>
              <a:rPr lang="en-GB" dirty="0">
                <a:solidFill>
                  <a:srgbClr val="7030A0"/>
                </a:solidFill>
              </a:rPr>
              <a:t>acquisitions or mergers</a:t>
            </a:r>
            <a:r>
              <a:rPr lang="en-GB" dirty="0"/>
              <a:t> with </a:t>
            </a:r>
            <a:r>
              <a:rPr lang="en-GB" u="sng" dirty="0"/>
              <a:t>existing firms</a:t>
            </a:r>
            <a:r>
              <a:rPr lang="en-GB" dirty="0"/>
              <a:t> in the foreign country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 flow of FDI refers to the amount of FDI undertaken over a given time period </a:t>
            </a:r>
          </a:p>
          <a:p>
            <a:pPr marL="457200" lvl="1" indent="0">
              <a:buNone/>
            </a:pPr>
            <a:r>
              <a:rPr lang="en-GB" dirty="0" smtClean="0">
                <a:solidFill>
                  <a:srgbClr val="7030A0"/>
                </a:solidFill>
              </a:rPr>
              <a:t>Stock of FDI: </a:t>
            </a:r>
            <a:r>
              <a:rPr lang="en-GB" dirty="0" smtClean="0"/>
              <a:t>total accumulated value of foreign-owned assets at a given time</a:t>
            </a:r>
            <a:endParaRPr lang="en-GB" dirty="0" smtClean="0">
              <a:solidFill>
                <a:srgbClr val="7030A0"/>
              </a:solidFill>
            </a:endParaRPr>
          </a:p>
          <a:p>
            <a:pPr marL="457200" lvl="1" indent="0">
              <a:buNone/>
            </a:pPr>
            <a:r>
              <a:rPr lang="en-GB" dirty="0" smtClean="0">
                <a:solidFill>
                  <a:srgbClr val="7030A0"/>
                </a:solidFill>
              </a:rPr>
              <a:t>Outflows </a:t>
            </a:r>
            <a:r>
              <a:rPr lang="en-GB" dirty="0">
                <a:solidFill>
                  <a:srgbClr val="7030A0"/>
                </a:solidFill>
              </a:rPr>
              <a:t>of FDI</a:t>
            </a:r>
            <a:r>
              <a:rPr lang="en-GB" dirty="0"/>
              <a:t> are the flows of FDI out of a country</a:t>
            </a:r>
          </a:p>
          <a:p>
            <a:pPr marL="457200" lvl="1" indent="0">
              <a:buNone/>
            </a:pPr>
            <a:r>
              <a:rPr lang="en-GB" dirty="0">
                <a:solidFill>
                  <a:srgbClr val="7030A0"/>
                </a:solidFill>
              </a:rPr>
              <a:t>Inflows of FDI</a:t>
            </a:r>
            <a:r>
              <a:rPr lang="en-GB" dirty="0"/>
              <a:t> are the flows of FDI into a </a:t>
            </a:r>
            <a:r>
              <a:rPr lang="en-GB" dirty="0" smtClean="0"/>
              <a:t>country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866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TRENDS </a:t>
            </a:r>
            <a:r>
              <a:rPr lang="en-GB" dirty="0" smtClean="0"/>
              <a:t>IN FDI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Both the flow and stock of FDI have increased over the last 30 years. </a:t>
            </a:r>
          </a:p>
          <a:p>
            <a:r>
              <a:rPr lang="en-GB" dirty="0"/>
              <a:t>FDI has grown rapidly:</a:t>
            </a:r>
          </a:p>
          <a:p>
            <a:pPr lvl="1"/>
            <a:r>
              <a:rPr lang="en-GB" dirty="0"/>
              <a:t>firms still fear the threat of </a:t>
            </a:r>
            <a:r>
              <a:rPr lang="en-GB" u="sng" dirty="0"/>
              <a:t>protectionism </a:t>
            </a:r>
          </a:p>
          <a:p>
            <a:pPr lvl="1"/>
            <a:r>
              <a:rPr lang="en-GB" u="sng" dirty="0"/>
              <a:t>democratic political institutions</a:t>
            </a:r>
            <a:r>
              <a:rPr lang="en-GB" dirty="0"/>
              <a:t> and </a:t>
            </a:r>
            <a:r>
              <a:rPr lang="en-GB" u="sng" dirty="0"/>
              <a:t>free market economies</a:t>
            </a:r>
            <a:r>
              <a:rPr lang="en-GB" dirty="0"/>
              <a:t> have encouraged FDI</a:t>
            </a:r>
          </a:p>
          <a:p>
            <a:pPr lvl="1"/>
            <a:r>
              <a:rPr lang="en-GB" u="sng" dirty="0"/>
              <a:t>globalization</a:t>
            </a:r>
            <a:r>
              <a:rPr lang="en-GB" dirty="0"/>
              <a:t> is forcing firms to maintain a presence around the world</a:t>
            </a:r>
          </a:p>
          <a:p>
            <a:endParaRPr lang="en-GB" dirty="0"/>
          </a:p>
          <a:p>
            <a:r>
              <a:rPr lang="en-GB" dirty="0">
                <a:solidFill>
                  <a:srgbClr val="7030A0"/>
                </a:solidFill>
              </a:rPr>
              <a:t>Gross fixed capital formation</a:t>
            </a:r>
            <a:r>
              <a:rPr lang="en-GB" dirty="0"/>
              <a:t> - the total amount of </a:t>
            </a:r>
            <a:r>
              <a:rPr lang="en-GB" u="sng" dirty="0"/>
              <a:t>capital invested</a:t>
            </a:r>
            <a:r>
              <a:rPr lang="en-GB" dirty="0"/>
              <a:t> in factories, stores, office buildings</a:t>
            </a:r>
          </a:p>
          <a:p>
            <a:pPr lvl="1"/>
            <a:r>
              <a:rPr lang="en-GB" dirty="0"/>
              <a:t>the </a:t>
            </a:r>
            <a:r>
              <a:rPr lang="en-GB" u="sng" dirty="0"/>
              <a:t>greater</a:t>
            </a:r>
            <a:r>
              <a:rPr lang="en-GB" dirty="0"/>
              <a:t> the capital investment in an economy, the more </a:t>
            </a:r>
            <a:r>
              <a:rPr lang="en-GB" u="sng" dirty="0" smtClean="0"/>
              <a:t>favourable</a:t>
            </a:r>
            <a:r>
              <a:rPr lang="en-GB" dirty="0" smtClean="0"/>
              <a:t> </a:t>
            </a:r>
            <a:r>
              <a:rPr lang="en-GB" dirty="0"/>
              <a:t>its future prospects</a:t>
            </a:r>
          </a:p>
          <a:p>
            <a:pPr lvl="1"/>
            <a:r>
              <a:rPr lang="en-GB" dirty="0"/>
              <a:t>FDI is an important source of </a:t>
            </a:r>
            <a:r>
              <a:rPr lang="en-GB" u="sng" dirty="0"/>
              <a:t>capital investment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110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7030A0"/>
                </a:solidFill>
              </a:rPr>
              <a:t>TRENDS </a:t>
            </a:r>
            <a:r>
              <a:rPr lang="en-GB" dirty="0"/>
              <a:t>IN FDI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0268647"/>
              </p:ext>
            </p:extLst>
          </p:nvPr>
        </p:nvGraphicFramePr>
        <p:xfrm>
          <a:off x="2060620" y="1423987"/>
          <a:ext cx="7701566" cy="5054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120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7030A0"/>
                </a:solidFill>
              </a:rPr>
              <a:t>TRENDS </a:t>
            </a:r>
            <a:r>
              <a:rPr lang="en-GB" dirty="0"/>
              <a:t>IN FDI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9063217"/>
              </p:ext>
            </p:extLst>
          </p:nvPr>
        </p:nvGraphicFramePr>
        <p:xfrm>
          <a:off x="838200" y="1690688"/>
          <a:ext cx="6632619" cy="3654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37172" y="1493949"/>
            <a:ext cx="385078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Organisation</a:t>
            </a:r>
            <a:r>
              <a:rPr lang="en-US" b="1" dirty="0"/>
              <a:t> for Economic Co-operation and Development (OECD</a:t>
            </a:r>
            <a:r>
              <a:rPr lang="en-US" b="1" dirty="0" smtClean="0"/>
              <a:t>):</a:t>
            </a:r>
          </a:p>
          <a:p>
            <a:pPr fontAlgn="t"/>
            <a:endParaRPr lang="pt-BR" dirty="0" smtClean="0"/>
          </a:p>
          <a:p>
            <a:pPr fontAlgn="t"/>
            <a:r>
              <a:rPr lang="pt-BR" i="1" dirty="0" smtClean="0"/>
              <a:t>Austria, Belgium, Canada, Denmark, France, </a:t>
            </a:r>
            <a:r>
              <a:rPr lang="en-US" i="1" dirty="0" smtClean="0"/>
              <a:t>West Germany, Greece, Iceland, Ireland, Italy, Luxembourg, The Netherlands, Norway, Portugal, Spain, Sweden, Switzerland, Turkey, United Kingdom, United </a:t>
            </a:r>
            <a:r>
              <a:rPr lang="en-US" i="1" dirty="0"/>
              <a:t>States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05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7030A0"/>
                </a:solidFill>
              </a:rPr>
              <a:t>TRENDS </a:t>
            </a:r>
            <a:r>
              <a:rPr lang="en-GB" dirty="0"/>
              <a:t>IN FDI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37172" y="1493949"/>
            <a:ext cx="385078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The members of the G20 </a:t>
            </a:r>
            <a:r>
              <a:rPr lang="en-US" b="1" dirty="0" smtClean="0"/>
              <a:t>are:</a:t>
            </a:r>
          </a:p>
          <a:p>
            <a:endParaRPr lang="en-US" b="1" dirty="0" smtClean="0"/>
          </a:p>
          <a:p>
            <a:r>
              <a:rPr lang="en-US" i="1" dirty="0" smtClean="0"/>
              <a:t>Argentina</a:t>
            </a:r>
            <a:r>
              <a:rPr lang="en-US" i="1" dirty="0"/>
              <a:t>, Australia, Brazil, Canada, China, France, Germany, India, Indonesia, Italy, Japan, Republic of Korea, Mexico, Russia, Saudi Arabia, South Africa, Turkey, the United Kingdom, the United States and the European Union.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986" y="1587546"/>
            <a:ext cx="6465161" cy="38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55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SOURCES</a:t>
            </a:r>
            <a:r>
              <a:rPr lang="en-GB" dirty="0" smtClean="0"/>
              <a:t> OF FDI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Since World War II, the U.S. has been the </a:t>
            </a:r>
            <a:r>
              <a:rPr lang="en-GB" u="sng" dirty="0"/>
              <a:t>largest source country</a:t>
            </a:r>
            <a:r>
              <a:rPr lang="en-GB" dirty="0"/>
              <a:t> for FDI</a:t>
            </a:r>
          </a:p>
          <a:p>
            <a:r>
              <a:rPr lang="en-GB" dirty="0" smtClean="0"/>
              <a:t>The </a:t>
            </a:r>
            <a:r>
              <a:rPr lang="en-GB" dirty="0"/>
              <a:t>United Kingdom, the Netherlands, France, Germany, and Japan are other important source countries</a:t>
            </a:r>
          </a:p>
          <a:p>
            <a:pPr lvl="1"/>
            <a:r>
              <a:rPr lang="en-GB" dirty="0"/>
              <a:t>together, these countries account for 56% of all FDI outflows from 1998-2006, and 61% of the total global stock of FDI in 2007 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273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SOURCES</a:t>
            </a:r>
            <a:r>
              <a:rPr lang="en-GB" dirty="0" smtClean="0"/>
              <a:t> OF FDI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Cumulative FDI Outflows 1998-2007 ($ billions)</a:t>
            </a:r>
          </a:p>
          <a:p>
            <a:endParaRPr lang="en-GB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8896" y="2277766"/>
            <a:ext cx="7414209" cy="3809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409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FORMS OF </a:t>
            </a:r>
            <a:r>
              <a:rPr lang="en-GB" dirty="0"/>
              <a:t>FDI: </a:t>
            </a:r>
            <a:r>
              <a:rPr lang="en-GB" dirty="0">
                <a:solidFill>
                  <a:srgbClr val="7030A0"/>
                </a:solidFill>
              </a:rPr>
              <a:t>Acquisitions </a:t>
            </a:r>
            <a:r>
              <a:rPr lang="en-GB" dirty="0" smtClean="0">
                <a:solidFill>
                  <a:srgbClr val="7030A0"/>
                </a:solidFill>
              </a:rPr>
              <a:t>Vs. Greenfield </a:t>
            </a:r>
            <a:r>
              <a:rPr lang="en-GB" dirty="0">
                <a:solidFill>
                  <a:srgbClr val="7030A0"/>
                </a:solidFill>
              </a:rPr>
              <a:t>Investments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Most cross-border investment is in the form of </a:t>
            </a:r>
            <a:r>
              <a:rPr lang="en-GB" u="sng" dirty="0"/>
              <a:t>mergers and acquisitions</a:t>
            </a:r>
            <a:r>
              <a:rPr lang="en-GB" dirty="0"/>
              <a:t> rather than </a:t>
            </a:r>
            <a:r>
              <a:rPr lang="en-GB" u="sng" dirty="0"/>
              <a:t>greenfield investments</a:t>
            </a:r>
          </a:p>
          <a:p>
            <a:r>
              <a:rPr lang="en-US" dirty="0"/>
              <a:t>Firms </a:t>
            </a:r>
            <a:r>
              <a:rPr lang="en-US" u="sng" dirty="0"/>
              <a:t>prefer to acquire </a:t>
            </a:r>
            <a:r>
              <a:rPr lang="en-US" dirty="0"/>
              <a:t>existing assets because </a:t>
            </a:r>
          </a:p>
          <a:p>
            <a:pPr lvl="1"/>
            <a:r>
              <a:rPr lang="en-US" dirty="0"/>
              <a:t>mergers and acquisitions are </a:t>
            </a:r>
            <a:r>
              <a:rPr lang="en-US" u="sng" dirty="0"/>
              <a:t>quicker to execute </a:t>
            </a:r>
            <a:r>
              <a:rPr lang="en-US" dirty="0"/>
              <a:t>than greenfield investments</a:t>
            </a:r>
          </a:p>
          <a:p>
            <a:pPr lvl="1"/>
            <a:r>
              <a:rPr lang="en-US" dirty="0"/>
              <a:t>it is </a:t>
            </a:r>
            <a:r>
              <a:rPr lang="en-US" u="sng" dirty="0"/>
              <a:t>easier and less risky </a:t>
            </a:r>
            <a:r>
              <a:rPr lang="en-US" dirty="0"/>
              <a:t>for a firm to </a:t>
            </a:r>
            <a:r>
              <a:rPr lang="en-US" u="sng" dirty="0"/>
              <a:t>acquire desired assets</a:t>
            </a:r>
            <a:r>
              <a:rPr lang="en-US" dirty="0"/>
              <a:t> than build them from the ground up</a:t>
            </a:r>
          </a:p>
          <a:p>
            <a:pPr lvl="1"/>
            <a:r>
              <a:rPr lang="en-US" dirty="0"/>
              <a:t>firms believe that they can </a:t>
            </a:r>
            <a:r>
              <a:rPr lang="en-US" u="sng" dirty="0"/>
              <a:t>increase the efficiency of an acquired unit</a:t>
            </a:r>
            <a:r>
              <a:rPr lang="en-US" dirty="0"/>
              <a:t> by transferring </a:t>
            </a:r>
            <a:r>
              <a:rPr lang="en-US" dirty="0" smtClean="0"/>
              <a:t>capital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831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2292</TotalTime>
  <Words>1260</Words>
  <Application>Microsoft Office PowerPoint</Application>
  <PresentationFormat>Widescreen</PresentationFormat>
  <Paragraphs>110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ＭＳ Ｐゴシック</vt:lpstr>
      <vt:lpstr>Arial</vt:lpstr>
      <vt:lpstr>Calibri</vt:lpstr>
      <vt:lpstr>Calibri Light</vt:lpstr>
      <vt:lpstr>Wingdings</vt:lpstr>
      <vt:lpstr>Office Theme</vt:lpstr>
      <vt:lpstr>CHAPTER 8</vt:lpstr>
      <vt:lpstr>FOREIGN DIRECT INVESTMENT</vt:lpstr>
      <vt:lpstr>TRENDS IN FDI</vt:lpstr>
      <vt:lpstr>TRENDS IN FDI</vt:lpstr>
      <vt:lpstr>TRENDS IN FDI</vt:lpstr>
      <vt:lpstr>TRENDS IN FDI</vt:lpstr>
      <vt:lpstr>SOURCES OF FDI</vt:lpstr>
      <vt:lpstr>SOURCES OF FDI</vt:lpstr>
      <vt:lpstr>FORMS OF FDI: Acquisitions Vs. Greenfield Investments</vt:lpstr>
      <vt:lpstr>FDI IN THE SERVICE SECTOR</vt:lpstr>
      <vt:lpstr>WHY SHOULD WE CHOOSE FDI OVER OTHER METHODS OF ENTRY?</vt:lpstr>
      <vt:lpstr>REASONS FOR CHOOSING FDI</vt:lpstr>
      <vt:lpstr>BENEFITS OF FDI TO HOST COUNTRY</vt:lpstr>
      <vt:lpstr>COSTS OF FDI TO HOST COUNTRY</vt:lpstr>
      <vt:lpstr>BENEFITS OF FDI TO THE HOME COUNTRY</vt:lpstr>
      <vt:lpstr>COSTS OF FDI TO THE HOME COUNTRY</vt:lpstr>
      <vt:lpstr>GOVERNMENT INFLUENCE ON FDI</vt:lpstr>
      <vt:lpstr>WHAT DOES FDI MEAN FOR MANAGERS?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creator>Faiz Hossain</dc:creator>
  <cp:lastModifiedBy>Faiz Hossain</cp:lastModifiedBy>
  <cp:revision>63</cp:revision>
  <dcterms:created xsi:type="dcterms:W3CDTF">2014-10-25T17:54:33Z</dcterms:created>
  <dcterms:modified xsi:type="dcterms:W3CDTF">2017-03-12T05:12:25Z</dcterms:modified>
</cp:coreProperties>
</file>