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8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3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2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3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7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6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5076-31FF-43C9-9C64-68199688E3D8}" type="datetimeFigureOut">
              <a:rPr lang="en-US" smtClean="0"/>
              <a:t>28-Jul-16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6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ENTRY STRATEGIES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ENTRY MODE: </a:t>
            </a:r>
            <a:r>
              <a:rPr lang="en-GB" dirty="0" smtClean="0">
                <a:solidFill>
                  <a:srgbClr val="7030A0"/>
                </a:solidFill>
              </a:rPr>
              <a:t>Turnkey Projects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u="sng" dirty="0"/>
              <a:t>contractor</a:t>
            </a:r>
            <a:r>
              <a:rPr lang="en-GB" dirty="0"/>
              <a:t> handles every detail of the project for a foreign client, including the training of operating personnel (e.g. computer with pre-installed software, various types of hardware, and </a:t>
            </a:r>
            <a:r>
              <a:rPr lang="en-GB" dirty="0" smtClean="0"/>
              <a:t>accessories)  </a:t>
            </a:r>
            <a:endParaRPr lang="en-GB" dirty="0"/>
          </a:p>
          <a:p>
            <a:r>
              <a:rPr lang="en-GB" dirty="0" smtClean="0"/>
              <a:t>Attractive: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way of </a:t>
            </a:r>
            <a:r>
              <a:rPr lang="en-US" u="sng" dirty="0"/>
              <a:t>earning economic returns</a:t>
            </a:r>
            <a:r>
              <a:rPr lang="en-US" dirty="0"/>
              <a:t> from the </a:t>
            </a:r>
            <a:r>
              <a:rPr lang="en-US" u="sng" dirty="0"/>
              <a:t>know-how</a:t>
            </a:r>
            <a:r>
              <a:rPr lang="en-US" dirty="0"/>
              <a:t> required to assemble and run a technologically complex process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they can be </a:t>
            </a:r>
            <a:r>
              <a:rPr lang="en-US" u="sng" dirty="0"/>
              <a:t>less risky</a:t>
            </a:r>
            <a:r>
              <a:rPr lang="en-US" dirty="0"/>
              <a:t> than conventional FDI  </a:t>
            </a:r>
          </a:p>
          <a:p>
            <a:r>
              <a:rPr lang="en-US" dirty="0" smtClean="0"/>
              <a:t>Unattractive:</a:t>
            </a:r>
          </a:p>
          <a:p>
            <a:pPr lvl="1"/>
            <a:r>
              <a:rPr lang="en-GB" dirty="0"/>
              <a:t>the firm has no </a:t>
            </a:r>
            <a:r>
              <a:rPr lang="en-GB" u="sng" dirty="0"/>
              <a:t>long-term interest</a:t>
            </a:r>
            <a:r>
              <a:rPr lang="en-GB" dirty="0"/>
              <a:t> in the foreign country</a:t>
            </a:r>
          </a:p>
          <a:p>
            <a:pPr lvl="1"/>
            <a:r>
              <a:rPr lang="en-GB" dirty="0"/>
              <a:t>the firm may create a </a:t>
            </a:r>
            <a:r>
              <a:rPr lang="en-GB" u="sng" dirty="0"/>
              <a:t>competitor</a:t>
            </a:r>
          </a:p>
          <a:p>
            <a:pPr lvl="1"/>
            <a:r>
              <a:rPr lang="en-GB" dirty="0"/>
              <a:t>selling technology through a turnkey project is also selling competitive advantage to </a:t>
            </a:r>
            <a:r>
              <a:rPr lang="en-GB" u="sng" dirty="0"/>
              <a:t>potential and/or actual competitors</a:t>
            </a:r>
          </a:p>
          <a:p>
            <a:endParaRPr lang="en-GB" dirty="0"/>
          </a:p>
          <a:p>
            <a:endParaRPr lang="en-US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8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ENTRY MODE: </a:t>
            </a:r>
            <a:r>
              <a:rPr lang="en-GB" dirty="0" smtClean="0">
                <a:solidFill>
                  <a:srgbClr val="7030A0"/>
                </a:solidFill>
              </a:rPr>
              <a:t>Licensing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 licensor </a:t>
            </a:r>
            <a:r>
              <a:rPr lang="en-GB" dirty="0"/>
              <a:t>grants the </a:t>
            </a:r>
            <a:r>
              <a:rPr lang="en-GB" u="sng" dirty="0"/>
              <a:t>rights</a:t>
            </a:r>
            <a:r>
              <a:rPr lang="en-GB" dirty="0"/>
              <a:t> to </a:t>
            </a:r>
            <a:r>
              <a:rPr lang="en-GB" u="sng" dirty="0"/>
              <a:t>intangible property</a:t>
            </a:r>
            <a:r>
              <a:rPr lang="en-GB" dirty="0"/>
              <a:t> to the licensee for a specified time period, and in return, receives a </a:t>
            </a:r>
            <a:r>
              <a:rPr lang="en-GB" u="sng" dirty="0"/>
              <a:t>royalty fee</a:t>
            </a:r>
            <a:r>
              <a:rPr lang="en-GB" dirty="0"/>
              <a:t> from the licensee</a:t>
            </a:r>
          </a:p>
          <a:p>
            <a:r>
              <a:rPr lang="en-GB" dirty="0" smtClean="0"/>
              <a:t>Attractive:</a:t>
            </a:r>
          </a:p>
          <a:p>
            <a:pPr lvl="1"/>
            <a:r>
              <a:rPr lang="en-GB" dirty="0"/>
              <a:t>the firm avoids </a:t>
            </a:r>
            <a:r>
              <a:rPr lang="en-GB" u="sng" dirty="0"/>
              <a:t>development costs and risks</a:t>
            </a:r>
            <a:r>
              <a:rPr lang="en-GB" dirty="0"/>
              <a:t> associated with opening a foreign market</a:t>
            </a:r>
          </a:p>
          <a:p>
            <a:pPr lvl="1"/>
            <a:r>
              <a:rPr lang="en-GB" dirty="0"/>
              <a:t>the firm avoids </a:t>
            </a:r>
            <a:r>
              <a:rPr lang="en-GB" u="sng" dirty="0"/>
              <a:t>barriers to investment</a:t>
            </a:r>
          </a:p>
          <a:p>
            <a:pPr lvl="1"/>
            <a:r>
              <a:rPr lang="en-GB" dirty="0"/>
              <a:t>the firm can </a:t>
            </a:r>
            <a:r>
              <a:rPr lang="en-GB" u="sng" dirty="0"/>
              <a:t>capitalize</a:t>
            </a:r>
            <a:r>
              <a:rPr lang="en-GB" dirty="0"/>
              <a:t> on </a:t>
            </a:r>
            <a:r>
              <a:rPr lang="en-GB" u="sng" dirty="0"/>
              <a:t>market opportunities</a:t>
            </a:r>
            <a:r>
              <a:rPr lang="en-GB" dirty="0"/>
              <a:t> without developing those applications itself</a:t>
            </a:r>
          </a:p>
          <a:p>
            <a:r>
              <a:rPr lang="en-GB" dirty="0" smtClean="0"/>
              <a:t>Unattractive:</a:t>
            </a:r>
          </a:p>
          <a:p>
            <a:pPr lvl="1"/>
            <a:r>
              <a:rPr lang="en-GB" dirty="0"/>
              <a:t>the firm doesn’t have the tight </a:t>
            </a:r>
            <a:r>
              <a:rPr lang="en-GB" u="sng" dirty="0"/>
              <a:t>control </a:t>
            </a:r>
          </a:p>
          <a:p>
            <a:pPr lvl="1"/>
            <a:r>
              <a:rPr lang="en-GB" dirty="0"/>
              <a:t>the firm’s ability to </a:t>
            </a:r>
            <a:r>
              <a:rPr lang="en-GB" u="sng" dirty="0"/>
              <a:t>coordinate strategic moves</a:t>
            </a:r>
            <a:r>
              <a:rPr lang="en-GB" dirty="0"/>
              <a:t> across countries is limited</a:t>
            </a:r>
          </a:p>
          <a:p>
            <a:pPr lvl="1"/>
            <a:r>
              <a:rPr lang="en-GB" dirty="0"/>
              <a:t>proprietary (or </a:t>
            </a:r>
            <a:r>
              <a:rPr lang="en-GB" u="sng" dirty="0"/>
              <a:t>intangible</a:t>
            </a:r>
            <a:r>
              <a:rPr lang="en-GB" dirty="0"/>
              <a:t>) assets could be lost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9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ENTRY MODE: </a:t>
            </a:r>
            <a:r>
              <a:rPr lang="en-GB" dirty="0" smtClean="0">
                <a:solidFill>
                  <a:srgbClr val="7030A0"/>
                </a:solidFill>
              </a:rPr>
              <a:t>Franchising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u="sng" dirty="0" smtClean="0"/>
              <a:t>specialized </a:t>
            </a:r>
            <a:r>
              <a:rPr lang="en-GB" u="sng" dirty="0"/>
              <a:t>form of licensing</a:t>
            </a:r>
            <a:r>
              <a:rPr lang="en-GB" dirty="0"/>
              <a:t> in which the franchisor not only sells intangible property to the franchisee, but also insists that the franchisee agree to abide by </a:t>
            </a:r>
            <a:r>
              <a:rPr lang="en-GB" u="sng" dirty="0"/>
              <a:t>strict rules</a:t>
            </a:r>
            <a:r>
              <a:rPr lang="en-GB" dirty="0"/>
              <a:t> as to how it does business </a:t>
            </a:r>
          </a:p>
          <a:p>
            <a:r>
              <a:rPr lang="en-GB" dirty="0" smtClean="0"/>
              <a:t>Attractive:</a:t>
            </a:r>
          </a:p>
          <a:p>
            <a:pPr lvl="1"/>
            <a:r>
              <a:rPr lang="en-GB" dirty="0"/>
              <a:t>avoids the </a:t>
            </a:r>
            <a:r>
              <a:rPr lang="en-GB" u="sng" dirty="0"/>
              <a:t>costs and risks of opening up a foreign market</a:t>
            </a:r>
          </a:p>
          <a:p>
            <a:pPr lvl="1"/>
            <a:r>
              <a:rPr lang="en-GB" dirty="0"/>
              <a:t>firms can quickly build a </a:t>
            </a:r>
            <a:r>
              <a:rPr lang="en-GB" u="sng" dirty="0"/>
              <a:t>global presence</a:t>
            </a:r>
          </a:p>
          <a:p>
            <a:r>
              <a:rPr lang="en-GB" dirty="0" smtClean="0"/>
              <a:t>Unattractive:</a:t>
            </a:r>
          </a:p>
          <a:p>
            <a:pPr lvl="1"/>
            <a:r>
              <a:rPr lang="en-GB" dirty="0"/>
              <a:t>inhibits the firm's ability to </a:t>
            </a:r>
            <a:r>
              <a:rPr lang="en-GB" u="sng" dirty="0"/>
              <a:t>take profits</a:t>
            </a:r>
            <a:r>
              <a:rPr lang="en-GB" dirty="0"/>
              <a:t> out of one country to support competitive attacks in another</a:t>
            </a:r>
          </a:p>
          <a:p>
            <a:pPr lvl="1"/>
            <a:r>
              <a:rPr lang="en-GB" dirty="0"/>
              <a:t>the </a:t>
            </a:r>
            <a:r>
              <a:rPr lang="en-GB" u="sng" dirty="0"/>
              <a:t>geographic distance</a:t>
            </a:r>
            <a:r>
              <a:rPr lang="en-GB" dirty="0"/>
              <a:t> of the firm from franchisees can make it difficult to detect poor quality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ENTRY MODE: </a:t>
            </a:r>
            <a:r>
              <a:rPr lang="en-GB" dirty="0" smtClean="0">
                <a:solidFill>
                  <a:srgbClr val="7030A0"/>
                </a:solidFill>
              </a:rPr>
              <a:t>Joint Ventures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 firm </a:t>
            </a:r>
            <a:r>
              <a:rPr lang="en-GB" dirty="0"/>
              <a:t>that is </a:t>
            </a:r>
            <a:r>
              <a:rPr lang="en-GB" u="sng" dirty="0"/>
              <a:t>jointly owned</a:t>
            </a:r>
            <a:r>
              <a:rPr lang="en-GB" dirty="0"/>
              <a:t> by two or more otherwise independent firms </a:t>
            </a:r>
          </a:p>
          <a:p>
            <a:r>
              <a:rPr lang="en-GB" dirty="0" smtClean="0"/>
              <a:t>Attractive:</a:t>
            </a:r>
          </a:p>
          <a:p>
            <a:pPr lvl="1"/>
            <a:r>
              <a:rPr lang="en-GB" dirty="0"/>
              <a:t>firms benefit from a </a:t>
            </a:r>
            <a:r>
              <a:rPr lang="en-GB" u="sng" dirty="0"/>
              <a:t>local partner's knowledge</a:t>
            </a:r>
            <a:r>
              <a:rPr lang="en-GB" dirty="0"/>
              <a:t> of local conditions, culture, language, political systems, and business systems </a:t>
            </a:r>
          </a:p>
          <a:p>
            <a:pPr lvl="1"/>
            <a:r>
              <a:rPr lang="en-GB" dirty="0"/>
              <a:t>the costs and risks of opening a foreign market are </a:t>
            </a:r>
            <a:r>
              <a:rPr lang="en-GB" u="sng" dirty="0"/>
              <a:t>shared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they satisfy </a:t>
            </a:r>
            <a:r>
              <a:rPr lang="en-GB" u="sng" dirty="0"/>
              <a:t>political considerations</a:t>
            </a:r>
            <a:r>
              <a:rPr lang="en-GB" dirty="0"/>
              <a:t> for market entry</a:t>
            </a:r>
          </a:p>
          <a:p>
            <a:r>
              <a:rPr lang="en-GB" dirty="0" smtClean="0"/>
              <a:t>Unattractive:</a:t>
            </a:r>
          </a:p>
          <a:p>
            <a:pPr lvl="1"/>
            <a:r>
              <a:rPr lang="en-GB" dirty="0"/>
              <a:t>the firm risks giving </a:t>
            </a:r>
            <a:r>
              <a:rPr lang="en-GB" u="sng" dirty="0"/>
              <a:t>control of its technology</a:t>
            </a:r>
            <a:r>
              <a:rPr lang="en-GB" dirty="0"/>
              <a:t> to its partner </a:t>
            </a:r>
          </a:p>
          <a:p>
            <a:pPr lvl="1"/>
            <a:r>
              <a:rPr lang="en-GB" dirty="0"/>
              <a:t>the firm may not have the </a:t>
            </a:r>
            <a:r>
              <a:rPr lang="en-GB" u="sng" dirty="0"/>
              <a:t>tight control</a:t>
            </a:r>
            <a:r>
              <a:rPr lang="en-GB" dirty="0"/>
              <a:t> to </a:t>
            </a:r>
            <a:r>
              <a:rPr lang="en-GB" u="sng" dirty="0"/>
              <a:t>realize experience curve or location economies</a:t>
            </a:r>
          </a:p>
          <a:p>
            <a:pPr lvl="1"/>
            <a:r>
              <a:rPr lang="en-GB" dirty="0"/>
              <a:t>shared ownership can lead to </a:t>
            </a:r>
            <a:r>
              <a:rPr lang="en-GB" u="sng" dirty="0"/>
              <a:t>conflicts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0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ENTRY MODE: </a:t>
            </a:r>
            <a:r>
              <a:rPr lang="en-GB" dirty="0" smtClean="0">
                <a:solidFill>
                  <a:srgbClr val="7030A0"/>
                </a:solidFill>
              </a:rPr>
              <a:t>Wholly Owned Subsidiary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firm owns 100 percent of the stock  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dirty="0"/>
              <a:t>set up a new operation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dirty="0"/>
              <a:t>acquire an established firm</a:t>
            </a:r>
          </a:p>
          <a:p>
            <a:r>
              <a:rPr lang="en-US" dirty="0" smtClean="0"/>
              <a:t>Attractive:</a:t>
            </a:r>
          </a:p>
          <a:p>
            <a:pPr lvl="1"/>
            <a:r>
              <a:rPr lang="en-GB" dirty="0"/>
              <a:t>reduce the </a:t>
            </a:r>
            <a:r>
              <a:rPr lang="en-GB" u="sng" dirty="0"/>
              <a:t>risk of losing control</a:t>
            </a:r>
            <a:r>
              <a:rPr lang="en-GB" dirty="0"/>
              <a:t> over core competencies</a:t>
            </a:r>
          </a:p>
          <a:p>
            <a:pPr lvl="1"/>
            <a:r>
              <a:rPr lang="en-GB" u="sng" dirty="0"/>
              <a:t>tight control</a:t>
            </a:r>
            <a:r>
              <a:rPr lang="en-GB" dirty="0"/>
              <a:t> over operations in different countries that is necessary for engaging in global strategic coordination</a:t>
            </a:r>
          </a:p>
          <a:p>
            <a:pPr lvl="1"/>
            <a:r>
              <a:rPr lang="en-GB" dirty="0"/>
              <a:t>realize </a:t>
            </a:r>
            <a:r>
              <a:rPr lang="en-GB" u="sng" dirty="0"/>
              <a:t>location and experience</a:t>
            </a:r>
            <a:r>
              <a:rPr lang="en-GB" dirty="0"/>
              <a:t> curve economies</a:t>
            </a:r>
          </a:p>
          <a:p>
            <a:r>
              <a:rPr lang="en-GB" dirty="0" smtClean="0"/>
              <a:t>Unattractive:</a:t>
            </a:r>
          </a:p>
          <a:p>
            <a:pPr lvl="1"/>
            <a:r>
              <a:rPr lang="en-GB" dirty="0"/>
              <a:t>the firm bears the full </a:t>
            </a:r>
            <a:r>
              <a:rPr lang="en-GB" u="sng" dirty="0"/>
              <a:t>cost and risk</a:t>
            </a:r>
            <a:r>
              <a:rPr lang="en-GB" dirty="0"/>
              <a:t> of setting up </a:t>
            </a:r>
            <a:r>
              <a:rPr lang="en-GB" u="sng" dirty="0"/>
              <a:t>overseas operations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4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ACQUISITION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Acquisitions are </a:t>
            </a:r>
            <a:r>
              <a:rPr lang="en-GB" dirty="0">
                <a:solidFill>
                  <a:srgbClr val="7030A0"/>
                </a:solidFill>
              </a:rPr>
              <a:t>attractive</a:t>
            </a:r>
            <a:r>
              <a:rPr lang="en-GB" dirty="0"/>
              <a:t> because</a:t>
            </a:r>
          </a:p>
          <a:p>
            <a:pPr lvl="1"/>
            <a:r>
              <a:rPr lang="en-GB" dirty="0"/>
              <a:t>they are quick to </a:t>
            </a:r>
            <a:r>
              <a:rPr lang="en-GB" u="sng" dirty="0" smtClean="0"/>
              <a:t>execute</a:t>
            </a:r>
            <a:endParaRPr lang="en-GB" u="sng" dirty="0"/>
          </a:p>
          <a:p>
            <a:pPr lvl="1"/>
            <a:r>
              <a:rPr lang="en-GB" dirty="0"/>
              <a:t>they enable firms to </a:t>
            </a:r>
            <a:r>
              <a:rPr lang="en-GB" u="sng" dirty="0" smtClean="0"/>
              <a:t>pre-empt</a:t>
            </a:r>
            <a:r>
              <a:rPr lang="en-GB" dirty="0" smtClean="0"/>
              <a:t> </a:t>
            </a:r>
            <a:r>
              <a:rPr lang="en-GB" dirty="0"/>
              <a:t>their competitors</a:t>
            </a:r>
          </a:p>
          <a:p>
            <a:pPr lvl="1"/>
            <a:r>
              <a:rPr lang="en-GB" dirty="0"/>
              <a:t>they may be </a:t>
            </a:r>
            <a:r>
              <a:rPr lang="en-GB" u="sng" dirty="0"/>
              <a:t>less risky</a:t>
            </a:r>
            <a:r>
              <a:rPr lang="en-GB" dirty="0"/>
              <a:t> than greenfield ventures </a:t>
            </a:r>
          </a:p>
          <a:p>
            <a:r>
              <a:rPr lang="en-GB" dirty="0"/>
              <a:t>Acquisitions can </a:t>
            </a:r>
            <a:r>
              <a:rPr lang="en-GB" dirty="0">
                <a:solidFill>
                  <a:srgbClr val="7030A0"/>
                </a:solidFill>
              </a:rPr>
              <a:t>fail</a:t>
            </a:r>
            <a:r>
              <a:rPr lang="en-GB" dirty="0"/>
              <a:t> when</a:t>
            </a:r>
          </a:p>
          <a:p>
            <a:pPr lvl="1"/>
            <a:r>
              <a:rPr lang="en-GB" dirty="0"/>
              <a:t>the acquiring firm </a:t>
            </a:r>
            <a:r>
              <a:rPr lang="en-GB" u="sng" dirty="0"/>
              <a:t>overpays</a:t>
            </a:r>
            <a:r>
              <a:rPr lang="en-GB" dirty="0"/>
              <a:t> for the acquired firm</a:t>
            </a:r>
          </a:p>
          <a:p>
            <a:pPr lvl="1"/>
            <a:r>
              <a:rPr lang="en-GB" dirty="0"/>
              <a:t>the </a:t>
            </a:r>
            <a:r>
              <a:rPr lang="en-GB" u="sng" dirty="0"/>
              <a:t>cultures</a:t>
            </a:r>
            <a:r>
              <a:rPr lang="en-GB" dirty="0"/>
              <a:t> of the acquiring and acquired firm </a:t>
            </a:r>
            <a:r>
              <a:rPr lang="en-GB" u="sng" dirty="0"/>
              <a:t>clash</a:t>
            </a:r>
          </a:p>
          <a:p>
            <a:pPr lvl="1"/>
            <a:r>
              <a:rPr lang="en-GB" dirty="0"/>
              <a:t>attempts to realize </a:t>
            </a:r>
            <a:r>
              <a:rPr lang="en-GB" u="sng" dirty="0"/>
              <a:t>synergies</a:t>
            </a:r>
            <a:r>
              <a:rPr lang="en-GB" dirty="0"/>
              <a:t> run into </a:t>
            </a:r>
            <a:r>
              <a:rPr lang="en-GB" u="sng" dirty="0"/>
              <a:t>roadblocks</a:t>
            </a:r>
            <a:r>
              <a:rPr lang="en-GB" dirty="0"/>
              <a:t> and take much longer than forecast</a:t>
            </a:r>
          </a:p>
          <a:p>
            <a:pPr lvl="1"/>
            <a:r>
              <a:rPr lang="en-GB" dirty="0"/>
              <a:t>there is inadequate </a:t>
            </a:r>
            <a:r>
              <a:rPr lang="en-GB" u="sng" dirty="0"/>
              <a:t>pre-acquisition screening</a:t>
            </a:r>
            <a:r>
              <a:rPr lang="en-GB" dirty="0"/>
              <a:t> </a:t>
            </a:r>
          </a:p>
          <a:p>
            <a:r>
              <a:rPr lang="en-GB" dirty="0"/>
              <a:t>To avoid </a:t>
            </a:r>
            <a:r>
              <a:rPr lang="en-GB" dirty="0" smtClean="0"/>
              <a:t>these </a:t>
            </a:r>
            <a:r>
              <a:rPr lang="en-GB" dirty="0"/>
              <a:t>problems, firms should</a:t>
            </a:r>
          </a:p>
          <a:p>
            <a:pPr lvl="1"/>
            <a:r>
              <a:rPr lang="en-GB" dirty="0"/>
              <a:t>carefully </a:t>
            </a:r>
            <a:r>
              <a:rPr lang="en-GB" u="sng" dirty="0"/>
              <a:t>screen</a:t>
            </a:r>
            <a:r>
              <a:rPr lang="en-GB" dirty="0"/>
              <a:t> the firm to be acquired</a:t>
            </a:r>
          </a:p>
          <a:p>
            <a:pPr lvl="1"/>
            <a:r>
              <a:rPr lang="en-GB" u="sng" dirty="0"/>
              <a:t>move rapidly</a:t>
            </a:r>
            <a:r>
              <a:rPr lang="en-GB" dirty="0"/>
              <a:t> to implement an integration plan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7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STRATEGIC ALLIANCES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Cooperative </a:t>
            </a:r>
            <a:r>
              <a:rPr lang="en-GB" dirty="0"/>
              <a:t>agreements between potential or actual competitors</a:t>
            </a:r>
          </a:p>
          <a:p>
            <a:r>
              <a:rPr lang="en-GB" dirty="0"/>
              <a:t>Strategic alliances are attractive because they</a:t>
            </a:r>
          </a:p>
          <a:p>
            <a:pPr lvl="1"/>
            <a:r>
              <a:rPr lang="en-GB" dirty="0"/>
              <a:t>facilitate entry into a foreign market</a:t>
            </a:r>
          </a:p>
          <a:p>
            <a:pPr lvl="1"/>
            <a:r>
              <a:rPr lang="en-GB" dirty="0"/>
              <a:t> share the fixed costs and risks of developing new products or processes</a:t>
            </a:r>
          </a:p>
          <a:p>
            <a:pPr lvl="1"/>
            <a:r>
              <a:rPr lang="en-GB" dirty="0"/>
              <a:t>bring together complementary skills and assets that neither partner could easily develop on its own</a:t>
            </a:r>
          </a:p>
          <a:p>
            <a:pPr lvl="1"/>
            <a:r>
              <a:rPr lang="en-GB" dirty="0"/>
              <a:t>help a firm establish technological standards for the industry that will benefit the firm </a:t>
            </a:r>
          </a:p>
          <a:p>
            <a:r>
              <a:rPr lang="en-GB" dirty="0"/>
              <a:t>But, the firm needs to be careful not to give away </a:t>
            </a:r>
            <a:r>
              <a:rPr lang="en-GB" dirty="0" smtClean="0"/>
              <a:t>more </a:t>
            </a:r>
            <a:r>
              <a:rPr lang="en-GB" dirty="0"/>
              <a:t>than it receives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3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A </a:t>
            </a:r>
            <a:r>
              <a:rPr lang="en-GB" dirty="0" smtClean="0">
                <a:solidFill>
                  <a:srgbClr val="7030A0"/>
                </a:solidFill>
              </a:rPr>
              <a:t>SUCCESSFUL STRATEGIC ALLIANCE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Partner Selection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good partner</a:t>
            </a:r>
          </a:p>
          <a:p>
            <a:pPr lvl="1"/>
            <a:r>
              <a:rPr lang="en-GB" dirty="0"/>
              <a:t>helps the firm achieve its strategic goals and has the capabilities the firm </a:t>
            </a:r>
            <a:r>
              <a:rPr lang="en-GB" u="sng" dirty="0"/>
              <a:t>lacks</a:t>
            </a:r>
            <a:r>
              <a:rPr lang="en-GB" dirty="0"/>
              <a:t> and that it values</a:t>
            </a:r>
          </a:p>
          <a:p>
            <a:pPr lvl="1"/>
            <a:r>
              <a:rPr lang="en-GB" dirty="0"/>
              <a:t>shares the firm’s </a:t>
            </a:r>
            <a:r>
              <a:rPr lang="en-GB" u="sng" dirty="0"/>
              <a:t>vision</a:t>
            </a:r>
            <a:r>
              <a:rPr lang="en-GB" dirty="0"/>
              <a:t> for the purpose of the alliance</a:t>
            </a:r>
          </a:p>
          <a:p>
            <a:pPr lvl="1"/>
            <a:r>
              <a:rPr lang="en-GB" dirty="0"/>
              <a:t>will not </a:t>
            </a:r>
            <a:r>
              <a:rPr lang="en-GB" u="sng" dirty="0"/>
              <a:t>exploit</a:t>
            </a:r>
            <a:r>
              <a:rPr lang="en-GB" dirty="0"/>
              <a:t> the alliance for its own ends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9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A </a:t>
            </a:r>
            <a:r>
              <a:rPr lang="en-GB" dirty="0">
                <a:solidFill>
                  <a:srgbClr val="7030A0"/>
                </a:solidFill>
              </a:rPr>
              <a:t>SUCCESSFUL STRATEGIC ALLIANCE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Alliance </a:t>
            </a:r>
            <a:r>
              <a:rPr lang="en-GB" dirty="0"/>
              <a:t>structure</a:t>
            </a:r>
          </a:p>
          <a:p>
            <a:r>
              <a:rPr lang="en-GB" dirty="0"/>
              <a:t>The alliance should</a:t>
            </a:r>
          </a:p>
          <a:p>
            <a:pPr lvl="1"/>
            <a:r>
              <a:rPr lang="en-GB" dirty="0"/>
              <a:t>make it </a:t>
            </a:r>
            <a:r>
              <a:rPr lang="en-GB" u="sng" dirty="0"/>
              <a:t>difficult</a:t>
            </a:r>
            <a:r>
              <a:rPr lang="en-GB" dirty="0"/>
              <a:t> to transfer </a:t>
            </a:r>
            <a:r>
              <a:rPr lang="en-GB" u="sng" dirty="0"/>
              <a:t>technology</a:t>
            </a:r>
            <a:r>
              <a:rPr lang="en-GB" dirty="0"/>
              <a:t> not meant to be transferred</a:t>
            </a:r>
          </a:p>
          <a:p>
            <a:pPr lvl="1"/>
            <a:r>
              <a:rPr lang="en-GB" dirty="0"/>
              <a:t>have </a:t>
            </a:r>
            <a:r>
              <a:rPr lang="en-GB" u="sng" dirty="0"/>
              <a:t>contractual safeguards</a:t>
            </a:r>
            <a:r>
              <a:rPr lang="en-GB" dirty="0"/>
              <a:t> to guard against the risk of opportunism by a partner</a:t>
            </a:r>
          </a:p>
          <a:p>
            <a:pPr lvl="1"/>
            <a:r>
              <a:rPr lang="en-GB" dirty="0"/>
              <a:t>allow for </a:t>
            </a:r>
            <a:r>
              <a:rPr lang="en-GB" u="sng" dirty="0"/>
              <a:t>skills and technology swaps</a:t>
            </a:r>
            <a:r>
              <a:rPr lang="en-GB" dirty="0"/>
              <a:t> with equitable gains </a:t>
            </a:r>
          </a:p>
          <a:p>
            <a:pPr lvl="1"/>
            <a:r>
              <a:rPr lang="en-GB" dirty="0"/>
              <a:t>minimize the </a:t>
            </a:r>
            <a:r>
              <a:rPr lang="en-GB" u="sng" dirty="0"/>
              <a:t>risk of opportunism</a:t>
            </a:r>
            <a:r>
              <a:rPr lang="en-GB" dirty="0"/>
              <a:t> by an alliance partner 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The </a:t>
            </a:r>
            <a:r>
              <a:rPr lang="en-GB" dirty="0"/>
              <a:t>manner in which the alliance is managed</a:t>
            </a:r>
          </a:p>
          <a:p>
            <a:r>
              <a:rPr lang="en-GB" dirty="0"/>
              <a:t>Requires </a:t>
            </a:r>
          </a:p>
          <a:p>
            <a:pPr lvl="1"/>
            <a:r>
              <a:rPr lang="en-GB" u="sng" dirty="0"/>
              <a:t>interpersonal relationships</a:t>
            </a:r>
            <a:r>
              <a:rPr lang="en-GB" dirty="0"/>
              <a:t> between managers</a:t>
            </a:r>
          </a:p>
          <a:p>
            <a:pPr lvl="1"/>
            <a:r>
              <a:rPr lang="en-GB" u="sng" dirty="0"/>
              <a:t>learning</a:t>
            </a:r>
            <a:r>
              <a:rPr lang="en-GB" dirty="0"/>
              <a:t> from alliance partners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77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BASIC DECISION</a:t>
            </a:r>
            <a:r>
              <a:rPr lang="en-GB" dirty="0" smtClean="0"/>
              <a:t> TO MAKE WHEN </a:t>
            </a:r>
            <a:r>
              <a:rPr lang="en-GB" dirty="0" smtClean="0">
                <a:solidFill>
                  <a:srgbClr val="7030A0"/>
                </a:solidFill>
              </a:rPr>
              <a:t>EXPANDING GLOBALLY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Firms expanding internationally must decide</a:t>
            </a:r>
          </a:p>
          <a:p>
            <a:pPr marL="457200" indent="-457200">
              <a:buFont typeface="Wingdings" charset="0"/>
              <a:buAutoNum type="arabicPeriod"/>
            </a:pPr>
            <a:r>
              <a:rPr lang="en-US" dirty="0"/>
              <a:t>Which </a:t>
            </a:r>
            <a:r>
              <a:rPr lang="en-US" u="sng" dirty="0"/>
              <a:t>markets</a:t>
            </a:r>
            <a:r>
              <a:rPr lang="en-US" dirty="0"/>
              <a:t> to enter</a:t>
            </a:r>
          </a:p>
          <a:p>
            <a:pPr marL="457200" indent="-457200">
              <a:buFont typeface="Wingdings" charset="0"/>
              <a:buAutoNum type="arabicPeriod"/>
            </a:pPr>
            <a:r>
              <a:rPr lang="en-US" u="sng" dirty="0"/>
              <a:t>When to enter</a:t>
            </a:r>
            <a:r>
              <a:rPr lang="en-US" dirty="0"/>
              <a:t> them and on what scale</a:t>
            </a:r>
          </a:p>
          <a:p>
            <a:pPr marL="457200" indent="-457200">
              <a:buFont typeface="Wingdings" charset="0"/>
              <a:buAutoNum type="arabicPeriod"/>
            </a:pPr>
            <a:r>
              <a:rPr lang="en-US" dirty="0"/>
              <a:t>Which </a:t>
            </a:r>
            <a:r>
              <a:rPr lang="en-US" u="sng" dirty="0"/>
              <a:t>entry mode</a:t>
            </a:r>
            <a:r>
              <a:rPr lang="en-US" dirty="0"/>
              <a:t> to use </a:t>
            </a:r>
          </a:p>
          <a:p>
            <a:pPr marL="838200" lvl="1" indent="-381000"/>
            <a:r>
              <a:rPr lang="en-US" dirty="0">
                <a:solidFill>
                  <a:srgbClr val="7030A0"/>
                </a:solidFill>
              </a:rPr>
              <a:t>exporting</a:t>
            </a:r>
          </a:p>
          <a:p>
            <a:pPr marL="838200" lvl="1" indent="-381000"/>
            <a:r>
              <a:rPr lang="en-US" dirty="0">
                <a:solidFill>
                  <a:srgbClr val="7030A0"/>
                </a:solidFill>
              </a:rPr>
              <a:t>licensing</a:t>
            </a:r>
            <a:r>
              <a:rPr lang="en-US" dirty="0"/>
              <a:t> or </a:t>
            </a:r>
            <a:r>
              <a:rPr lang="en-US" dirty="0">
                <a:solidFill>
                  <a:srgbClr val="7030A0"/>
                </a:solidFill>
              </a:rPr>
              <a:t>franchising</a:t>
            </a:r>
            <a:r>
              <a:rPr lang="en-US" dirty="0"/>
              <a:t> to a company in the host nation</a:t>
            </a:r>
          </a:p>
          <a:p>
            <a:pPr marL="838200" lvl="1" indent="-381000"/>
            <a:r>
              <a:rPr lang="en-US" dirty="0"/>
              <a:t>establishing a </a:t>
            </a:r>
            <a:r>
              <a:rPr lang="en-US" dirty="0">
                <a:solidFill>
                  <a:srgbClr val="7030A0"/>
                </a:solidFill>
              </a:rPr>
              <a:t>joint venture</a:t>
            </a:r>
            <a:r>
              <a:rPr lang="en-US" dirty="0"/>
              <a:t> with a local company</a:t>
            </a:r>
          </a:p>
          <a:p>
            <a:pPr marL="838200" lvl="1" indent="-381000"/>
            <a:r>
              <a:rPr lang="en-US" dirty="0"/>
              <a:t>establishing a new </a:t>
            </a:r>
            <a:r>
              <a:rPr lang="en-US" dirty="0">
                <a:solidFill>
                  <a:srgbClr val="7030A0"/>
                </a:solidFill>
              </a:rPr>
              <a:t>wholly owned subsidiary</a:t>
            </a:r>
          </a:p>
          <a:p>
            <a:pPr marL="838200" lvl="1" indent="-381000"/>
            <a:r>
              <a:rPr lang="en-US" dirty="0">
                <a:solidFill>
                  <a:srgbClr val="7030A0"/>
                </a:solidFill>
              </a:rPr>
              <a:t>acquiring</a:t>
            </a:r>
            <a:r>
              <a:rPr lang="en-US" dirty="0"/>
              <a:t> an established enterprise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6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CHOICE OF </a:t>
            </a:r>
            <a:r>
              <a:rPr lang="en-GB" dirty="0" smtClean="0">
                <a:solidFill>
                  <a:srgbClr val="7030A0"/>
                </a:solidFill>
              </a:rPr>
              <a:t>ENTRY MODE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Several factors affect the choice of entry mode including</a:t>
            </a:r>
          </a:p>
          <a:p>
            <a:r>
              <a:rPr lang="en-US" dirty="0"/>
              <a:t>transport costs</a:t>
            </a:r>
          </a:p>
          <a:p>
            <a:r>
              <a:rPr lang="en-US" dirty="0"/>
              <a:t>trade barriers</a:t>
            </a:r>
          </a:p>
          <a:p>
            <a:r>
              <a:rPr lang="en-US" dirty="0"/>
              <a:t>political risks</a:t>
            </a:r>
          </a:p>
          <a:p>
            <a:r>
              <a:rPr lang="en-US" dirty="0"/>
              <a:t>economic risks</a:t>
            </a:r>
          </a:p>
          <a:p>
            <a:r>
              <a:rPr lang="en-US" dirty="0"/>
              <a:t>costs</a:t>
            </a:r>
          </a:p>
          <a:p>
            <a:r>
              <a:rPr lang="en-US" dirty="0"/>
              <a:t>firm strategy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3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CHOICE OF </a:t>
            </a:r>
            <a:r>
              <a:rPr lang="en-GB" dirty="0" smtClean="0">
                <a:solidFill>
                  <a:srgbClr val="7030A0"/>
                </a:solidFill>
              </a:rPr>
              <a:t>FOREIGN MARKETS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choice of foreign markets will depend on their </a:t>
            </a:r>
            <a:r>
              <a:rPr lang="en-GB" u="sng" dirty="0"/>
              <a:t>long run profit potential</a:t>
            </a:r>
          </a:p>
          <a:p>
            <a:r>
              <a:rPr lang="en-GB" dirty="0" smtClean="0"/>
              <a:t>Favourable </a:t>
            </a:r>
            <a:r>
              <a:rPr lang="en-GB" dirty="0"/>
              <a:t>markets </a:t>
            </a:r>
          </a:p>
          <a:p>
            <a:pPr lvl="1"/>
            <a:r>
              <a:rPr lang="en-GB" dirty="0"/>
              <a:t>are </a:t>
            </a:r>
            <a:r>
              <a:rPr lang="en-GB" u="sng" dirty="0"/>
              <a:t>politically stable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have </a:t>
            </a:r>
            <a:r>
              <a:rPr lang="en-GB" u="sng" dirty="0"/>
              <a:t>free market</a:t>
            </a:r>
            <a:r>
              <a:rPr lang="en-GB" dirty="0"/>
              <a:t> systems</a:t>
            </a:r>
          </a:p>
          <a:p>
            <a:pPr lvl="1"/>
            <a:r>
              <a:rPr lang="en-GB" dirty="0"/>
              <a:t>have relatively </a:t>
            </a:r>
            <a:r>
              <a:rPr lang="en-GB" u="sng" dirty="0"/>
              <a:t>low inflation</a:t>
            </a:r>
            <a:r>
              <a:rPr lang="en-GB" dirty="0"/>
              <a:t> rates </a:t>
            </a:r>
          </a:p>
          <a:p>
            <a:pPr lvl="1"/>
            <a:r>
              <a:rPr lang="en-GB" dirty="0"/>
              <a:t>have low </a:t>
            </a:r>
            <a:r>
              <a:rPr lang="en-GB" u="sng" dirty="0"/>
              <a:t>private sector debt</a:t>
            </a:r>
          </a:p>
          <a:p>
            <a:r>
              <a:rPr lang="en-GB" dirty="0"/>
              <a:t>Less desirable markets </a:t>
            </a:r>
          </a:p>
          <a:p>
            <a:pPr lvl="1"/>
            <a:r>
              <a:rPr lang="en-GB" dirty="0"/>
              <a:t>are </a:t>
            </a:r>
            <a:r>
              <a:rPr lang="en-GB" u="sng" dirty="0"/>
              <a:t>politically unstable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have </a:t>
            </a:r>
            <a:r>
              <a:rPr lang="en-GB" u="sng" dirty="0"/>
              <a:t>mixed or command</a:t>
            </a:r>
            <a:r>
              <a:rPr lang="en-GB" dirty="0"/>
              <a:t> economies</a:t>
            </a:r>
          </a:p>
          <a:p>
            <a:pPr lvl="1"/>
            <a:r>
              <a:rPr lang="en-GB" dirty="0"/>
              <a:t>have </a:t>
            </a:r>
            <a:r>
              <a:rPr lang="en-GB" u="sng" dirty="0"/>
              <a:t>excessive levels</a:t>
            </a:r>
            <a:r>
              <a:rPr lang="en-GB" dirty="0"/>
              <a:t> of borrowing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6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CHOICE OF </a:t>
            </a:r>
            <a:r>
              <a:rPr lang="en-GB" dirty="0" smtClean="0">
                <a:solidFill>
                  <a:srgbClr val="7030A0"/>
                </a:solidFill>
              </a:rPr>
              <a:t>TIMING FOR ENTRY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Once attractive markets are identified, the firm must consider the timing of entry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en-US" u="sng" dirty="0"/>
              <a:t>Entry is early </a:t>
            </a:r>
            <a:r>
              <a:rPr lang="en-US" dirty="0"/>
              <a:t>when the firm enters a foreign market </a:t>
            </a:r>
            <a:r>
              <a:rPr lang="en-US" u="sng" dirty="0"/>
              <a:t>before other foreign firms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en-US" u="sng" dirty="0"/>
              <a:t>Entry is late </a:t>
            </a:r>
            <a:r>
              <a:rPr lang="en-US" dirty="0"/>
              <a:t>when the </a:t>
            </a:r>
            <a:r>
              <a:rPr lang="en-US" u="sng" dirty="0"/>
              <a:t>firm enters the market after firms have already established </a:t>
            </a:r>
            <a:r>
              <a:rPr lang="en-US" dirty="0"/>
              <a:t>themselves in the market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2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MOVER’S </a:t>
            </a:r>
            <a:r>
              <a:rPr lang="en-GB" dirty="0" smtClean="0">
                <a:solidFill>
                  <a:srgbClr val="7030A0"/>
                </a:solidFill>
              </a:rPr>
              <a:t>ADVANTAGES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ability to pre-empt rivals by </a:t>
            </a:r>
            <a:r>
              <a:rPr lang="en-GB" u="sng" dirty="0"/>
              <a:t>establishing a strong brand name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ability to </a:t>
            </a:r>
            <a:r>
              <a:rPr lang="en-GB" u="sng" dirty="0"/>
              <a:t>build up sales volume</a:t>
            </a:r>
            <a:r>
              <a:rPr lang="en-GB" dirty="0"/>
              <a:t> and ride down the </a:t>
            </a:r>
            <a:r>
              <a:rPr lang="en-GB" u="sng" dirty="0"/>
              <a:t>experience curve</a:t>
            </a:r>
            <a:r>
              <a:rPr lang="en-GB" dirty="0"/>
              <a:t> ahead of rivals and gain a </a:t>
            </a:r>
            <a:r>
              <a:rPr lang="en-GB" u="sng" dirty="0"/>
              <a:t>cost advantage</a:t>
            </a:r>
            <a:r>
              <a:rPr lang="en-GB" dirty="0"/>
              <a:t> over later entrants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ability to create </a:t>
            </a:r>
            <a:r>
              <a:rPr lang="en-GB" u="sng" dirty="0"/>
              <a:t>switching costs</a:t>
            </a:r>
            <a:r>
              <a:rPr lang="en-GB" dirty="0"/>
              <a:t> that tie customers into products or services making it difficult for later entrants to win business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4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MOVER’S </a:t>
            </a:r>
            <a:r>
              <a:rPr lang="en-GB" dirty="0" smtClean="0">
                <a:solidFill>
                  <a:srgbClr val="7030A0"/>
                </a:solidFill>
              </a:rPr>
              <a:t>DISADVANTAGES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Pioneering </a:t>
            </a:r>
            <a:r>
              <a:rPr lang="en-GB" dirty="0">
                <a:solidFill>
                  <a:srgbClr val="7030A0"/>
                </a:solidFill>
              </a:rPr>
              <a:t>costs</a:t>
            </a:r>
            <a:r>
              <a:rPr lang="en-GB" dirty="0"/>
              <a:t> - firm must devote considerable time, effort and expense to learning the </a:t>
            </a:r>
            <a:r>
              <a:rPr lang="en-GB" u="sng" dirty="0"/>
              <a:t>rules of the game</a:t>
            </a:r>
          </a:p>
          <a:p>
            <a:r>
              <a:rPr lang="en-GB" dirty="0"/>
              <a:t>the costs of </a:t>
            </a:r>
            <a:r>
              <a:rPr lang="en-GB" u="sng" dirty="0"/>
              <a:t>business failure</a:t>
            </a:r>
            <a:r>
              <a:rPr lang="en-GB" dirty="0"/>
              <a:t> if the firm makes some major mistakes</a:t>
            </a:r>
          </a:p>
          <a:p>
            <a:r>
              <a:rPr lang="en-GB" dirty="0"/>
              <a:t>the costs of </a:t>
            </a:r>
            <a:r>
              <a:rPr lang="en-GB" u="sng" dirty="0"/>
              <a:t>promoting and establishing</a:t>
            </a:r>
            <a:r>
              <a:rPr lang="en-GB" dirty="0"/>
              <a:t> a product offering, including the cost of educating customers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4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SCALE</a:t>
            </a:r>
            <a:r>
              <a:rPr lang="en-GB" dirty="0" smtClean="0"/>
              <a:t> OF </a:t>
            </a:r>
            <a:r>
              <a:rPr lang="en-GB" dirty="0" smtClean="0">
                <a:solidFill>
                  <a:srgbClr val="7030A0"/>
                </a:solidFill>
              </a:rPr>
              <a:t>MARKET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ENTRY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After choosing which market to enter and the timing of entry, firms need to decide on the scale of market entry</a:t>
            </a:r>
          </a:p>
          <a:p>
            <a:r>
              <a:rPr lang="en-GB" dirty="0"/>
              <a:t>E</a:t>
            </a:r>
            <a:r>
              <a:rPr lang="en-GB" dirty="0" smtClean="0"/>
              <a:t>ntering </a:t>
            </a:r>
            <a:r>
              <a:rPr lang="en-GB" dirty="0"/>
              <a:t>a foreign market on a </a:t>
            </a:r>
            <a:r>
              <a:rPr lang="en-GB" u="sng" dirty="0"/>
              <a:t>significant scale</a:t>
            </a:r>
            <a:r>
              <a:rPr lang="en-GB" dirty="0"/>
              <a:t> is a major </a:t>
            </a:r>
            <a:r>
              <a:rPr lang="en-GB" u="sng" dirty="0"/>
              <a:t>strategic commitment</a:t>
            </a:r>
            <a:r>
              <a:rPr lang="en-GB" dirty="0"/>
              <a:t> that changes the competitive playing field 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decision has a </a:t>
            </a:r>
            <a:r>
              <a:rPr lang="en-GB" u="sng" dirty="0"/>
              <a:t>long term impact</a:t>
            </a:r>
            <a:r>
              <a:rPr lang="en-GB" dirty="0"/>
              <a:t> and is difficult to reverse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Small-scale </a:t>
            </a:r>
            <a:r>
              <a:rPr lang="en-GB" u="sng" dirty="0"/>
              <a:t>entry</a:t>
            </a:r>
            <a:r>
              <a:rPr lang="en-GB" dirty="0"/>
              <a:t> has the advantage</a:t>
            </a:r>
            <a:r>
              <a:rPr lang="en-GB" dirty="0" smtClean="0"/>
              <a:t>: </a:t>
            </a:r>
            <a:r>
              <a:rPr lang="en-GB" dirty="0"/>
              <a:t>allows a firm to </a:t>
            </a:r>
            <a:r>
              <a:rPr lang="en-GB" u="sng" dirty="0"/>
              <a:t>learn</a:t>
            </a:r>
            <a:r>
              <a:rPr lang="en-GB" dirty="0"/>
              <a:t> about a foreign market while simultaneously </a:t>
            </a:r>
            <a:r>
              <a:rPr lang="en-GB" u="sng" dirty="0"/>
              <a:t>limiting</a:t>
            </a:r>
            <a:r>
              <a:rPr lang="en-GB" dirty="0"/>
              <a:t> the firm’s exposure to that market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7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ENTRY MODES: </a:t>
            </a:r>
            <a:r>
              <a:rPr lang="en-GB" dirty="0" smtClean="0">
                <a:solidFill>
                  <a:srgbClr val="7030A0"/>
                </a:solidFill>
              </a:rPr>
              <a:t>Export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Common </a:t>
            </a:r>
            <a:r>
              <a:rPr lang="en-GB" u="sng" dirty="0"/>
              <a:t>first step</a:t>
            </a:r>
            <a:r>
              <a:rPr lang="en-GB" dirty="0"/>
              <a:t> for many manufacturing firms</a:t>
            </a:r>
          </a:p>
          <a:p>
            <a:r>
              <a:rPr lang="en-GB" dirty="0" smtClean="0"/>
              <a:t>Attractive:</a:t>
            </a:r>
          </a:p>
          <a:p>
            <a:pPr lvl="1"/>
            <a:r>
              <a:rPr lang="en-GB" dirty="0"/>
              <a:t>avoids the costs of </a:t>
            </a:r>
            <a:r>
              <a:rPr lang="en-GB" u="sng" dirty="0"/>
              <a:t>establishing</a:t>
            </a:r>
            <a:r>
              <a:rPr lang="en-GB" dirty="0"/>
              <a:t> local manufacturing operations</a:t>
            </a:r>
          </a:p>
          <a:p>
            <a:pPr lvl="1"/>
            <a:r>
              <a:rPr lang="en-GB" dirty="0"/>
              <a:t>helps the firm achieve </a:t>
            </a:r>
            <a:r>
              <a:rPr lang="en-GB" u="sng" dirty="0"/>
              <a:t>experience curve</a:t>
            </a:r>
            <a:r>
              <a:rPr lang="en-GB" dirty="0"/>
              <a:t> and </a:t>
            </a:r>
            <a:r>
              <a:rPr lang="en-GB" u="sng" dirty="0"/>
              <a:t>location economies</a:t>
            </a:r>
          </a:p>
          <a:p>
            <a:endParaRPr lang="en-GB" dirty="0" smtClean="0"/>
          </a:p>
          <a:p>
            <a:r>
              <a:rPr lang="en-GB" dirty="0" smtClean="0"/>
              <a:t>Unattractive:</a:t>
            </a:r>
          </a:p>
          <a:p>
            <a:pPr lvl="1"/>
            <a:r>
              <a:rPr lang="en-GB" dirty="0"/>
              <a:t>there may be </a:t>
            </a:r>
            <a:r>
              <a:rPr lang="en-GB" u="sng" dirty="0"/>
              <a:t>lower-cost</a:t>
            </a:r>
            <a:r>
              <a:rPr lang="en-GB" dirty="0"/>
              <a:t> manufacturing locations</a:t>
            </a:r>
          </a:p>
          <a:p>
            <a:pPr lvl="1"/>
            <a:r>
              <a:rPr lang="en-GB" dirty="0"/>
              <a:t>high </a:t>
            </a:r>
            <a:r>
              <a:rPr lang="en-GB" u="sng" dirty="0"/>
              <a:t>transport costs</a:t>
            </a:r>
            <a:r>
              <a:rPr lang="en-GB" dirty="0"/>
              <a:t> and </a:t>
            </a:r>
            <a:r>
              <a:rPr lang="en-GB" u="sng" dirty="0"/>
              <a:t>tariffs</a:t>
            </a:r>
            <a:r>
              <a:rPr lang="en-GB" dirty="0"/>
              <a:t> can make it uneconomical</a:t>
            </a:r>
          </a:p>
          <a:p>
            <a:pPr lvl="1"/>
            <a:r>
              <a:rPr lang="en-GB" u="sng" dirty="0"/>
              <a:t>agents</a:t>
            </a:r>
            <a:r>
              <a:rPr lang="en-GB" dirty="0"/>
              <a:t> in a foreign country may not act in exporter’s best interest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9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1191</Words>
  <Application>Microsoft Office PowerPoint</Application>
  <PresentationFormat>Widescreen</PresentationFormat>
  <Paragraphs>158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Wingdings</vt:lpstr>
      <vt:lpstr>Office Theme</vt:lpstr>
      <vt:lpstr>CHAPTER 15</vt:lpstr>
      <vt:lpstr>BASIC DECISION TO MAKE WHEN EXPANDING GLOBALLY</vt:lpstr>
      <vt:lpstr>THE CHOICE OF ENTRY MODE</vt:lpstr>
      <vt:lpstr>THE CHOICE OF FOREIGN MARKETS</vt:lpstr>
      <vt:lpstr>THE CHOICE OF TIMING FOR ENTRY</vt:lpstr>
      <vt:lpstr>FIRST MOVER’S ADVANTAGES</vt:lpstr>
      <vt:lpstr>FIRST MOVER’S DISADVANTAGES</vt:lpstr>
      <vt:lpstr>SCALE OF MARKET ENTRY</vt:lpstr>
      <vt:lpstr>TYPES OF ENTRY MODES: Export</vt:lpstr>
      <vt:lpstr>TYPES OF ENTRY MODE: Turnkey Projects</vt:lpstr>
      <vt:lpstr>TYPES OF ENTRY MODE: Licensing</vt:lpstr>
      <vt:lpstr>TYPES OF ENTRY MODE: Franchising</vt:lpstr>
      <vt:lpstr>TYPES OF ENTRY MODE: Joint Ventures</vt:lpstr>
      <vt:lpstr>TYPES OF ENTRY MODE: Wholly Owned Subsidiary</vt:lpstr>
      <vt:lpstr>ACQUISITION</vt:lpstr>
      <vt:lpstr>STRATEGIC ALLIANCES</vt:lpstr>
      <vt:lpstr>CHARACTERISTICS OF A SUCCESSFUL STRATEGIC ALLIANCE</vt:lpstr>
      <vt:lpstr>CHARACTERISTICS OF A SUCCESSFUL STRATEGIC ALLIANCE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Faiz Hossain</dc:creator>
  <cp:lastModifiedBy>Faiz Hossain</cp:lastModifiedBy>
  <cp:revision>37</cp:revision>
  <dcterms:created xsi:type="dcterms:W3CDTF">2014-11-25T14:48:19Z</dcterms:created>
  <dcterms:modified xsi:type="dcterms:W3CDTF">2016-07-28T10:44:29Z</dcterms:modified>
</cp:coreProperties>
</file>