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70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8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8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3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2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3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3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7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0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6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45076-31FF-43C9-9C64-68199688E3D8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6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/>
              <a:t>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REGIONAL ECONOMIC INTEGRATION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4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ADOPTION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7030A0"/>
                </a:solidFill>
              </a:rPr>
              <a:t>EURO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Benefits</a:t>
            </a:r>
            <a:r>
              <a:rPr lang="en-US" dirty="0" smtClean="0"/>
              <a:t> of the euro</a:t>
            </a:r>
          </a:p>
          <a:p>
            <a:pPr lvl="1"/>
            <a:r>
              <a:rPr lang="en-US" u="sng" dirty="0" smtClean="0"/>
              <a:t>savings</a:t>
            </a:r>
            <a:r>
              <a:rPr lang="en-US" dirty="0" smtClean="0"/>
              <a:t> from having to handle one currency, rather than many</a:t>
            </a:r>
          </a:p>
          <a:p>
            <a:pPr lvl="1"/>
            <a:r>
              <a:rPr lang="en-US" dirty="0" smtClean="0"/>
              <a:t>it is easier to </a:t>
            </a:r>
            <a:r>
              <a:rPr lang="en-US" u="sng" dirty="0" smtClean="0"/>
              <a:t>compare prices</a:t>
            </a:r>
            <a:r>
              <a:rPr lang="en-US" dirty="0" smtClean="0"/>
              <a:t> across Europe, so firms are forced to be more competitive</a:t>
            </a:r>
          </a:p>
          <a:p>
            <a:pPr lvl="1"/>
            <a:r>
              <a:rPr lang="en-US" dirty="0" smtClean="0"/>
              <a:t>competition is beneficial for the European companies in the long-run as they try to be </a:t>
            </a:r>
            <a:r>
              <a:rPr lang="en-US" u="sng" dirty="0" smtClean="0"/>
              <a:t>economically efficient</a:t>
            </a:r>
          </a:p>
          <a:p>
            <a:pPr lvl="1"/>
            <a:r>
              <a:rPr lang="en-US" dirty="0" smtClean="0"/>
              <a:t>gives a strong boost to the development of highly </a:t>
            </a:r>
            <a:r>
              <a:rPr lang="en-US" u="sng" dirty="0" smtClean="0"/>
              <a:t>liquid</a:t>
            </a:r>
            <a:r>
              <a:rPr lang="en-US" dirty="0" smtClean="0"/>
              <a:t> pan-European capital market</a:t>
            </a:r>
          </a:p>
          <a:p>
            <a:pPr lvl="1"/>
            <a:r>
              <a:rPr lang="en-US" dirty="0" smtClean="0"/>
              <a:t>increases the range of </a:t>
            </a:r>
            <a:r>
              <a:rPr lang="en-US" u="sng" dirty="0" smtClean="0"/>
              <a:t>investment</a:t>
            </a:r>
            <a:r>
              <a:rPr lang="en-US" dirty="0" smtClean="0"/>
              <a:t> options open both to individuals and institutions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Costs</a:t>
            </a:r>
            <a:r>
              <a:rPr lang="en-US" dirty="0" smtClean="0"/>
              <a:t> of the euro</a:t>
            </a:r>
          </a:p>
          <a:p>
            <a:pPr lvl="1"/>
            <a:r>
              <a:rPr lang="en-US" dirty="0" smtClean="0"/>
              <a:t>loss of </a:t>
            </a:r>
            <a:r>
              <a:rPr lang="en-US" u="sng" dirty="0" smtClean="0"/>
              <a:t>control</a:t>
            </a:r>
            <a:r>
              <a:rPr lang="en-US" dirty="0" smtClean="0"/>
              <a:t> over national monetary policy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 is only feasible for </a:t>
            </a:r>
            <a:r>
              <a:rPr lang="en-US" u="sng" dirty="0" smtClean="0"/>
              <a:t>countries</a:t>
            </a:r>
            <a:r>
              <a:rPr lang="en-US" dirty="0" smtClean="0"/>
              <a:t> with similar economic performance to adopt a common currency which is the not the case for Europe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ECONOMIC INTEGRATION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7030A0"/>
                </a:solidFill>
              </a:rPr>
              <a:t>AMERICA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2554" y="1928474"/>
            <a:ext cx="8266892" cy="414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NORTH AMERICAN FREE TRADE AGREEMENT </a:t>
            </a:r>
            <a:r>
              <a:rPr lang="en-US" dirty="0" smtClean="0"/>
              <a:t>(NAFTA)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States, Canada, and Mexico</a:t>
            </a:r>
          </a:p>
          <a:p>
            <a:r>
              <a:rPr lang="en-US" dirty="0" smtClean="0"/>
              <a:t>abolished tariffs on 99% of the goods traded between members</a:t>
            </a:r>
          </a:p>
          <a:p>
            <a:r>
              <a:rPr lang="en-US" dirty="0" smtClean="0"/>
              <a:t>removed most trade barriers </a:t>
            </a:r>
          </a:p>
          <a:p>
            <a:r>
              <a:rPr lang="en-US" dirty="0" smtClean="0"/>
              <a:t>protects IP rights</a:t>
            </a:r>
          </a:p>
          <a:p>
            <a:r>
              <a:rPr lang="en-US" dirty="0" smtClean="0"/>
              <a:t>removes most restrictions on FDI</a:t>
            </a:r>
          </a:p>
          <a:p>
            <a:r>
              <a:rPr lang="en-US" dirty="0" smtClean="0"/>
              <a:t>each country applies its own environmental standards</a:t>
            </a:r>
          </a:p>
          <a:p>
            <a:r>
              <a:rPr lang="en-US" dirty="0" smtClean="0"/>
              <a:t>established </a:t>
            </a:r>
            <a:r>
              <a:rPr lang="en-US" dirty="0" smtClean="0"/>
              <a:t>two commissions to impose fines and remove trade privileges when environmental standards or legislation involving health and safety, minimum wages, or child labor are ignored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8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NORTH AMERICAN FREE TRADE AGREEMENT </a:t>
            </a:r>
            <a:r>
              <a:rPr lang="en-US" dirty="0" smtClean="0"/>
              <a:t>(NAFTA)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Benefits:</a:t>
            </a:r>
          </a:p>
          <a:p>
            <a:r>
              <a:rPr lang="en-US" dirty="0" smtClean="0"/>
              <a:t>Mexico would benefit </a:t>
            </a:r>
          </a:p>
          <a:p>
            <a:pPr lvl="1"/>
            <a:r>
              <a:rPr lang="en-US" dirty="0" smtClean="0"/>
              <a:t>from increased jobs as low cost production moves south and will see more rapid economic growth as a result</a:t>
            </a:r>
          </a:p>
          <a:p>
            <a:r>
              <a:rPr lang="en-US" dirty="0"/>
              <a:t>T</a:t>
            </a:r>
            <a:r>
              <a:rPr lang="en-US" dirty="0" smtClean="0"/>
              <a:t>he U.S. and Canada would benefit from </a:t>
            </a:r>
          </a:p>
          <a:p>
            <a:pPr lvl="1"/>
            <a:r>
              <a:rPr lang="en-US" dirty="0" smtClean="0"/>
              <a:t>access to a large and increasingly prosperous market</a:t>
            </a:r>
          </a:p>
          <a:p>
            <a:pPr lvl="1"/>
            <a:r>
              <a:rPr lang="en-US" dirty="0" smtClean="0"/>
              <a:t>the lower prices for consumers from goods produced in Mexico</a:t>
            </a:r>
          </a:p>
          <a:p>
            <a:pPr lvl="1"/>
            <a:r>
              <a:rPr lang="en-US" dirty="0" smtClean="0"/>
              <a:t>low cost labor and the ability to be more competitive on world markets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58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NORTH AMERICAN FREE TRADE AGREEMENT </a:t>
            </a:r>
            <a:r>
              <a:rPr lang="en-US" dirty="0" smtClean="0"/>
              <a:t>(NAFTA)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Drawbacks:</a:t>
            </a:r>
          </a:p>
          <a:p>
            <a:pPr lvl="1"/>
            <a:r>
              <a:rPr lang="en-US" dirty="0" smtClean="0"/>
              <a:t>jobs would be lost and wage levels would decline in the U.S. and Canada</a:t>
            </a:r>
          </a:p>
          <a:p>
            <a:pPr lvl="1"/>
            <a:r>
              <a:rPr lang="en-US" dirty="0" smtClean="0"/>
              <a:t>Mexican workers would emigrate north</a:t>
            </a:r>
          </a:p>
          <a:p>
            <a:pPr lvl="1"/>
            <a:r>
              <a:rPr lang="en-US" dirty="0" smtClean="0"/>
              <a:t>pollution would increase due to Mexico's more lax standards</a:t>
            </a:r>
          </a:p>
          <a:p>
            <a:pPr lvl="1"/>
            <a:r>
              <a:rPr lang="en-US" dirty="0" smtClean="0"/>
              <a:t>Mexico would lose its sovereignty</a:t>
            </a:r>
          </a:p>
        </p:txBody>
      </p:sp>
    </p:spTree>
    <p:extLst>
      <p:ext uri="{BB962C8B-B14F-4D97-AF65-F5344CB8AC3E}">
        <p14:creationId xmlns:p14="http://schemas.microsoft.com/office/powerpoint/2010/main" val="1732039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ANDEAN</a:t>
            </a:r>
            <a:r>
              <a:rPr lang="en-US" dirty="0" smtClean="0"/>
              <a:t>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Andean Pact </a:t>
            </a:r>
            <a:r>
              <a:rPr lang="en-US" dirty="0" smtClean="0"/>
              <a:t>was signed in 1969 by Bolivia, Chile, Ecuador, Colombia, and Peru.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formed in 1969 using the EU model</a:t>
            </a:r>
          </a:p>
          <a:p>
            <a:r>
              <a:rPr lang="en-US" dirty="0" smtClean="0"/>
              <a:t>had more or less failed by the mid-1980s</a:t>
            </a:r>
          </a:p>
          <a:p>
            <a:r>
              <a:rPr lang="en-US" dirty="0" smtClean="0"/>
              <a:t>was re-launched in 1990, and now operates as a customs union</a:t>
            </a:r>
          </a:p>
          <a:p>
            <a:r>
              <a:rPr lang="en-US" dirty="0" smtClean="0"/>
              <a:t>signed an agreement in 2003 with MERCOSUR to restart negotiations towards the creation of a free trade area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24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MERCOSUR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a free trade pact between Brazil and Argentina</a:t>
            </a:r>
          </a:p>
          <a:p>
            <a:r>
              <a:rPr lang="en-US" dirty="0" smtClean="0"/>
              <a:t>was expanded in 1990 to include Paraguay and Uruguay</a:t>
            </a:r>
          </a:p>
          <a:p>
            <a:r>
              <a:rPr lang="en-US" dirty="0" smtClean="0"/>
              <a:t>may be diverting trade rather than creating trade, and local firms are investing in industries that are not competitive on a worldwide basis</a:t>
            </a:r>
          </a:p>
          <a:p>
            <a:r>
              <a:rPr lang="en-US" dirty="0" smtClean="0"/>
              <a:t>initially made progress on reducing trade barriers between member states, but more recently efforts have stalled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93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ECONOMIC INTEGRATION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7030A0"/>
                </a:solidFill>
              </a:rPr>
              <a:t>ASIA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Association of Southeast Asian Nations </a:t>
            </a:r>
            <a:r>
              <a:rPr lang="en-US" dirty="0" smtClean="0"/>
              <a:t>(ASEAN, 1967)</a:t>
            </a:r>
          </a:p>
          <a:p>
            <a:pPr lvl="1"/>
            <a:r>
              <a:rPr lang="en-US" dirty="0" smtClean="0"/>
              <a:t>Brunei, Indonesia, Malaysia, the Philippines, Singapore, Thailand, Vietnam, Myanmar, Laos, and Cambodia</a:t>
            </a:r>
          </a:p>
          <a:p>
            <a:pPr lvl="1"/>
            <a:r>
              <a:rPr lang="en-US" dirty="0" smtClean="0"/>
              <a:t>freer trade between member countries </a:t>
            </a:r>
          </a:p>
          <a:p>
            <a:pPr lvl="1"/>
            <a:r>
              <a:rPr lang="en-US" dirty="0" smtClean="0"/>
              <a:t>cooperation in their industrial policies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7030A0"/>
                </a:solidFill>
              </a:rPr>
              <a:t>ASEAN Free Trade Area </a:t>
            </a:r>
            <a:r>
              <a:rPr lang="en-US" dirty="0" smtClean="0"/>
              <a:t>(AFTA) between the six original members of ASEAN came into effect in 2003</a:t>
            </a:r>
          </a:p>
          <a:p>
            <a:pPr lvl="1"/>
            <a:r>
              <a:rPr lang="en-US" dirty="0" smtClean="0"/>
              <a:t>ASEAN and AFTA are moving towards establishing a free trade zone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46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ASIA PACIFIC ECONOMIC COOPERATION</a:t>
            </a:r>
            <a:r>
              <a:rPr lang="en-US" dirty="0" smtClean="0"/>
              <a:t> (APEC)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Asia-Pacific Economic Cooperation </a:t>
            </a:r>
            <a:r>
              <a:rPr lang="en-US" dirty="0" smtClean="0"/>
              <a:t>(APEC)</a:t>
            </a:r>
          </a:p>
          <a:p>
            <a:pPr lvl="1"/>
            <a:r>
              <a:rPr lang="en-US" dirty="0" smtClean="0"/>
              <a:t>has 21 members including the United States, Japan, and China</a:t>
            </a:r>
          </a:p>
          <a:p>
            <a:pPr lvl="1"/>
            <a:r>
              <a:rPr lang="en-US" dirty="0" smtClean="0"/>
              <a:t>wants to increase multilateral cooperation</a:t>
            </a:r>
          </a:p>
          <a:p>
            <a:pPr lvl="1"/>
            <a:r>
              <a:rPr lang="en-US" dirty="0" smtClean="0"/>
              <a:t>member states account for 55% of world’s GNP, and 49% of world trade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49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</a:t>
            </a:r>
            <a:r>
              <a:rPr lang="en-US" dirty="0" smtClean="0">
                <a:solidFill>
                  <a:srgbClr val="7030A0"/>
                </a:solidFill>
              </a:rPr>
              <a:t>ECONOMIC INTEGRATION </a:t>
            </a:r>
            <a:r>
              <a:rPr lang="en-US" dirty="0" smtClean="0"/>
              <a:t>MEAN FOR </a:t>
            </a:r>
            <a:r>
              <a:rPr lang="en-US" dirty="0" smtClean="0">
                <a:solidFill>
                  <a:srgbClr val="7030A0"/>
                </a:solidFill>
              </a:rPr>
              <a:t>MANAGERS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 economic integration</a:t>
            </a:r>
          </a:p>
          <a:p>
            <a:pPr lvl="1"/>
            <a:r>
              <a:rPr lang="en-US" dirty="0" smtClean="0"/>
              <a:t>opens new markets  </a:t>
            </a:r>
          </a:p>
          <a:p>
            <a:pPr lvl="1"/>
            <a:r>
              <a:rPr lang="en-US" dirty="0" smtClean="0"/>
              <a:t>allows firms to realize cost economies by centralizing production in those locations where the mix of factor costs and skills is optimal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within each grouping, the business environment becomes competitive</a:t>
            </a:r>
          </a:p>
          <a:p>
            <a:pPr lvl="1"/>
            <a:r>
              <a:rPr lang="en-US" dirty="0" smtClean="0"/>
              <a:t>there is a risk of being shut out of the single market by the creation of a “trade fortress”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7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REGIONAL ECONOMIC INTEGRATION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A</a:t>
            </a:r>
            <a:r>
              <a:rPr lang="en-US" u="sng" dirty="0" smtClean="0"/>
              <a:t>greements</a:t>
            </a:r>
            <a:r>
              <a:rPr lang="en-US" dirty="0" smtClean="0"/>
              <a:t> between countries in a geographic region to reduce </a:t>
            </a:r>
            <a:r>
              <a:rPr lang="en-US" u="sng" dirty="0" smtClean="0"/>
              <a:t>tariff </a:t>
            </a:r>
            <a:r>
              <a:rPr lang="en-US" dirty="0" smtClean="0"/>
              <a:t>and </a:t>
            </a:r>
            <a:r>
              <a:rPr lang="en-US" u="sng" dirty="0" smtClean="0"/>
              <a:t>non-tariff</a:t>
            </a:r>
            <a:r>
              <a:rPr lang="en-US" dirty="0" smtClean="0"/>
              <a:t> barriers to the free flow of goods, services, and factors of production between each other.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66" r="-10466"/>
          <a:stretch>
            <a:fillRect/>
          </a:stretch>
        </p:blipFill>
        <p:spPr bwMode="auto">
          <a:xfrm>
            <a:off x="2592259" y="2967496"/>
            <a:ext cx="7007482" cy="384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84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LEVELS OF ECONOMIC INTEGRATION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u="sng" dirty="0" smtClean="0"/>
              <a:t>free trade area</a:t>
            </a:r>
            <a:r>
              <a:rPr lang="en-US" dirty="0" smtClean="0"/>
              <a:t> eliminates all barriers to the trade of goods and services among </a:t>
            </a:r>
            <a:r>
              <a:rPr lang="en-US" u="sng" dirty="0" smtClean="0"/>
              <a:t>member countries</a:t>
            </a:r>
          </a:p>
          <a:p>
            <a:pPr lvl="1"/>
            <a:r>
              <a:rPr lang="en-US" dirty="0" smtClean="0"/>
              <a:t>European Free Trade Association (EFTA) – Member states: Iceland, Liechtenstein, Norway, &amp; Switzerland</a:t>
            </a:r>
          </a:p>
          <a:p>
            <a:pPr lvl="1"/>
            <a:r>
              <a:rPr lang="en-US" dirty="0" smtClean="0"/>
              <a:t>North American Free Trade Agreement (NAFTA)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u="sng" dirty="0" smtClean="0"/>
              <a:t>customs union</a:t>
            </a:r>
            <a:r>
              <a:rPr lang="en-US" dirty="0" smtClean="0"/>
              <a:t> eliminates trade barriers between member countries and adopts a </a:t>
            </a:r>
            <a:r>
              <a:rPr lang="en-US" u="sng" dirty="0" smtClean="0"/>
              <a:t>common external trade policy</a:t>
            </a:r>
          </a:p>
          <a:p>
            <a:pPr lvl="1"/>
            <a:r>
              <a:rPr lang="en-US" dirty="0" smtClean="0"/>
              <a:t>Andean Pact (Bolivia, Columbia, Ecuador and Peru)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u="sng" dirty="0" smtClean="0"/>
              <a:t>common market</a:t>
            </a:r>
            <a:r>
              <a:rPr lang="en-US" dirty="0" smtClean="0"/>
              <a:t> has </a:t>
            </a:r>
            <a:r>
              <a:rPr lang="en-US" u="sng" dirty="0" smtClean="0"/>
              <a:t>no barriers</a:t>
            </a:r>
            <a:r>
              <a:rPr lang="en-US" dirty="0" smtClean="0"/>
              <a:t> to trade between member countries, a </a:t>
            </a:r>
            <a:r>
              <a:rPr lang="en-US" u="sng" dirty="0" smtClean="0"/>
              <a:t>common external trade policy</a:t>
            </a:r>
            <a:r>
              <a:rPr lang="en-US" dirty="0" smtClean="0"/>
              <a:t>, and the </a:t>
            </a:r>
            <a:r>
              <a:rPr lang="en-US" u="sng" dirty="0" smtClean="0"/>
              <a:t>free movement</a:t>
            </a:r>
            <a:r>
              <a:rPr lang="en-US" dirty="0" smtClean="0"/>
              <a:t> of the factors of production </a:t>
            </a:r>
          </a:p>
          <a:p>
            <a:pPr lvl="1"/>
            <a:r>
              <a:rPr lang="en-US" dirty="0" smtClean="0"/>
              <a:t>MERCOSUR (Brazil, Argentina, Paraguay, and Uruguay)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LEVELS OF ECONOMIC INTEGRATION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An </a:t>
            </a:r>
            <a:r>
              <a:rPr lang="en-US" u="sng" dirty="0" smtClean="0"/>
              <a:t>economic union</a:t>
            </a:r>
            <a:r>
              <a:rPr lang="en-US" dirty="0" smtClean="0"/>
              <a:t> has the </a:t>
            </a:r>
            <a:r>
              <a:rPr lang="en-US" u="sng" dirty="0" smtClean="0"/>
              <a:t>free flow of products and factors of production</a:t>
            </a:r>
            <a:r>
              <a:rPr lang="en-US" dirty="0" smtClean="0"/>
              <a:t> between members, a </a:t>
            </a:r>
            <a:r>
              <a:rPr lang="en-US" u="sng" dirty="0" smtClean="0"/>
              <a:t>common</a:t>
            </a:r>
            <a:r>
              <a:rPr lang="en-US" dirty="0" smtClean="0"/>
              <a:t> external trade policy, a </a:t>
            </a:r>
            <a:r>
              <a:rPr lang="en-US" u="sng" dirty="0" smtClean="0"/>
              <a:t>common currency</a:t>
            </a:r>
            <a:r>
              <a:rPr lang="en-US" dirty="0" smtClean="0"/>
              <a:t>, a </a:t>
            </a:r>
            <a:r>
              <a:rPr lang="en-US" u="sng" dirty="0" smtClean="0"/>
              <a:t>harmonized tax rate</a:t>
            </a:r>
            <a:r>
              <a:rPr lang="en-US" dirty="0" smtClean="0"/>
              <a:t>, and a common </a:t>
            </a:r>
            <a:r>
              <a:rPr lang="en-US" u="sng" dirty="0" smtClean="0"/>
              <a:t>monetary </a:t>
            </a:r>
            <a:r>
              <a:rPr lang="en-US" dirty="0" smtClean="0"/>
              <a:t>and </a:t>
            </a:r>
            <a:r>
              <a:rPr lang="en-US" u="sng" dirty="0" smtClean="0"/>
              <a:t>fiscal policy</a:t>
            </a:r>
          </a:p>
          <a:p>
            <a:pPr lvl="1"/>
            <a:r>
              <a:rPr lang="en-US" dirty="0" smtClean="0"/>
              <a:t>European Union (EU)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 </a:t>
            </a:r>
            <a:r>
              <a:rPr lang="en-US" u="sng" dirty="0" smtClean="0"/>
              <a:t>political union</a:t>
            </a:r>
            <a:r>
              <a:rPr lang="en-US" dirty="0" smtClean="0"/>
              <a:t> involves a </a:t>
            </a:r>
            <a:r>
              <a:rPr lang="en-US" u="sng" dirty="0" smtClean="0"/>
              <a:t>central political apparatus</a:t>
            </a:r>
            <a:r>
              <a:rPr lang="en-US" dirty="0" smtClean="0"/>
              <a:t> that coordinates the </a:t>
            </a:r>
            <a:r>
              <a:rPr lang="en-US" u="sng" dirty="0" smtClean="0"/>
              <a:t>economic, social, and foreign policy</a:t>
            </a:r>
            <a:r>
              <a:rPr lang="en-US" dirty="0" smtClean="0"/>
              <a:t> of member states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3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r>
              <a:rPr lang="en-US" dirty="0" smtClean="0">
                <a:solidFill>
                  <a:srgbClr val="7030A0"/>
                </a:solidFill>
              </a:rPr>
              <a:t>FOR</a:t>
            </a:r>
            <a:r>
              <a:rPr lang="en-US" dirty="0" smtClean="0"/>
              <a:t> REGIONAL ECONOMIC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countries gain from free trade and investment by exploiting the gains from free trade and investment</a:t>
            </a:r>
          </a:p>
          <a:p>
            <a:r>
              <a:rPr lang="en-US" dirty="0" smtClean="0"/>
              <a:t>Linking countries together, making them more </a:t>
            </a:r>
            <a:r>
              <a:rPr lang="en-US" u="sng" dirty="0" smtClean="0"/>
              <a:t>dependent</a:t>
            </a:r>
            <a:r>
              <a:rPr lang="en-US" dirty="0" smtClean="0"/>
              <a:t> on each other</a:t>
            </a:r>
          </a:p>
          <a:p>
            <a:pPr lvl="1"/>
            <a:r>
              <a:rPr lang="en-US" dirty="0" smtClean="0"/>
              <a:t>creates incentives for </a:t>
            </a:r>
            <a:r>
              <a:rPr lang="en-US" u="sng" dirty="0" smtClean="0"/>
              <a:t>political cooperation</a:t>
            </a:r>
            <a:r>
              <a:rPr lang="en-US" dirty="0" smtClean="0"/>
              <a:t> and reduces the likelihood of </a:t>
            </a:r>
            <a:r>
              <a:rPr lang="en-US" u="sng" dirty="0" smtClean="0"/>
              <a:t>violent conflict</a:t>
            </a:r>
          </a:p>
          <a:p>
            <a:pPr lvl="1"/>
            <a:r>
              <a:rPr lang="en-US" dirty="0" smtClean="0"/>
              <a:t>gives countries greater </a:t>
            </a:r>
            <a:r>
              <a:rPr lang="en-US" u="sng" dirty="0" smtClean="0"/>
              <a:t>political influence</a:t>
            </a:r>
            <a:r>
              <a:rPr lang="en-US" dirty="0" smtClean="0"/>
              <a:t> when dealing with </a:t>
            </a:r>
            <a:r>
              <a:rPr lang="en-US" u="sng" dirty="0" smtClean="0"/>
              <a:t>other nations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4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r>
              <a:rPr lang="en-US" dirty="0" smtClean="0">
                <a:solidFill>
                  <a:srgbClr val="7030A0"/>
                </a:solidFill>
              </a:rPr>
              <a:t>AGAINST</a:t>
            </a:r>
            <a:r>
              <a:rPr lang="en-US" dirty="0" smtClean="0"/>
              <a:t> REGIONAL ECONOMIC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integration can be </a:t>
            </a:r>
            <a:r>
              <a:rPr lang="en-US" u="sng" dirty="0" smtClean="0"/>
              <a:t>difficult</a:t>
            </a:r>
            <a:r>
              <a:rPr lang="en-US" dirty="0" smtClean="0"/>
              <a:t> because </a:t>
            </a:r>
          </a:p>
          <a:p>
            <a:pPr lvl="1"/>
            <a:r>
              <a:rPr lang="en-US" dirty="0" smtClean="0"/>
              <a:t>while a nation as a whole may benefit from a regional free trade agreement, </a:t>
            </a:r>
            <a:r>
              <a:rPr lang="en-US" u="sng" dirty="0" smtClean="0"/>
              <a:t>certain groups may lose</a:t>
            </a:r>
          </a:p>
          <a:p>
            <a:pPr lvl="1"/>
            <a:r>
              <a:rPr lang="en-US" dirty="0" smtClean="0"/>
              <a:t>it implies a loss of </a:t>
            </a:r>
            <a:r>
              <a:rPr lang="en-US" u="sng" dirty="0" smtClean="0"/>
              <a:t>national sovereignty</a:t>
            </a:r>
          </a:p>
          <a:p>
            <a:r>
              <a:rPr lang="en-US" dirty="0" smtClean="0"/>
              <a:t>Regional economic integration is only beneficial if the amount of trade it creates </a:t>
            </a:r>
            <a:r>
              <a:rPr lang="en-US" u="sng" dirty="0" smtClean="0"/>
              <a:t>exceeds</a:t>
            </a:r>
            <a:r>
              <a:rPr lang="en-US" dirty="0" smtClean="0"/>
              <a:t> the amount it diverts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trade creation </a:t>
            </a:r>
            <a:r>
              <a:rPr lang="en-US" dirty="0" smtClean="0"/>
              <a:t>occurs when low cost producers within the free trade area replace high cost domestic producers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trade diversion </a:t>
            </a:r>
            <a:r>
              <a:rPr lang="en-US" dirty="0" smtClean="0"/>
              <a:t>occurs when higher cost suppliers within the free trade area replace lower cost domestic 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</a:t>
            </a:r>
            <a:r>
              <a:rPr lang="en-US" dirty="0" smtClean="0">
                <a:solidFill>
                  <a:srgbClr val="7030A0"/>
                </a:solidFill>
              </a:rPr>
              <a:t>REGIONAL ECONOMIC INTEGRATION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7030A0"/>
                </a:solidFill>
              </a:rPr>
              <a:t>EUROPE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 has </a:t>
            </a:r>
            <a:r>
              <a:rPr lang="en-US" u="sng" dirty="0" smtClean="0"/>
              <a:t>two trade</a:t>
            </a:r>
            <a:r>
              <a:rPr lang="en-US" dirty="0" smtClean="0"/>
              <a:t> blocs </a:t>
            </a:r>
          </a:p>
          <a:p>
            <a:pPr lvl="1"/>
            <a:r>
              <a:rPr lang="en-US" dirty="0" smtClean="0"/>
              <a:t>The European Union (EU) with 27 members</a:t>
            </a:r>
          </a:p>
          <a:p>
            <a:pPr lvl="1"/>
            <a:r>
              <a:rPr lang="en-US" dirty="0" smtClean="0"/>
              <a:t>The European Free Trade Area (EFTA) with 4 members</a:t>
            </a:r>
          </a:p>
          <a:p>
            <a:r>
              <a:rPr lang="en-US" dirty="0" smtClean="0"/>
              <a:t>The EU is seen as the world’s next </a:t>
            </a:r>
            <a:r>
              <a:rPr lang="en-US" u="sng" dirty="0" smtClean="0"/>
              <a:t>economic and political superpower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EUROPEAN UNION</a:t>
            </a:r>
            <a:r>
              <a:rPr lang="en-US" dirty="0" smtClean="0"/>
              <a:t> (EU)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u="sng" dirty="0" smtClean="0"/>
              <a:t>devastation</a:t>
            </a:r>
            <a:r>
              <a:rPr lang="en-US" dirty="0" smtClean="0"/>
              <a:t> of two world wars on Western Europe prompted the formation of the EU</a:t>
            </a:r>
          </a:p>
          <a:p>
            <a:r>
              <a:rPr lang="en-US" dirty="0" smtClean="0"/>
              <a:t>Forerunner was the </a:t>
            </a:r>
            <a:r>
              <a:rPr lang="en-US" u="sng" dirty="0" smtClean="0"/>
              <a:t>European Coal</a:t>
            </a:r>
            <a:r>
              <a:rPr lang="en-US" dirty="0" smtClean="0"/>
              <a:t> and </a:t>
            </a:r>
            <a:r>
              <a:rPr lang="en-US" u="sng" dirty="0" smtClean="0"/>
              <a:t>Steel Community</a:t>
            </a:r>
            <a:r>
              <a:rPr lang="en-US" dirty="0" smtClean="0"/>
              <a:t> (1951)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European Economic Community</a:t>
            </a:r>
            <a:r>
              <a:rPr lang="en-US" dirty="0" smtClean="0"/>
              <a:t> (1957) was formed at the </a:t>
            </a:r>
            <a:r>
              <a:rPr lang="en-US" dirty="0" smtClean="0">
                <a:solidFill>
                  <a:srgbClr val="7030A0"/>
                </a:solidFill>
              </a:rPr>
              <a:t>Treaty of Rome</a:t>
            </a:r>
            <a:r>
              <a:rPr lang="en-US" dirty="0" smtClean="0"/>
              <a:t> with the goal of becoming a common market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Single European Act </a:t>
            </a:r>
            <a:r>
              <a:rPr lang="en-US" dirty="0" smtClean="0"/>
              <a:t>(1987)</a:t>
            </a:r>
          </a:p>
          <a:p>
            <a:pPr lvl="1"/>
            <a:r>
              <a:rPr lang="en-US" dirty="0" smtClean="0"/>
              <a:t>committed the EC countries to work toward establishment of a single market by December 31, 1992</a:t>
            </a:r>
          </a:p>
          <a:p>
            <a:pPr lvl="1"/>
            <a:r>
              <a:rPr lang="en-US" dirty="0" smtClean="0"/>
              <a:t>was born out of frustration among EC members that the community was not living up to its promise </a:t>
            </a:r>
          </a:p>
          <a:p>
            <a:pPr lvl="1"/>
            <a:r>
              <a:rPr lang="en-US" dirty="0" smtClean="0"/>
              <a:t>restructuring of substantial sections of European industry allowing for faster economic growth than would otherwise have been the case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1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POLITICAL STRUCTURE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7030A0"/>
                </a:solidFill>
              </a:rPr>
              <a:t>EU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European Council </a:t>
            </a:r>
            <a:r>
              <a:rPr lang="en-US" dirty="0" smtClean="0"/>
              <a:t>- resolves major </a:t>
            </a:r>
            <a:r>
              <a:rPr lang="en-US" u="sng" dirty="0" smtClean="0"/>
              <a:t>policy issues</a:t>
            </a:r>
            <a:r>
              <a:rPr lang="en-US" dirty="0" smtClean="0"/>
              <a:t> and sets </a:t>
            </a:r>
            <a:r>
              <a:rPr lang="en-US" u="sng" dirty="0" smtClean="0"/>
              <a:t>policy directions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European Commission </a:t>
            </a:r>
            <a:r>
              <a:rPr lang="en-US" dirty="0" smtClean="0"/>
              <a:t>- responsible for implementing aspects of </a:t>
            </a:r>
            <a:r>
              <a:rPr lang="en-US" u="sng" dirty="0" smtClean="0"/>
              <a:t>EU law</a:t>
            </a:r>
            <a:r>
              <a:rPr lang="en-US" dirty="0" smtClean="0"/>
              <a:t> and </a:t>
            </a:r>
            <a:r>
              <a:rPr lang="en-US" u="sng" dirty="0" smtClean="0"/>
              <a:t>monitoring</a:t>
            </a:r>
            <a:r>
              <a:rPr lang="en-US" dirty="0" smtClean="0"/>
              <a:t> member states to ensure they are complying with EU laws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Council of the European Union </a:t>
            </a:r>
            <a:r>
              <a:rPr lang="en-US" dirty="0" smtClean="0"/>
              <a:t>- the </a:t>
            </a:r>
            <a:r>
              <a:rPr lang="en-US" u="sng" dirty="0" smtClean="0"/>
              <a:t>ultimate controlling authority</a:t>
            </a:r>
            <a:r>
              <a:rPr lang="en-US" dirty="0" smtClean="0"/>
              <a:t> within the EU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European Parliament </a:t>
            </a:r>
            <a:r>
              <a:rPr lang="en-US" dirty="0" smtClean="0"/>
              <a:t>- debates </a:t>
            </a:r>
            <a:r>
              <a:rPr lang="en-US" u="sng" dirty="0" smtClean="0"/>
              <a:t>legislation</a:t>
            </a:r>
            <a:r>
              <a:rPr lang="en-US" dirty="0" smtClean="0"/>
              <a:t> proposed by the commission and forwarded to it by the council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Court of Justice </a:t>
            </a:r>
            <a:r>
              <a:rPr lang="en-US" dirty="0" smtClean="0"/>
              <a:t>- the </a:t>
            </a:r>
            <a:r>
              <a:rPr lang="en-US" u="sng" dirty="0" smtClean="0"/>
              <a:t>supreme appeals court</a:t>
            </a:r>
            <a:r>
              <a:rPr lang="en-US" dirty="0" smtClean="0"/>
              <a:t> for EU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1227</Words>
  <Application>Microsoft Office PowerPoint</Application>
  <PresentationFormat>Custom</PresentationFormat>
  <Paragraphs>110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CHAPTER 9</vt:lpstr>
      <vt:lpstr>REGIONAL ECONOMIC INTEGRATION</vt:lpstr>
      <vt:lpstr>LEVELS OF ECONOMIC INTEGRATION</vt:lpstr>
      <vt:lpstr>LEVELS OF ECONOMIC INTEGRATION</vt:lpstr>
      <vt:lpstr>CASE FOR REGIONAL ECONOMIC INTEGRATION</vt:lpstr>
      <vt:lpstr>CASE AGAINST REGIONAL ECONOMIC INTEGRATION</vt:lpstr>
      <vt:lpstr>STATUS OF REGIONAL ECONOMIC INTEGRATION IN EUROPE</vt:lpstr>
      <vt:lpstr>EUROPEAN UNION (EU)</vt:lpstr>
      <vt:lpstr>POLITICAL STRUCTURE OF EU</vt:lpstr>
      <vt:lpstr>THE ADOPTION OF THE EURO</vt:lpstr>
      <vt:lpstr>THE ECONOMIC INTEGRATION IN AMERICA</vt:lpstr>
      <vt:lpstr>NORTH AMERICAN FREE TRADE AGREEMENT (NAFTA)</vt:lpstr>
      <vt:lpstr>NORTH AMERICAN FREE TRADE AGREEMENT (NAFTA)</vt:lpstr>
      <vt:lpstr>NORTH AMERICAN FREE TRADE AGREEMENT (NAFTA)</vt:lpstr>
      <vt:lpstr>ANDEAN COMMUNITY</vt:lpstr>
      <vt:lpstr>MERCOSUR</vt:lpstr>
      <vt:lpstr>ECONOMIC INTEGRATION IN ASIA</vt:lpstr>
      <vt:lpstr>ASIA PACIFIC ECONOMIC COOPERATION (APEC)</vt:lpstr>
      <vt:lpstr>WHAT DOES ECONOMIC INTEGRATION MEAN FOR MANAGERS?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Faiz Hossain</dc:creator>
  <cp:lastModifiedBy>Eshan</cp:lastModifiedBy>
  <cp:revision>19</cp:revision>
  <dcterms:created xsi:type="dcterms:W3CDTF">2014-11-25T14:48:19Z</dcterms:created>
  <dcterms:modified xsi:type="dcterms:W3CDTF">2015-04-16T03:20:14Z</dcterms:modified>
</cp:coreProperties>
</file>