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56" r:id="rId2"/>
    <p:sldId id="290" r:id="rId3"/>
    <p:sldId id="291" r:id="rId4"/>
    <p:sldId id="289" r:id="rId5"/>
    <p:sldId id="275" r:id="rId6"/>
    <p:sldId id="276" r:id="rId7"/>
    <p:sldId id="292" r:id="rId8"/>
    <p:sldId id="285" r:id="rId9"/>
    <p:sldId id="286" r:id="rId10"/>
    <p:sldId id="288" r:id="rId11"/>
    <p:sldId id="281" r:id="rId12"/>
    <p:sldId id="293" r:id="rId13"/>
    <p:sldId id="282" r:id="rId14"/>
    <p:sldId id="28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420D52-CDB3-4B9A-9FF3-06F8F706CF1C}" type="datetimeFigureOut">
              <a:rPr lang="en-US" smtClean="0"/>
              <a:pPr/>
              <a:t>1/26/2020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B0F7C4-2967-47B1-B9D3-F09AC1D6EA4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0120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0F7C4-2967-47B1-B9D3-F09AC1D6EA44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1712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8DAB-5943-4D0B-A832-B3EAED4FBFEF}" type="datetimeFigureOut">
              <a:rPr lang="en-US" smtClean="0"/>
              <a:pPr/>
              <a:t>1/26/2020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F6529-7D7C-4B45-B6BE-35994E55B29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8DAB-5943-4D0B-A832-B3EAED4FBFEF}" type="datetimeFigureOut">
              <a:rPr lang="en-US" smtClean="0"/>
              <a:pPr/>
              <a:t>1/26/2020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F6529-7D7C-4B45-B6BE-35994E55B29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8DAB-5943-4D0B-A832-B3EAED4FBFEF}" type="datetimeFigureOut">
              <a:rPr lang="en-US" smtClean="0"/>
              <a:pPr/>
              <a:t>1/26/2020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F6529-7D7C-4B45-B6BE-35994E55B29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8DAB-5943-4D0B-A832-B3EAED4FBFEF}" type="datetimeFigureOut">
              <a:rPr lang="en-US" smtClean="0"/>
              <a:pPr/>
              <a:t>1/26/2020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F6529-7D7C-4B45-B6BE-35994E55B29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8DAB-5943-4D0B-A832-B3EAED4FBFEF}" type="datetimeFigureOut">
              <a:rPr lang="en-US" smtClean="0"/>
              <a:pPr/>
              <a:t>1/26/2020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F6529-7D7C-4B45-B6BE-35994E55B29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8DAB-5943-4D0B-A832-B3EAED4FBFEF}" type="datetimeFigureOut">
              <a:rPr lang="en-US" smtClean="0"/>
              <a:pPr/>
              <a:t>1/26/2020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F6529-7D7C-4B45-B6BE-35994E55B29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8DAB-5943-4D0B-A832-B3EAED4FBFEF}" type="datetimeFigureOut">
              <a:rPr lang="en-US" smtClean="0"/>
              <a:pPr/>
              <a:t>1/26/2020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F6529-7D7C-4B45-B6BE-35994E55B29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8DAB-5943-4D0B-A832-B3EAED4FBFEF}" type="datetimeFigureOut">
              <a:rPr lang="en-US" smtClean="0"/>
              <a:pPr/>
              <a:t>1/26/2020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F6529-7D7C-4B45-B6BE-35994E55B29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8DAB-5943-4D0B-A832-B3EAED4FBFEF}" type="datetimeFigureOut">
              <a:rPr lang="en-US" smtClean="0"/>
              <a:pPr/>
              <a:t>1/26/2020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F6529-7D7C-4B45-B6BE-35994E55B29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8DAB-5943-4D0B-A832-B3EAED4FBFEF}" type="datetimeFigureOut">
              <a:rPr lang="en-US" smtClean="0"/>
              <a:pPr/>
              <a:t>1/26/2020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F6529-7D7C-4B45-B6BE-35994E55B29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8DAB-5943-4D0B-A832-B3EAED4FBFEF}" type="datetimeFigureOut">
              <a:rPr lang="en-US" smtClean="0"/>
              <a:pPr/>
              <a:t>1/26/2020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89F6529-7D7C-4B45-B6BE-35994E55B29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4CA8DAB-5943-4D0B-A832-B3EAED4FBFEF}" type="datetimeFigureOut">
              <a:rPr lang="en-US" smtClean="0"/>
              <a:pPr/>
              <a:t>1/26/2020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89F6529-7D7C-4B45-B6BE-35994E55B298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533400" y="3676664"/>
            <a:ext cx="7854696" cy="1752600"/>
          </a:xfrm>
          <a:noFill/>
        </p:spPr>
        <p:txBody>
          <a:bodyPr/>
          <a:lstStyle/>
          <a:p>
            <a:endParaRPr lang="en-GB" dirty="0" smtClean="0">
              <a:solidFill>
                <a:srgbClr val="FFC000"/>
              </a:solidFill>
            </a:endParaRPr>
          </a:p>
          <a:p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SERVICES MARKETING</a:t>
            </a:r>
            <a:endParaRPr lang="en-GB" sz="3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GB" sz="3200" b="1" dirty="0" smtClean="0">
                <a:solidFill>
                  <a:schemeClr val="tx2">
                    <a:lumMod val="75000"/>
                  </a:schemeClr>
                </a:solidFill>
              </a:rPr>
              <a:t>(MKT412)</a:t>
            </a:r>
            <a:endParaRPr lang="en-GB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2428876"/>
            <a:ext cx="8229600" cy="150019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WELCOME</a:t>
            </a:r>
            <a:endParaRPr kumimoji="0" lang="en-US" sz="6600" b="1" i="0" u="none" strike="noStrike" kern="1200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" name="Picture 2" descr="C:\Users\mahtab.muntazeri\Desktop\BUS101\Pictures\Logo_of_NSU.png"/>
          <p:cNvPicPr>
            <a:picLocks noChangeAspect="1" noChangeArrowheads="1"/>
          </p:cNvPicPr>
          <p:nvPr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6729066" y="-24"/>
            <a:ext cx="1938696" cy="2357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  <p:bldP spid="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935480"/>
            <a:ext cx="8858280" cy="470823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All exam related information will be provided in the class in due course. However, please don’t ask for “suggestion”. You need to understand all the topics and prepare yourselves accordingly.</a:t>
            </a:r>
          </a:p>
          <a:p>
            <a:endParaRPr lang="en-GB" b="1" dirty="0"/>
          </a:p>
          <a:p>
            <a:r>
              <a:rPr lang="en-GB" b="1" dirty="0"/>
              <a:t>Make-up Exam</a:t>
            </a:r>
            <a:r>
              <a:rPr lang="en-GB" dirty="0"/>
              <a:t>- Only </a:t>
            </a:r>
            <a:r>
              <a:rPr lang="en-GB" b="1" dirty="0"/>
              <a:t>extreme</a:t>
            </a:r>
            <a:r>
              <a:rPr lang="en-GB" dirty="0"/>
              <a:t> situations might be “considered”. Any make-up taken will be </a:t>
            </a:r>
            <a:r>
              <a:rPr lang="en-GB" b="1" dirty="0"/>
              <a:t>comprehensive</a:t>
            </a:r>
            <a:r>
              <a:rPr lang="en-GB" dirty="0"/>
              <a:t>. There is </a:t>
            </a:r>
            <a:r>
              <a:rPr lang="en-GB" b="1" dirty="0"/>
              <a:t>NO</a:t>
            </a:r>
            <a:r>
              <a:rPr lang="en-GB" dirty="0"/>
              <a:t> make-up for </a:t>
            </a:r>
            <a:r>
              <a:rPr lang="en-GB" dirty="0" smtClean="0"/>
              <a:t>quizzes, debate</a:t>
            </a:r>
            <a:r>
              <a:rPr lang="en-GB" dirty="0"/>
              <a:t>, case works &amp; final project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dirty="0" smtClean="0"/>
              <a:t>Students must remain in their own class &amp; section for all the exams &amp; course work.</a:t>
            </a:r>
            <a:endParaRPr lang="en-GB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928670"/>
            <a:ext cx="8229600" cy="92869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Exam Policies</a:t>
            </a:r>
            <a:endParaRPr kumimoji="0" lang="en-US" sz="5400" b="1" i="0" u="none" strike="noStrike" kern="1200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789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928670"/>
            <a:ext cx="8229600" cy="92869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Policies to follow…</a:t>
            </a:r>
            <a:endParaRPr kumimoji="0" lang="en-US" sz="5400" b="1" i="0" u="none" strike="noStrike" kern="1200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5842" name="Picture 2" descr="C:\Users\mahtab.muntazeri\Desktop\ULAB\pictures\cell.h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2" y="2118007"/>
            <a:ext cx="4572032" cy="4349458"/>
          </a:xfrm>
          <a:prstGeom prst="rect">
            <a:avLst/>
          </a:prstGeom>
          <a:noFill/>
        </p:spPr>
      </p:pic>
      <p:pic>
        <p:nvPicPr>
          <p:cNvPr id="35843" name="Picture 3" descr="C:\Users\mahtab.muntazeri\Desktop\ULAB\pictures\images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285992"/>
            <a:ext cx="4090630" cy="4000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3304" y="2636912"/>
            <a:ext cx="4474840" cy="1143000"/>
          </a:xfrm>
        </p:spPr>
        <p:txBody>
          <a:bodyPr/>
          <a:lstStyle/>
          <a:p>
            <a:r>
              <a:rPr lang="en-US" dirty="0" smtClean="0"/>
              <a:t>5 minutes!! !!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2773" y="620688"/>
            <a:ext cx="3557739" cy="6115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4590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348880"/>
            <a:ext cx="8229600" cy="244827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Please refer to course outline for all necessary required information.</a:t>
            </a:r>
            <a:endParaRPr kumimoji="0" lang="en-US" sz="4800" b="1" i="0" u="none" strike="noStrike" kern="1200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7526363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C:\Users\mahtab.muntazeri\Desktop\ULAB\pictures\yTkMoEETE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035050"/>
            <a:ext cx="4267200" cy="4787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pe 123"/>
          <p:cNvGrpSpPr>
            <a:grpSpLocks/>
          </p:cNvGrpSpPr>
          <p:nvPr/>
        </p:nvGrpSpPr>
        <p:grpSpPr bwMode="auto">
          <a:xfrm>
            <a:off x="285720" y="714356"/>
            <a:ext cx="4358288" cy="3286148"/>
            <a:chOff x="557333" y="1877675"/>
            <a:chExt cx="4742559" cy="4412195"/>
          </a:xfrm>
        </p:grpSpPr>
        <p:sp>
          <p:nvSpPr>
            <p:cNvPr id="17" name="Ellipse 86"/>
            <p:cNvSpPr/>
            <p:nvPr/>
          </p:nvSpPr>
          <p:spPr bwMode="auto">
            <a:xfrm>
              <a:off x="1452862" y="5306447"/>
              <a:ext cx="2836844" cy="573514"/>
            </a:xfrm>
            <a:prstGeom prst="ellipse">
              <a:avLst/>
            </a:prstGeom>
            <a:gradFill flip="none" rotWithShape="1">
              <a:gsLst>
                <a:gs pos="24000">
                  <a:sysClr val="windowText" lastClr="000000">
                    <a:alpha val="22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FFFFFF"/>
                </a:solidFill>
                <a:latin typeface="Calibri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8" name="Ellipse 87"/>
            <p:cNvSpPr/>
            <p:nvPr/>
          </p:nvSpPr>
          <p:spPr bwMode="auto">
            <a:xfrm>
              <a:off x="2932598" y="5817744"/>
              <a:ext cx="1862823" cy="380685"/>
            </a:xfrm>
            <a:prstGeom prst="ellipse">
              <a:avLst/>
            </a:prstGeom>
            <a:gradFill flip="none" rotWithShape="1">
              <a:gsLst>
                <a:gs pos="24000">
                  <a:sysClr val="windowText" lastClr="000000">
                    <a:alpha val="28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FFFFFF"/>
                </a:solidFill>
                <a:latin typeface="Calibri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9" name="Ellipse 88"/>
            <p:cNvSpPr/>
            <p:nvPr/>
          </p:nvSpPr>
          <p:spPr bwMode="auto">
            <a:xfrm>
              <a:off x="844903" y="5909185"/>
              <a:ext cx="1862824" cy="380685"/>
            </a:xfrm>
            <a:prstGeom prst="ellipse">
              <a:avLst/>
            </a:prstGeom>
            <a:gradFill flip="none" rotWithShape="1">
              <a:gsLst>
                <a:gs pos="24000">
                  <a:sysClr val="windowText" lastClr="000000">
                    <a:alpha val="28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FFFFFF"/>
                </a:solidFill>
                <a:latin typeface="Calibri" charset="0"/>
                <a:ea typeface="ＭＳ Ｐゴシック" charset="-128"/>
                <a:cs typeface="ＭＳ Ｐゴシック" charset="-128"/>
              </a:endParaRPr>
            </a:p>
          </p:txBody>
        </p:sp>
        <p:grpSp>
          <p:nvGrpSpPr>
            <p:cNvPr id="20" name="Gruppe 92"/>
            <p:cNvGrpSpPr>
              <a:grpSpLocks/>
            </p:cNvGrpSpPr>
            <p:nvPr/>
          </p:nvGrpSpPr>
          <p:grpSpPr bwMode="auto">
            <a:xfrm>
              <a:off x="2530953" y="2177681"/>
              <a:ext cx="669796" cy="4021897"/>
              <a:chOff x="375748" y="3370704"/>
              <a:chExt cx="1614231" cy="2879359"/>
            </a:xfrm>
          </p:grpSpPr>
          <p:sp>
            <p:nvSpPr>
              <p:cNvPr id="24" name="Afrundet rektangel 89"/>
              <p:cNvSpPr>
                <a:spLocks noChangeArrowheads="1"/>
              </p:cNvSpPr>
              <p:nvPr/>
            </p:nvSpPr>
            <p:spPr bwMode="auto">
              <a:xfrm rot="1320000">
                <a:off x="375748" y="3835629"/>
                <a:ext cx="198910" cy="2414434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151616"/>
                  </a:gs>
                  <a:gs pos="100000">
                    <a:srgbClr val="F3F3F3"/>
                  </a:gs>
                  <a:gs pos="100000">
                    <a:srgbClr val="A6A6A6"/>
                  </a:gs>
                </a:gsLst>
                <a:lin ang="10800000" scaled="1"/>
              </a:gradFill>
              <a:ln w="9525">
                <a:noFill/>
                <a:round/>
                <a:headEnd/>
                <a:tailEnd/>
              </a:ln>
              <a:effectLst>
                <a:outerShdw blurRad="635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Calibri" charset="0"/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25" name="Afrundet rektangel 90"/>
              <p:cNvSpPr>
                <a:spLocks noChangeArrowheads="1"/>
              </p:cNvSpPr>
              <p:nvPr/>
            </p:nvSpPr>
            <p:spPr bwMode="auto">
              <a:xfrm>
                <a:off x="1106361" y="3370704"/>
                <a:ext cx="175960" cy="2414434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151616"/>
                  </a:gs>
                  <a:gs pos="100000">
                    <a:srgbClr val="F3F3F3"/>
                  </a:gs>
                  <a:gs pos="100000">
                    <a:srgbClr val="A6A6A6"/>
                  </a:gs>
                </a:gsLst>
                <a:lin ang="10800000" scaled="1"/>
              </a:gradFill>
              <a:ln w="9525">
                <a:noFill/>
                <a:round/>
                <a:headEnd/>
                <a:tailEnd/>
              </a:ln>
              <a:effectLst>
                <a:outerShdw blurRad="635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Calibri" charset="0"/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26" name="Afrundet rektangel 91"/>
              <p:cNvSpPr>
                <a:spLocks noChangeArrowheads="1"/>
              </p:cNvSpPr>
              <p:nvPr/>
            </p:nvSpPr>
            <p:spPr bwMode="auto">
              <a:xfrm rot="20040000">
                <a:off x="1791069" y="3759468"/>
                <a:ext cx="198910" cy="2414434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151616"/>
                  </a:gs>
                  <a:gs pos="100000">
                    <a:srgbClr val="F3F3F3"/>
                  </a:gs>
                  <a:gs pos="100000">
                    <a:srgbClr val="A6A6A6"/>
                  </a:gs>
                </a:gsLst>
                <a:lin ang="10800000" scaled="1"/>
              </a:gradFill>
              <a:ln w="9525">
                <a:noFill/>
                <a:round/>
                <a:headEnd/>
                <a:tailEnd/>
              </a:ln>
              <a:effectLst>
                <a:outerShdw blurRad="635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Calibri" charset="0"/>
                  <a:ea typeface="ＭＳ Ｐゴシック" charset="-128"/>
                  <a:cs typeface="ＭＳ Ｐゴシック" charset="-128"/>
                </a:endParaRPr>
              </a:p>
            </p:txBody>
          </p:sp>
        </p:grpSp>
        <p:grpSp>
          <p:nvGrpSpPr>
            <p:cNvPr id="21" name="Gruppe 157"/>
            <p:cNvGrpSpPr/>
            <p:nvPr/>
          </p:nvGrpSpPr>
          <p:grpSpPr bwMode="auto">
            <a:xfrm>
              <a:off x="557333" y="1877675"/>
              <a:ext cx="4742559" cy="3136286"/>
              <a:chOff x="3401158" y="1815393"/>
              <a:chExt cx="5769644" cy="4032958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22" name="Rectangle 27"/>
              <p:cNvSpPr>
                <a:spLocks noChangeArrowheads="1"/>
              </p:cNvSpPr>
              <p:nvPr/>
            </p:nvSpPr>
            <p:spPr bwMode="auto">
              <a:xfrm>
                <a:off x="3401158" y="2201170"/>
                <a:ext cx="5769644" cy="3647181"/>
              </a:xfrm>
              <a:prstGeom prst="rect">
                <a:avLst/>
              </a:prstGeom>
              <a:gradFill flip="none" rotWithShape="1">
                <a:gsLst>
                  <a:gs pos="38000">
                    <a:sysClr val="window" lastClr="FFFFFF"/>
                  </a:gs>
                  <a:gs pos="100000">
                    <a:schemeClr val="bg1">
                      <a:lumMod val="75000"/>
                    </a:schemeClr>
                  </a:gs>
                  <a:gs pos="68000">
                    <a:schemeClr val="bg1">
                      <a:lumMod val="95000"/>
                    </a:schemeClr>
                  </a:gs>
                </a:gsLst>
                <a:lin ang="12300000" scaled="0"/>
                <a:tileRect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marL="342900" indent="-342900"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de-DE" sz="2400" b="1" kern="0" dirty="0" smtClean="0">
                    <a:solidFill>
                      <a:sysClr val="windowText" lastClr="000000"/>
                    </a:solidFill>
                    <a:ea typeface="ＭＳ Ｐゴシック" pitchFamily="-97" charset="-128"/>
                  </a:rPr>
                  <a:t>MAHTAB MUNTAZERI (Mbt)</a:t>
                </a:r>
              </a:p>
              <a:p>
                <a:pPr marL="342900" indent="-342900"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de-DE" sz="2000" kern="0" dirty="0" smtClean="0">
                    <a:solidFill>
                      <a:sysClr val="windowText" lastClr="000000"/>
                    </a:solidFill>
                    <a:ea typeface="ＭＳ Ｐゴシック" pitchFamily="-97" charset="-128"/>
                  </a:rPr>
                  <a:t>Lecturer,</a:t>
                </a:r>
              </a:p>
              <a:p>
                <a:pPr marL="342900" indent="-342900"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de-DE" sz="2000" kern="0" dirty="0" smtClean="0">
                    <a:solidFill>
                      <a:sysClr val="windowText" lastClr="000000"/>
                    </a:solidFill>
                    <a:ea typeface="ＭＳ Ｐゴシック" pitchFamily="-97" charset="-128"/>
                  </a:rPr>
                  <a:t>Department of Marketing &amp; INB</a:t>
                </a:r>
              </a:p>
              <a:p>
                <a:pPr marL="342900" indent="-342900"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de-DE" sz="2000" kern="0" dirty="0" smtClean="0">
                    <a:solidFill>
                      <a:sysClr val="windowText" lastClr="000000"/>
                    </a:solidFill>
                    <a:ea typeface="ＭＳ Ｐゴシック" pitchFamily="-97" charset="-128"/>
                  </a:rPr>
                  <a:t>School of Business &amp; Economics,</a:t>
                </a:r>
              </a:p>
              <a:p>
                <a:pPr indent="17463"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de-DE" sz="2000" kern="0" dirty="0" smtClean="0">
                    <a:solidFill>
                      <a:sysClr val="windowText" lastClr="000000"/>
                    </a:solidFill>
                    <a:ea typeface="ＭＳ Ｐゴシック" pitchFamily="-97" charset="-128"/>
                  </a:rPr>
                  <a:t>North South University.</a:t>
                </a:r>
                <a:endParaRPr lang="de-DE" sz="2000" kern="0" dirty="0">
                  <a:solidFill>
                    <a:sysClr val="windowText" lastClr="000000"/>
                  </a:solidFill>
                  <a:latin typeface="Arial Narrow" pitchFamily="-97" charset="0"/>
                  <a:ea typeface="ＭＳ Ｐゴシック" pitchFamily="-97" charset="-128"/>
                </a:endParaRPr>
              </a:p>
            </p:txBody>
          </p:sp>
          <p:sp>
            <p:nvSpPr>
              <p:cNvPr id="23" name="Rectangle 39"/>
              <p:cNvSpPr>
                <a:spLocks noChangeArrowheads="1"/>
              </p:cNvSpPr>
              <p:nvPr/>
            </p:nvSpPr>
            <p:spPr bwMode="auto">
              <a:xfrm>
                <a:off x="3401158" y="1815393"/>
                <a:ext cx="5769644" cy="348197"/>
              </a:xfrm>
              <a:prstGeom prst="rect">
                <a:avLst/>
              </a:prstGeom>
              <a:gradFill flip="none" rotWithShape="1">
                <a:gsLst>
                  <a:gs pos="0">
                    <a:srgbClr val="D6B19C">
                      <a:alpha val="35000"/>
                    </a:srgbClr>
                  </a:gs>
                  <a:gs pos="30000">
                    <a:srgbClr val="D49E6C"/>
                  </a:gs>
                  <a:gs pos="70000">
                    <a:srgbClr val="A65528"/>
                  </a:gs>
                  <a:gs pos="100000">
                    <a:srgbClr val="663012"/>
                  </a:gs>
                </a:gsLst>
                <a:lin ang="5400000" scaled="0"/>
                <a:tileRect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b="1" kern="0" noProof="1">
                  <a:solidFill>
                    <a:srgbClr val="000000"/>
                  </a:solidFill>
                  <a:latin typeface="Calibri"/>
                  <a:ea typeface="ＭＳ Ｐゴシック" pitchFamily="-97" charset="-128"/>
                </a:endParaRPr>
              </a:p>
            </p:txBody>
          </p:sp>
        </p:grpSp>
      </p:grpSp>
      <p:grpSp>
        <p:nvGrpSpPr>
          <p:cNvPr id="4" name="Gruppe 123"/>
          <p:cNvGrpSpPr>
            <a:grpSpLocks/>
          </p:cNvGrpSpPr>
          <p:nvPr/>
        </p:nvGrpSpPr>
        <p:grpSpPr bwMode="auto">
          <a:xfrm>
            <a:off x="4143372" y="3089650"/>
            <a:ext cx="4929190" cy="3604603"/>
            <a:chOff x="557333" y="1963267"/>
            <a:chExt cx="4430992" cy="4326603"/>
          </a:xfrm>
        </p:grpSpPr>
        <p:sp>
          <p:nvSpPr>
            <p:cNvPr id="6" name="Ellipse 86"/>
            <p:cNvSpPr/>
            <p:nvPr/>
          </p:nvSpPr>
          <p:spPr bwMode="auto">
            <a:xfrm>
              <a:off x="1452862" y="5306447"/>
              <a:ext cx="2836844" cy="573514"/>
            </a:xfrm>
            <a:prstGeom prst="ellipse">
              <a:avLst/>
            </a:prstGeom>
            <a:gradFill flip="none" rotWithShape="1">
              <a:gsLst>
                <a:gs pos="24000">
                  <a:sysClr val="windowText" lastClr="000000">
                    <a:alpha val="22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FFFFFF"/>
                </a:solidFill>
                <a:latin typeface="Calibri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" name="Ellipse 87"/>
            <p:cNvSpPr/>
            <p:nvPr/>
          </p:nvSpPr>
          <p:spPr bwMode="auto">
            <a:xfrm>
              <a:off x="2932598" y="5817744"/>
              <a:ext cx="1862823" cy="380685"/>
            </a:xfrm>
            <a:prstGeom prst="ellipse">
              <a:avLst/>
            </a:prstGeom>
            <a:gradFill flip="none" rotWithShape="1">
              <a:gsLst>
                <a:gs pos="24000">
                  <a:sysClr val="windowText" lastClr="000000">
                    <a:alpha val="28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FFFFFF"/>
                </a:solidFill>
                <a:latin typeface="Calibri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8" name="Ellipse 88"/>
            <p:cNvSpPr/>
            <p:nvPr/>
          </p:nvSpPr>
          <p:spPr bwMode="auto">
            <a:xfrm>
              <a:off x="844903" y="5909185"/>
              <a:ext cx="1862824" cy="380685"/>
            </a:xfrm>
            <a:prstGeom prst="ellipse">
              <a:avLst/>
            </a:prstGeom>
            <a:gradFill flip="none" rotWithShape="1">
              <a:gsLst>
                <a:gs pos="24000">
                  <a:sysClr val="windowText" lastClr="000000">
                    <a:alpha val="28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FFFFFF"/>
                </a:solidFill>
                <a:latin typeface="Calibri" charset="0"/>
                <a:ea typeface="ＭＳ Ｐゴシック" charset="-128"/>
                <a:cs typeface="ＭＳ Ｐゴシック" charset="-128"/>
              </a:endParaRPr>
            </a:p>
          </p:txBody>
        </p:sp>
        <p:grpSp>
          <p:nvGrpSpPr>
            <p:cNvPr id="9" name="Gruppe 92"/>
            <p:cNvGrpSpPr>
              <a:grpSpLocks/>
            </p:cNvGrpSpPr>
            <p:nvPr/>
          </p:nvGrpSpPr>
          <p:grpSpPr bwMode="auto">
            <a:xfrm>
              <a:off x="2530953" y="2177681"/>
              <a:ext cx="669796" cy="4021897"/>
              <a:chOff x="375748" y="3370704"/>
              <a:chExt cx="1614231" cy="2879359"/>
            </a:xfrm>
          </p:grpSpPr>
          <p:sp>
            <p:nvSpPr>
              <p:cNvPr id="13" name="Afrundet rektangel 89"/>
              <p:cNvSpPr>
                <a:spLocks noChangeArrowheads="1"/>
              </p:cNvSpPr>
              <p:nvPr/>
            </p:nvSpPr>
            <p:spPr bwMode="auto">
              <a:xfrm rot="1320000">
                <a:off x="375748" y="3835629"/>
                <a:ext cx="198910" cy="2414434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151616"/>
                  </a:gs>
                  <a:gs pos="100000">
                    <a:srgbClr val="F3F3F3"/>
                  </a:gs>
                  <a:gs pos="100000">
                    <a:srgbClr val="A6A6A6"/>
                  </a:gs>
                </a:gsLst>
                <a:lin ang="10800000" scaled="1"/>
              </a:gradFill>
              <a:ln w="9525">
                <a:noFill/>
                <a:round/>
                <a:headEnd/>
                <a:tailEnd/>
              </a:ln>
              <a:effectLst>
                <a:outerShdw blurRad="635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Calibri" charset="0"/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14" name="Afrundet rektangel 90"/>
              <p:cNvSpPr>
                <a:spLocks noChangeArrowheads="1"/>
              </p:cNvSpPr>
              <p:nvPr/>
            </p:nvSpPr>
            <p:spPr bwMode="auto">
              <a:xfrm>
                <a:off x="1106361" y="3370704"/>
                <a:ext cx="175960" cy="2414434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151616"/>
                  </a:gs>
                  <a:gs pos="100000">
                    <a:srgbClr val="F3F3F3"/>
                  </a:gs>
                  <a:gs pos="100000">
                    <a:srgbClr val="A6A6A6"/>
                  </a:gs>
                </a:gsLst>
                <a:lin ang="10800000" scaled="1"/>
              </a:gradFill>
              <a:ln w="9525">
                <a:noFill/>
                <a:round/>
                <a:headEnd/>
                <a:tailEnd/>
              </a:ln>
              <a:effectLst>
                <a:outerShdw blurRad="635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Calibri" charset="0"/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15" name="Afrundet rektangel 91"/>
              <p:cNvSpPr>
                <a:spLocks noChangeArrowheads="1"/>
              </p:cNvSpPr>
              <p:nvPr/>
            </p:nvSpPr>
            <p:spPr bwMode="auto">
              <a:xfrm rot="20040000">
                <a:off x="1791069" y="3759468"/>
                <a:ext cx="198910" cy="2414434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151616"/>
                  </a:gs>
                  <a:gs pos="100000">
                    <a:srgbClr val="F3F3F3"/>
                  </a:gs>
                  <a:gs pos="100000">
                    <a:srgbClr val="A6A6A6"/>
                  </a:gs>
                </a:gsLst>
                <a:lin ang="10800000" scaled="1"/>
              </a:gradFill>
              <a:ln w="9525">
                <a:noFill/>
                <a:round/>
                <a:headEnd/>
                <a:tailEnd/>
              </a:ln>
              <a:effectLst>
                <a:outerShdw blurRad="635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Calibri" charset="0"/>
                  <a:ea typeface="ＭＳ Ｐゴシック" charset="-128"/>
                  <a:cs typeface="ＭＳ Ｐゴシック" charset="-128"/>
                </a:endParaRPr>
              </a:p>
            </p:txBody>
          </p:sp>
        </p:grpSp>
        <p:grpSp>
          <p:nvGrpSpPr>
            <p:cNvPr id="10" name="Gruppe 157"/>
            <p:cNvGrpSpPr/>
            <p:nvPr/>
          </p:nvGrpSpPr>
          <p:grpSpPr bwMode="auto">
            <a:xfrm>
              <a:off x="557333" y="1963267"/>
              <a:ext cx="4430992" cy="3065479"/>
              <a:chOff x="3401158" y="1925455"/>
              <a:chExt cx="5390602" cy="3941906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1" name="Rectangle 27"/>
              <p:cNvSpPr>
                <a:spLocks noChangeArrowheads="1"/>
              </p:cNvSpPr>
              <p:nvPr/>
            </p:nvSpPr>
            <p:spPr bwMode="auto">
              <a:xfrm>
                <a:off x="3401158" y="2531957"/>
                <a:ext cx="5390602" cy="3335404"/>
              </a:xfrm>
              <a:prstGeom prst="rect">
                <a:avLst/>
              </a:prstGeom>
              <a:gradFill flip="none" rotWithShape="1">
                <a:gsLst>
                  <a:gs pos="38000">
                    <a:sysClr val="window" lastClr="FFFFFF"/>
                  </a:gs>
                  <a:gs pos="100000">
                    <a:schemeClr val="bg1">
                      <a:lumMod val="75000"/>
                    </a:schemeClr>
                  </a:gs>
                  <a:gs pos="68000">
                    <a:schemeClr val="bg1">
                      <a:lumMod val="95000"/>
                    </a:schemeClr>
                  </a:gs>
                </a:gsLst>
                <a:lin ang="12300000" scaled="0"/>
                <a:tileRect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t"/>
              <a:lstStyle/>
              <a:p>
                <a:pPr>
                  <a:lnSpc>
                    <a:spcPct val="150000"/>
                  </a:lnSpc>
                </a:pPr>
                <a:r>
                  <a:rPr lang="en-US" sz="2000" b="1" dirty="0" smtClean="0"/>
                  <a:t>Office: </a:t>
                </a:r>
                <a:r>
                  <a:rPr lang="en-US" sz="2000" dirty="0" smtClean="0"/>
                  <a:t>NAC727</a:t>
                </a:r>
              </a:p>
              <a:p>
                <a:r>
                  <a:rPr lang="en-US" sz="2000" b="1" dirty="0" smtClean="0"/>
                  <a:t>Consultation Hour : </a:t>
                </a:r>
                <a:endParaRPr lang="en-US" sz="2000" dirty="0" smtClean="0"/>
              </a:p>
              <a:p>
                <a:r>
                  <a:rPr lang="en-US" sz="2000" b="1" dirty="0" smtClean="0"/>
                  <a:t>	</a:t>
                </a:r>
                <a:r>
                  <a:rPr lang="en-US" sz="2000" dirty="0" smtClean="0"/>
                  <a:t>TBA</a:t>
                </a:r>
                <a:r>
                  <a:rPr lang="en-US" sz="2000" b="1" dirty="0" smtClean="0"/>
                  <a:t>	</a:t>
                </a:r>
                <a:endParaRPr lang="en-US" sz="2000" b="1" dirty="0"/>
              </a:p>
              <a:p>
                <a:r>
                  <a:rPr lang="en-US" sz="2000" b="1" dirty="0" smtClean="0"/>
                  <a:t>Email: </a:t>
                </a:r>
                <a:r>
                  <a:rPr lang="en-US" sz="2000" dirty="0" smtClean="0"/>
                  <a:t>mahtab.muntazeri@northsouth.edu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000" b="1" dirty="0" smtClean="0"/>
                  <a:t>Website</a:t>
                </a:r>
                <a:r>
                  <a:rPr lang="en-US" sz="2000" dirty="0" smtClean="0"/>
                  <a:t>: http</a:t>
                </a:r>
                <a:r>
                  <a:rPr lang="en-US" sz="2000" dirty="0"/>
                  <a:t>://</a:t>
                </a:r>
                <a:r>
                  <a:rPr lang="en-US" sz="2000" dirty="0" smtClean="0"/>
                  <a:t>mahtab-nsu.weebly.com</a:t>
                </a:r>
                <a:endParaRPr lang="de-DE" sz="2000" kern="0" dirty="0">
                  <a:solidFill>
                    <a:sysClr val="windowText" lastClr="000000"/>
                  </a:solidFill>
                  <a:latin typeface="Arial Narrow" pitchFamily="-97" charset="0"/>
                  <a:ea typeface="ＭＳ Ｐゴシック" pitchFamily="-97" charset="-128"/>
                </a:endParaRPr>
              </a:p>
            </p:txBody>
          </p:sp>
          <p:sp>
            <p:nvSpPr>
              <p:cNvPr id="12" name="Rectangle 39"/>
              <p:cNvSpPr>
                <a:spLocks noChangeArrowheads="1"/>
              </p:cNvSpPr>
              <p:nvPr/>
            </p:nvSpPr>
            <p:spPr bwMode="auto">
              <a:xfrm>
                <a:off x="3401158" y="1925455"/>
                <a:ext cx="5390602" cy="634038"/>
              </a:xfrm>
              <a:prstGeom prst="rect">
                <a:avLst/>
              </a:prstGeom>
              <a:gradFill flip="none" rotWithShape="1">
                <a:gsLst>
                  <a:gs pos="0">
                    <a:srgbClr val="D6B19C">
                      <a:alpha val="35000"/>
                    </a:srgbClr>
                  </a:gs>
                  <a:gs pos="30000">
                    <a:srgbClr val="D49E6C"/>
                  </a:gs>
                  <a:gs pos="70000">
                    <a:srgbClr val="A65528"/>
                  </a:gs>
                  <a:gs pos="100000">
                    <a:srgbClr val="663012"/>
                  </a:gs>
                </a:gsLst>
                <a:lin ang="5400000" scaled="0"/>
                <a:tileRect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de-DE" sz="2400" b="1" kern="0" noProof="1" smtClean="0">
                    <a:solidFill>
                      <a:srgbClr val="000000"/>
                    </a:solidFill>
                    <a:latin typeface="Calibri"/>
                    <a:ea typeface="ＭＳ Ｐゴシック" pitchFamily="-97" charset="-128"/>
                  </a:rPr>
                  <a:t>CONTACTS</a:t>
                </a:r>
                <a:endParaRPr lang="de-DE" sz="2400" b="1" kern="0" noProof="1">
                  <a:solidFill>
                    <a:srgbClr val="000000"/>
                  </a:solidFill>
                  <a:latin typeface="Calibri"/>
                  <a:ea typeface="ＭＳ Ｐゴシック" pitchFamily="-97" charset="-12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20774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2276872"/>
            <a:ext cx="8858280" cy="4366838"/>
          </a:xfrm>
        </p:spPr>
        <p:txBody>
          <a:bodyPr>
            <a:normAutofit/>
          </a:bodyPr>
          <a:lstStyle/>
          <a:p>
            <a:r>
              <a:rPr lang="en-US" dirty="0" smtClean="0"/>
              <a:t>Please utilize the </a:t>
            </a:r>
            <a:r>
              <a:rPr lang="en-US" b="1" dirty="0" smtClean="0"/>
              <a:t>class</a:t>
            </a:r>
            <a:r>
              <a:rPr lang="en-US" dirty="0" smtClean="0"/>
              <a:t> time in a best possible way.</a:t>
            </a:r>
          </a:p>
          <a:p>
            <a:r>
              <a:rPr lang="en-US" dirty="0" smtClean="0"/>
              <a:t>Office hours are there for your academic help. But remember, it requires your preparation as well. </a:t>
            </a:r>
          </a:p>
          <a:p>
            <a:r>
              <a:rPr lang="en-US" dirty="0" smtClean="0"/>
              <a:t>You </a:t>
            </a:r>
            <a:r>
              <a:rPr lang="en-US" b="1" dirty="0" smtClean="0"/>
              <a:t>MUST</a:t>
            </a:r>
            <a:r>
              <a:rPr lang="en-US" dirty="0" smtClean="0"/>
              <a:t> be professional in writing e-mails. </a:t>
            </a:r>
          </a:p>
          <a:p>
            <a:r>
              <a:rPr lang="en-US" dirty="0" smtClean="0"/>
              <a:t>There’s a Facebook group called “</a:t>
            </a:r>
            <a:r>
              <a:rPr lang="en-US" dirty="0" err="1" smtClean="0"/>
              <a:t>Mbt</a:t>
            </a:r>
            <a:r>
              <a:rPr lang="en-US" dirty="0"/>
              <a:t> c</a:t>
            </a:r>
            <a:r>
              <a:rPr lang="en-US" dirty="0" smtClean="0"/>
              <a:t>lass update” for providing urgent notices and sharing of academic contents. However, social media communication will be limited to this group only.</a:t>
            </a:r>
            <a:endParaRPr lang="en-GB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928670"/>
            <a:ext cx="8229600" cy="92869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Communication</a:t>
            </a:r>
            <a:endParaRPr kumimoji="0" lang="en-US" sz="5400" b="1" i="0" u="none" strike="noStrike" kern="1200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784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4143404"/>
          </a:xfrm>
        </p:spPr>
        <p:txBody>
          <a:bodyPr>
            <a:normAutofit/>
          </a:bodyPr>
          <a:lstStyle/>
          <a:p>
            <a:r>
              <a:rPr lang="en-GB" sz="3200" b="1" dirty="0" smtClean="0">
                <a:solidFill>
                  <a:srgbClr val="002060"/>
                </a:solidFill>
              </a:rPr>
              <a:t>Text book</a:t>
            </a:r>
          </a:p>
          <a:p>
            <a:endParaRPr lang="en-GB" sz="1500" b="1" dirty="0" smtClean="0">
              <a:solidFill>
                <a:srgbClr val="002060"/>
              </a:solidFill>
            </a:endParaRPr>
          </a:p>
          <a:p>
            <a:endParaRPr lang="en-GB" sz="32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928670"/>
            <a:ext cx="8229600" cy="92869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Course 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Readings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2485419"/>
              </p:ext>
            </p:extLst>
          </p:nvPr>
        </p:nvGraphicFramePr>
        <p:xfrm>
          <a:off x="1043608" y="3212976"/>
          <a:ext cx="7389814" cy="231393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2160240"/>
                <a:gridCol w="2004276"/>
                <a:gridCol w="1014443"/>
                <a:gridCol w="1116890"/>
                <a:gridCol w="1093965"/>
              </a:tblGrid>
              <a:tr h="6518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Author 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Vrind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Title 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Vrind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Edition &amp; Year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Vrind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Publisher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Vrind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ISBN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Vrinda"/>
                      </a:endParaRPr>
                    </a:p>
                  </a:txBody>
                  <a:tcPr marL="68580" marR="68580" marT="0" marB="0" anchor="ctr"/>
                </a:tc>
              </a:tr>
              <a:tr h="1662092">
                <a:tc>
                  <a:txBody>
                    <a:bodyPr/>
                    <a:lstStyle/>
                    <a:p>
                      <a:pPr marL="1803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1803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Christopher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Lovelock,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effectLst/>
                        </a:rPr>
                        <a:t>Jochen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effectLst/>
                        </a:rPr>
                        <a:t>Wirtz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and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effectLst/>
                        </a:rPr>
                        <a:t>Jayanta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effectLst/>
                        </a:rPr>
                        <a:t>Chatterrjee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Services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Marketing- People, Technology, Strategy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r>
                        <a:rPr lang="en-US" sz="1200" baseline="30000" dirty="0" smtClean="0">
                          <a:solidFill>
                            <a:schemeClr val="tx1"/>
                          </a:solidFill>
                          <a:effectLst/>
                        </a:rPr>
                        <a:t>th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, 2007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Prentice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Hall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0131875523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Vrinda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787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928670"/>
            <a:ext cx="8229600" cy="92869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Course 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Evaluation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5127293"/>
              </p:ext>
            </p:extLst>
          </p:nvPr>
        </p:nvGraphicFramePr>
        <p:xfrm>
          <a:off x="2202676" y="2348883"/>
          <a:ext cx="4457556" cy="3600394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3161412"/>
                <a:gridCol w="1296144"/>
              </a:tblGrid>
              <a:tr h="535162"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u="none" strike="noStrike" cap="small">
                          <a:solidFill>
                            <a:schemeClr val="tx1"/>
                          </a:solidFill>
                          <a:effectLst/>
                        </a:rPr>
                        <a:t>Assessment Strategy and Grading Scheme</a:t>
                      </a:r>
                      <a:endParaRPr lang="en-US" sz="2800" b="1" u="sng" cap="small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u="none" strike="noStrike" cap="small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800" b="1" u="sng" cap="small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Vrinda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255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effectLst/>
                        </a:rPr>
                        <a:t>Grading tool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Vrind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QA" sz="11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effectLst/>
                        </a:rPr>
                        <a:t>Points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Vrinda"/>
                      </a:endParaRPr>
                    </a:p>
                  </a:txBody>
                  <a:tcPr marL="68580" marR="68580" marT="0" marB="0" anchor="ctr"/>
                </a:tc>
              </a:tr>
              <a:tr h="293631">
                <a:tc>
                  <a:txBody>
                    <a:bodyPr/>
                    <a:lstStyle/>
                    <a:p>
                      <a:pPr marL="1803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</a:rPr>
                        <a:t>Attendance &amp; Participation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</a:rPr>
                        <a:t>5%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Vrinda"/>
                      </a:endParaRPr>
                    </a:p>
                  </a:txBody>
                  <a:tcPr marL="68580" marR="68580" marT="0" marB="0"/>
                </a:tc>
              </a:tr>
              <a:tr h="293631">
                <a:tc>
                  <a:txBody>
                    <a:bodyPr/>
                    <a:lstStyle/>
                    <a:p>
                      <a:pPr marL="1803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effectLst/>
                        </a:rPr>
                        <a:t>Quizzes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effectLst/>
                        </a:rPr>
                        <a:t>10%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Vrinda"/>
                      </a:endParaRPr>
                    </a:p>
                  </a:txBody>
                  <a:tcPr marL="68580" marR="68580" marT="0" marB="0"/>
                </a:tc>
              </a:tr>
              <a:tr h="293631">
                <a:tc>
                  <a:txBody>
                    <a:bodyPr/>
                    <a:lstStyle/>
                    <a:p>
                      <a:pPr marL="1803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effectLst/>
                        </a:rPr>
                        <a:t>Case/Role-play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effectLst/>
                        </a:rPr>
                        <a:t>5%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Vrinda"/>
                      </a:endParaRPr>
                    </a:p>
                  </a:txBody>
                  <a:tcPr marL="68580" marR="68580" marT="0" marB="0"/>
                </a:tc>
              </a:tr>
              <a:tr h="293631">
                <a:tc>
                  <a:txBody>
                    <a:bodyPr/>
                    <a:lstStyle/>
                    <a:p>
                      <a:pPr marL="1803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effectLst/>
                        </a:rPr>
                        <a:t>Workshop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effectLst/>
                        </a:rPr>
                        <a:t>5%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Vrinda"/>
                      </a:endParaRPr>
                    </a:p>
                  </a:txBody>
                  <a:tcPr marL="68580" marR="68580" marT="0" marB="0"/>
                </a:tc>
              </a:tr>
              <a:tr h="293631">
                <a:tc>
                  <a:txBody>
                    <a:bodyPr/>
                    <a:lstStyle/>
                    <a:p>
                      <a:pPr marL="16891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effectLst/>
                        </a:rPr>
                        <a:t>Individual assignment 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effectLst/>
                        </a:rPr>
                        <a:t>5%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Vrinda"/>
                      </a:endParaRPr>
                    </a:p>
                  </a:txBody>
                  <a:tcPr marL="68580" marR="68580" marT="0" marB="0"/>
                </a:tc>
              </a:tr>
              <a:tr h="293631">
                <a:tc>
                  <a:txBody>
                    <a:bodyPr/>
                    <a:lstStyle/>
                    <a:p>
                      <a:pPr marL="1803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effectLst/>
                        </a:rPr>
                        <a:t>Mid-Term 1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effectLst/>
                        </a:rPr>
                        <a:t>15%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Vrinda"/>
                      </a:endParaRPr>
                    </a:p>
                  </a:txBody>
                  <a:tcPr marL="68580" marR="68580" marT="0" marB="0"/>
                </a:tc>
              </a:tr>
              <a:tr h="293631">
                <a:tc>
                  <a:txBody>
                    <a:bodyPr/>
                    <a:lstStyle/>
                    <a:p>
                      <a:pPr marL="1803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effectLst/>
                        </a:rPr>
                        <a:t>Mid-Term 2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effectLst/>
                        </a:rPr>
                        <a:t>15%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Vrinda"/>
                      </a:endParaRPr>
                    </a:p>
                  </a:txBody>
                  <a:tcPr marL="68580" marR="68580" marT="0" marB="0"/>
                </a:tc>
              </a:tr>
              <a:tr h="293631">
                <a:tc>
                  <a:txBody>
                    <a:bodyPr/>
                    <a:lstStyle/>
                    <a:p>
                      <a:pPr marL="1803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effectLst/>
                        </a:rPr>
                        <a:t>Final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effectLst/>
                        </a:rPr>
                        <a:t>20%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Vrinda"/>
                      </a:endParaRPr>
                    </a:p>
                  </a:txBody>
                  <a:tcPr marL="68580" marR="68580" marT="0" marB="0"/>
                </a:tc>
              </a:tr>
              <a:tr h="293631">
                <a:tc>
                  <a:txBody>
                    <a:bodyPr/>
                    <a:lstStyle/>
                    <a:p>
                      <a:pPr marL="1803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effectLst/>
                        </a:rPr>
                        <a:t>Group project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</a:rPr>
                        <a:t>20%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Vrinda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357166"/>
            <a:ext cx="8229600" cy="92869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Grading Policy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14414" y="1500174"/>
          <a:ext cx="7072362" cy="5920744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2357454"/>
                <a:gridCol w="2763913"/>
                <a:gridCol w="1950995"/>
              </a:tblGrid>
              <a:tr h="57150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b="1" dirty="0"/>
                        <a:t>Numerical Scores</a:t>
                      </a:r>
                      <a:endParaRPr lang="en-GB" sz="1800" b="1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b="1" dirty="0"/>
                        <a:t>Letter Grade</a:t>
                      </a:r>
                      <a:endParaRPr lang="en-GB" sz="1800" b="1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b="1" dirty="0"/>
                        <a:t>Grade </a:t>
                      </a:r>
                      <a:r>
                        <a:rPr lang="en-GB" sz="1800" b="1" dirty="0" smtClean="0"/>
                        <a:t>Points</a:t>
                      </a:r>
                      <a:endParaRPr lang="en-GB" sz="1800" b="1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</a:tr>
              <a:tr h="38704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dirty="0"/>
                        <a:t>93 and above</a:t>
                      </a:r>
                      <a:endParaRPr lang="en-GB" sz="1800" b="0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dirty="0" smtClean="0"/>
                        <a:t>A</a:t>
                      </a:r>
                      <a:endParaRPr lang="en-GB" sz="1800" b="0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dirty="0"/>
                        <a:t>4.0</a:t>
                      </a:r>
                      <a:endParaRPr lang="en-GB" sz="1800" b="0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</a:tr>
              <a:tr h="19352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/>
                        <a:t>90 - 92</a:t>
                      </a:r>
                      <a:endParaRPr lang="en-GB" sz="1800" b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dirty="0"/>
                        <a:t>A-</a:t>
                      </a:r>
                      <a:endParaRPr lang="en-GB" sz="1800" b="0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dirty="0"/>
                        <a:t>3.7</a:t>
                      </a:r>
                      <a:endParaRPr lang="en-GB" sz="1800" b="0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</a:tr>
              <a:tr h="19352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/>
                        <a:t>87 - 89</a:t>
                      </a:r>
                      <a:endParaRPr lang="en-GB" sz="1800" b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dirty="0"/>
                        <a:t>B+</a:t>
                      </a:r>
                      <a:endParaRPr lang="en-GB" sz="1800" b="0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dirty="0"/>
                        <a:t>3.3</a:t>
                      </a:r>
                      <a:endParaRPr lang="en-GB" sz="1800" b="0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</a:tr>
              <a:tr h="19352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/>
                        <a:t>83 - 86</a:t>
                      </a:r>
                      <a:endParaRPr lang="en-GB" sz="1800" b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dirty="0"/>
                        <a:t>B </a:t>
                      </a:r>
                      <a:endParaRPr lang="en-GB" sz="1800" b="0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dirty="0"/>
                        <a:t>3.0</a:t>
                      </a:r>
                      <a:endParaRPr lang="en-GB" sz="1800" b="0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</a:tr>
              <a:tr h="19352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/>
                        <a:t>80 - 82</a:t>
                      </a:r>
                      <a:endParaRPr lang="en-GB" sz="1800" b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dirty="0"/>
                        <a:t>B-</a:t>
                      </a:r>
                      <a:endParaRPr lang="en-GB" sz="1800" b="0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dirty="0"/>
                        <a:t>2.7</a:t>
                      </a:r>
                      <a:endParaRPr lang="en-GB" sz="1800" b="0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</a:tr>
              <a:tr h="19352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/>
                        <a:t>77 - 79</a:t>
                      </a:r>
                      <a:endParaRPr lang="en-GB" sz="1800" b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dirty="0"/>
                        <a:t>C+</a:t>
                      </a:r>
                      <a:endParaRPr lang="en-GB" sz="1800" b="0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dirty="0"/>
                        <a:t>2.3</a:t>
                      </a:r>
                      <a:endParaRPr lang="en-GB" sz="1800" b="0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</a:tr>
              <a:tr h="19352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/>
                        <a:t>73 - 76</a:t>
                      </a:r>
                      <a:endParaRPr lang="en-GB" sz="1800" b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dirty="0" smtClean="0"/>
                        <a:t>C</a:t>
                      </a:r>
                      <a:endParaRPr lang="en-GB" sz="1800" b="0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dirty="0"/>
                        <a:t>2.0</a:t>
                      </a:r>
                      <a:endParaRPr lang="en-GB" sz="1800" b="0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</a:tr>
              <a:tr h="19352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/>
                        <a:t>70 - 72</a:t>
                      </a:r>
                      <a:endParaRPr lang="en-GB" sz="1800" b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dirty="0"/>
                        <a:t>C-</a:t>
                      </a:r>
                      <a:endParaRPr lang="en-GB" sz="1800" b="0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/>
                        <a:t>1.7</a:t>
                      </a:r>
                      <a:endParaRPr lang="en-GB" sz="1800" b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</a:tr>
              <a:tr h="19352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/>
                        <a:t>67 - 69</a:t>
                      </a:r>
                      <a:endParaRPr lang="en-GB" sz="1800" b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dirty="0"/>
                        <a:t>D+</a:t>
                      </a:r>
                      <a:endParaRPr lang="en-GB" sz="1800" b="0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/>
                        <a:t>1.3</a:t>
                      </a:r>
                      <a:endParaRPr lang="en-GB" sz="1800" b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</a:tr>
              <a:tr h="19352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/>
                        <a:t>60 - 66</a:t>
                      </a:r>
                      <a:endParaRPr lang="en-GB" sz="1800" b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dirty="0" smtClean="0"/>
                        <a:t>D</a:t>
                      </a:r>
                      <a:endParaRPr lang="en-GB" sz="1800" b="0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/>
                        <a:t>1.0</a:t>
                      </a:r>
                      <a:endParaRPr lang="en-GB" sz="1800" b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</a:tr>
              <a:tr h="19352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dirty="0"/>
                        <a:t>Below 60</a:t>
                      </a:r>
                      <a:endParaRPr lang="en-GB" sz="1800" b="0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dirty="0" smtClean="0"/>
                        <a:t>F</a:t>
                      </a:r>
                      <a:endParaRPr lang="en-GB" sz="1800" b="0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/>
                        <a:t>0.0</a:t>
                      </a:r>
                      <a:endParaRPr lang="en-GB" sz="1800" b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</a:tr>
              <a:tr h="38704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/>
                        <a:t> </a:t>
                      </a:r>
                      <a:endParaRPr lang="en-GB" sz="1800" b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dirty="0"/>
                        <a:t>I** Incomplete</a:t>
                      </a:r>
                      <a:endParaRPr lang="en-GB" sz="1800" b="0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/>
                        <a:t>0.0</a:t>
                      </a:r>
                      <a:endParaRPr lang="en-GB" sz="1800" b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</a:tr>
              <a:tr h="38704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dirty="0"/>
                        <a:t> </a:t>
                      </a:r>
                      <a:endParaRPr lang="en-GB" sz="1800" b="0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dirty="0"/>
                        <a:t>W** Withdrawal</a:t>
                      </a:r>
                      <a:endParaRPr lang="en-GB" sz="1800" b="0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dirty="0"/>
                        <a:t>0.0</a:t>
                      </a:r>
                      <a:endParaRPr lang="en-GB" sz="1800" b="0" dirty="0">
                        <a:solidFill>
                          <a:srgbClr val="333333"/>
                        </a:solidFill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357166"/>
            <a:ext cx="8229600" cy="92869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Grading Policy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60" y="1988840"/>
            <a:ext cx="8229600" cy="266429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YOUR GRADE IS YOUR ACHIVEMENT. </a:t>
            </a:r>
            <a:br>
              <a:rPr lang="en-US" sz="4000" dirty="0" smtClean="0"/>
            </a:br>
            <a:r>
              <a:rPr lang="en-US" sz="4000" dirty="0" smtClean="0"/>
              <a:t>ABSOLUTELY BASED ON YOUR PERFORMANCE, NOTHING ELSE.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9386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2420888"/>
            <a:ext cx="8858280" cy="4222822"/>
          </a:xfrm>
        </p:spPr>
        <p:txBody>
          <a:bodyPr>
            <a:normAutofit/>
          </a:bodyPr>
          <a:lstStyle/>
          <a:p>
            <a:r>
              <a:rPr lang="en-GB" b="1" dirty="0" smtClean="0"/>
              <a:t>Attendance &amp; Participation</a:t>
            </a:r>
            <a:r>
              <a:rPr lang="en-GB" dirty="0" smtClean="0"/>
              <a:t>- Maximum of two missed classes will be excused and after that 1 marks will be deducted for each missed class. There will </a:t>
            </a:r>
            <a:r>
              <a:rPr lang="en-GB" b="1" u="sng" dirty="0" smtClean="0"/>
              <a:t>NOT</a:t>
            </a:r>
            <a:r>
              <a:rPr lang="en-GB" dirty="0" smtClean="0"/>
              <a:t> be any late attendance.</a:t>
            </a:r>
          </a:p>
          <a:p>
            <a:endParaRPr lang="en-GB" dirty="0" smtClean="0"/>
          </a:p>
          <a:p>
            <a:r>
              <a:rPr lang="en-GB" b="1" dirty="0" smtClean="0"/>
              <a:t>Etiquette</a:t>
            </a:r>
            <a:r>
              <a:rPr lang="en-GB" dirty="0" smtClean="0"/>
              <a:t>-  </a:t>
            </a:r>
            <a:r>
              <a:rPr lang="en-US" dirty="0" smtClean="0"/>
              <a:t>Please be quiet during lectures unless, of course, class participation is required. And be </a:t>
            </a:r>
            <a:r>
              <a:rPr lang="en-US" b="1" dirty="0" smtClean="0"/>
              <a:t>punctual</a:t>
            </a:r>
            <a:r>
              <a:rPr lang="en-US" dirty="0" smtClean="0"/>
              <a:t>.</a:t>
            </a:r>
            <a:endParaRPr lang="en-GB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928670"/>
            <a:ext cx="8229600" cy="92869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Policies to follow…</a:t>
            </a:r>
            <a:endParaRPr kumimoji="0" lang="en-US" sz="5400" b="1" i="0" u="none" strike="noStrike" kern="1200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118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935480"/>
            <a:ext cx="8858280" cy="4708230"/>
          </a:xfrm>
        </p:spPr>
        <p:txBody>
          <a:bodyPr>
            <a:normAutofit/>
          </a:bodyPr>
          <a:lstStyle/>
          <a:p>
            <a:r>
              <a:rPr lang="en-GB" b="1" dirty="0" smtClean="0"/>
              <a:t>Plagiarism: </a:t>
            </a:r>
            <a:r>
              <a:rPr lang="en-GB" dirty="0" smtClean="0"/>
              <a:t>If any information is taken from any sources, it must be </a:t>
            </a:r>
            <a:r>
              <a:rPr lang="en-GB" b="1" dirty="0" smtClean="0"/>
              <a:t>referenced</a:t>
            </a:r>
            <a:r>
              <a:rPr lang="en-GB" dirty="0" smtClean="0"/>
              <a:t> properly. Plagiarism may result in a “Fail” grade.</a:t>
            </a:r>
            <a:endParaRPr lang="en-GB" b="1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928670"/>
            <a:ext cx="8229600" cy="92869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Policies to follow…</a:t>
            </a:r>
            <a:endParaRPr kumimoji="0" lang="en-US" sz="5400" b="1" i="0" u="none" strike="noStrike" kern="1200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789040"/>
            <a:ext cx="4286250" cy="24003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8602" y="3017490"/>
            <a:ext cx="3723878" cy="3723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63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487</TotalTime>
  <Words>454</Words>
  <Application>Microsoft Office PowerPoint</Application>
  <PresentationFormat>On-screen Show (4:3)</PresentationFormat>
  <Paragraphs>123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ＭＳ Ｐゴシック</vt:lpstr>
      <vt:lpstr>Arial Narrow</vt:lpstr>
      <vt:lpstr>Calibri</vt:lpstr>
      <vt:lpstr>Cambria</vt:lpstr>
      <vt:lpstr>Times New Roman</vt:lpstr>
      <vt:lpstr>Vrinda</vt:lpstr>
      <vt:lpstr>Wingdings 2</vt:lpstr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YOUR GRADE IS YOUR ACHIVEMENT.  ABSOLUTELY BASED ON YOUR PERFORMANCE, NOTHING ELSE.</vt:lpstr>
      <vt:lpstr>PowerPoint Presentation</vt:lpstr>
      <vt:lpstr>PowerPoint Presentation</vt:lpstr>
      <vt:lpstr>PowerPoint Presentation</vt:lpstr>
      <vt:lpstr>PowerPoint Presentation</vt:lpstr>
      <vt:lpstr>5 minutes!! !!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mahtab.muntazeri</dc:creator>
  <cp:lastModifiedBy>Mahtab Muntazeri</cp:lastModifiedBy>
  <cp:revision>62</cp:revision>
  <dcterms:created xsi:type="dcterms:W3CDTF">2014-05-19T14:23:12Z</dcterms:created>
  <dcterms:modified xsi:type="dcterms:W3CDTF">2020-01-26T06:40:14Z</dcterms:modified>
</cp:coreProperties>
</file>