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336" r:id="rId6"/>
    <p:sldId id="342" r:id="rId7"/>
    <p:sldId id="339" r:id="rId8"/>
    <p:sldId id="337" r:id="rId9"/>
    <p:sldId id="343" r:id="rId10"/>
    <p:sldId id="340" r:id="rId11"/>
    <p:sldId id="341" r:id="rId12"/>
    <p:sldId id="351" r:id="rId13"/>
    <p:sldId id="344" r:id="rId14"/>
    <p:sldId id="347" r:id="rId15"/>
    <p:sldId id="348" r:id="rId16"/>
    <p:sldId id="349" r:id="rId17"/>
    <p:sldId id="35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48"/>
  </p:normalViewPr>
  <p:slideViewPr>
    <p:cSldViewPr snapToGrid="0" snapToObjects="1">
      <p:cViewPr varScale="1">
        <p:scale>
          <a:sx n="71" d="100"/>
          <a:sy n="71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8CFE6-05D7-3045-934B-249F14AE73B1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6829D-52EB-5449-A129-A7FEFC354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8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34F428EA-0399-0B40-8444-E7A657DE3A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xmlns="" id="{48467C12-E23F-E942-9E5E-7B8059D8E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4081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C9AABC-4520-1C4F-98DB-DD4BB6C13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1069" y="2888305"/>
            <a:ext cx="3891595" cy="87089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Lecture 1</a:t>
            </a:r>
            <a:r>
              <a:rPr lang="en-US" dirty="0"/>
              <a:t>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6351F84-03EE-E043-9578-CB2EB6952E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/>
          <a:lstStyle/>
          <a:p>
            <a:r>
              <a:rPr lang="en-US" dirty="0"/>
              <a:t>Entrepreneurs – Who are they and </a:t>
            </a:r>
            <a:r>
              <a:rPr lang="en-US" dirty="0" smtClean="0"/>
              <a:t>what </a:t>
            </a:r>
            <a:r>
              <a:rPr lang="en-US" dirty="0"/>
              <a:t>makes them tick? </a:t>
            </a:r>
          </a:p>
          <a:p>
            <a:r>
              <a:rPr lang="en-US" dirty="0"/>
              <a:t>(Let us go behind the mind of an entrepreneur and see how they think)</a:t>
            </a:r>
          </a:p>
        </p:txBody>
      </p:sp>
    </p:spTree>
    <p:extLst>
      <p:ext uri="{BB962C8B-B14F-4D97-AF65-F5344CB8AC3E}">
        <p14:creationId xmlns:p14="http://schemas.microsoft.com/office/powerpoint/2010/main" val="2601072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72413-3501-1F4F-86D7-CDC871DCF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</a:t>
            </a:r>
            <a:br>
              <a:rPr lang="en-US" dirty="0"/>
            </a:br>
            <a:r>
              <a:rPr lang="en-US" dirty="0"/>
              <a:t>ADAPTABILITY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D272C2-083E-FA4D-AE75-6E9249F52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Cognitive adaptability describes the extent to which entrepreneurs are:</a:t>
            </a:r>
          </a:p>
          <a:p>
            <a:pPr lvl="1"/>
            <a:r>
              <a:rPr lang="en-US" altLang="en-US" dirty="0"/>
              <a:t>Dynamic, flexible, self-regulating and engaged in the process of generating multiple decision frameworks focused on sensing and processing changes in their environments and then acting on them.</a:t>
            </a:r>
          </a:p>
          <a:p>
            <a:r>
              <a:rPr lang="en-US" altLang="en-US" dirty="0"/>
              <a:t>It reflects in an entrepreneur’s metacognitive awareness.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456A68-9FCB-AD49-8FAF-8C8B9B2AF0AC}"/>
              </a:ext>
            </a:extLst>
          </p:cNvPr>
          <p:cNvSpPr txBox="1"/>
          <p:nvPr/>
        </p:nvSpPr>
        <p:spPr>
          <a:xfrm>
            <a:off x="990600" y="1790699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faced with a decision</a:t>
            </a:r>
          </a:p>
        </p:txBody>
      </p:sp>
    </p:spTree>
    <p:extLst>
      <p:ext uri="{BB962C8B-B14F-4D97-AF65-F5344CB8AC3E}">
        <p14:creationId xmlns:p14="http://schemas.microsoft.com/office/powerpoint/2010/main" val="327040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768154-AD1D-CA4F-BC41-5853BCDDA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aids your </a:t>
            </a:r>
            <a:br>
              <a:rPr lang="en-US" dirty="0"/>
            </a:br>
            <a:r>
              <a:rPr lang="en-US" dirty="0"/>
              <a:t>cognitive adaptability?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9367EE-23B9-B54C-8E9F-1D38E6198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1" y="1231900"/>
            <a:ext cx="6815620" cy="5467608"/>
          </a:xfrm>
        </p:spPr>
        <p:txBody>
          <a:bodyPr/>
          <a:lstStyle/>
          <a:p>
            <a:pPr lvl="1"/>
            <a:r>
              <a:rPr lang="en-US" altLang="en-US" dirty="0"/>
              <a:t>Achieving cognitive adaptability </a:t>
            </a:r>
          </a:p>
          <a:p>
            <a:pPr lvl="2"/>
            <a:r>
              <a:rPr lang="en-US" altLang="en-US" sz="1600" dirty="0"/>
              <a:t>Comprehension questions – Aids understanding of the nature of the environment before addressing an entrepreneurial challenge.</a:t>
            </a:r>
          </a:p>
          <a:p>
            <a:pPr lvl="2"/>
            <a:r>
              <a:rPr lang="en-US" altLang="en-US" sz="1600" dirty="0"/>
              <a:t>Connection tasks – Stimulates thinking about the current situation in terms of similarities and differences with situations previously faced and solved.</a:t>
            </a:r>
          </a:p>
          <a:p>
            <a:pPr lvl="2"/>
            <a:r>
              <a:rPr lang="en-US" altLang="en-US" sz="1600" dirty="0"/>
              <a:t>Strategic tasks – Stimulates thoughts about which strategies are appropriate for solving the problem (and why) or pursuing the opportunity (and how).</a:t>
            </a:r>
          </a:p>
          <a:p>
            <a:pPr lvl="2"/>
            <a:r>
              <a:rPr lang="en-US" altLang="en-US" sz="1600" dirty="0"/>
              <a:t>Reflection tasks – Stimulates thinking about their understanding and feelings as they progress through the entrepreneurial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040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1184"/>
            <a:ext cx="12192000" cy="467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82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66F1DE-B7E1-DB42-A610-95138C930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from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C0855B-ED0B-9F4F-90F6-324FDE8E9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Uncertainty, changing conditions, and insufficient experience can contribute to failure among entrepreneurial firms.</a:t>
            </a:r>
          </a:p>
          <a:p>
            <a:pPr lvl="1"/>
            <a:r>
              <a:rPr lang="en-US" altLang="en-US" dirty="0"/>
              <a:t>An entrepreneur’s motivation is not simply from personal profit but from:</a:t>
            </a:r>
          </a:p>
          <a:p>
            <a:pPr lvl="2"/>
            <a:r>
              <a:rPr lang="en-US" altLang="en-US" dirty="0"/>
              <a:t>Loyalty to a product.</a:t>
            </a:r>
          </a:p>
          <a:p>
            <a:pPr lvl="2"/>
            <a:r>
              <a:rPr lang="en-US" altLang="en-US" dirty="0"/>
              <a:t>Loyalty to a market and customers.</a:t>
            </a:r>
          </a:p>
          <a:p>
            <a:pPr lvl="2"/>
            <a:r>
              <a:rPr lang="en-US" altLang="en-US" dirty="0"/>
              <a:t>Personal growth.</a:t>
            </a:r>
          </a:p>
          <a:p>
            <a:pPr lvl="2"/>
            <a:r>
              <a:rPr lang="en-US" altLang="en-US" dirty="0"/>
              <a:t>The need to prove oneself.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4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C407D8-12C8-174D-92ED-A9ED84BB7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from failures</a:t>
            </a:r>
            <a:br>
              <a:rPr lang="en-US" dirty="0"/>
            </a:br>
            <a:r>
              <a:rPr lang="en-US" dirty="0"/>
              <a:t>(Loss orientation)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08A058-7D0D-854A-97A0-A03E17661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1" y="803186"/>
            <a:ext cx="6752120" cy="5248622"/>
          </a:xfrm>
        </p:spPr>
        <p:txBody>
          <a:bodyPr/>
          <a:lstStyle/>
          <a:p>
            <a:pPr lvl="1"/>
            <a:r>
              <a:rPr lang="en-US" altLang="en-US" dirty="0"/>
              <a:t>Loss-Orientation</a:t>
            </a:r>
          </a:p>
          <a:p>
            <a:pPr lvl="2"/>
            <a:r>
              <a:rPr lang="en-US" altLang="en-US" dirty="0"/>
              <a:t>Involves working through, and processing, some aspect of the loss experience and, as a result of this process, breaking emotional bonds to the object lost.</a:t>
            </a:r>
          </a:p>
          <a:p>
            <a:pPr lvl="2"/>
            <a:r>
              <a:rPr lang="en-US" altLang="en-US" dirty="0"/>
              <a:t>This process gradually provides the loss with meaning and eventually produces a changed viewpoint. </a:t>
            </a:r>
          </a:p>
          <a:p>
            <a:pPr lvl="2"/>
            <a:r>
              <a:rPr lang="en-US" altLang="en-US" dirty="0"/>
              <a:t>Involves confrontation, which is physically and mentally exhausting.</a:t>
            </a:r>
          </a:p>
          <a:p>
            <a:pPr lvl="2"/>
            <a:r>
              <a:rPr lang="en-US" altLang="en-US" dirty="0"/>
              <a:t>Characterized by feelings of relief and pain that wax and wane over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3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DE36F-21CD-BC43-8819-85071FF4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from failures</a:t>
            </a:r>
            <a:br>
              <a:rPr lang="en-US" dirty="0"/>
            </a:br>
            <a:r>
              <a:rPr lang="en-US" dirty="0"/>
              <a:t>(Restoration orientation)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59DFB4-A526-5743-A7F0-D05B784B5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201" y="803186"/>
            <a:ext cx="6879120" cy="5248622"/>
          </a:xfrm>
        </p:spPr>
        <p:txBody>
          <a:bodyPr/>
          <a:lstStyle/>
          <a:p>
            <a:pPr lvl="1"/>
            <a:r>
              <a:rPr lang="en-US" altLang="en-US" dirty="0"/>
              <a:t>Restoration-Orientation</a:t>
            </a:r>
            <a:endParaRPr lang="en-US" altLang="en-US" dirty="0">
              <a:latin typeface="Times-Roman" pitchFamily="2" charset="0"/>
            </a:endParaRPr>
          </a:p>
          <a:p>
            <a:pPr lvl="2"/>
            <a:r>
              <a:rPr lang="en-US" altLang="en-US" dirty="0"/>
              <a:t>Based on both avoidance and a proactiveness toward secondary sources of stress arising from a major loss.</a:t>
            </a:r>
          </a:p>
          <a:p>
            <a:pPr lvl="2"/>
            <a:r>
              <a:rPr lang="en-US" altLang="en-US" dirty="0"/>
              <a:t>Involves suppression, which requires mental effort and presents potentially adverse consequences for health.</a:t>
            </a:r>
          </a:p>
          <a:p>
            <a:pPr lvl="2"/>
            <a:r>
              <a:rPr lang="en-US" altLang="en-US" dirty="0"/>
              <a:t>Provides an opportunity to address secondary causes of stress.</a:t>
            </a:r>
          </a:p>
          <a:p>
            <a:pPr lvl="2"/>
            <a:r>
              <a:rPr lang="en-US" altLang="en-US" dirty="0"/>
              <a:t>May reduce emotional significance of the loss.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91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C5CB43-627C-CA43-8383-0286CA9BF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EDA17E-06C2-EF43-815F-3458476739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7147" y="1387386"/>
            <a:ext cx="6281873" cy="5248622"/>
          </a:xfrm>
        </p:spPr>
        <p:txBody>
          <a:bodyPr/>
          <a:lstStyle/>
          <a:p>
            <a:r>
              <a:rPr lang="en-US" altLang="en-US" dirty="0"/>
              <a:t>Entrepreneurs usually develop an internal ethical code.</a:t>
            </a:r>
          </a:p>
          <a:p>
            <a:r>
              <a:rPr lang="en-US" altLang="en-US" dirty="0"/>
              <a:t>Personal value systems tend to be influenced by:</a:t>
            </a:r>
          </a:p>
          <a:p>
            <a:pPr lvl="1"/>
            <a:r>
              <a:rPr lang="en-US" altLang="en-US" dirty="0"/>
              <a:t>Peer pressure.</a:t>
            </a:r>
          </a:p>
          <a:p>
            <a:pPr lvl="1"/>
            <a:r>
              <a:rPr lang="en-US" altLang="en-US" dirty="0"/>
              <a:t>General social norms in the community.</a:t>
            </a:r>
          </a:p>
          <a:p>
            <a:pPr lvl="1"/>
            <a:r>
              <a:rPr lang="en-US" altLang="en-US" dirty="0"/>
              <a:t>Pressures from their competitors. </a:t>
            </a:r>
          </a:p>
          <a:p>
            <a:r>
              <a:rPr lang="en-US" altLang="en-US" dirty="0"/>
              <a:t>Business ethics - The study of behavior and morals in a business situation.</a:t>
            </a:r>
          </a:p>
          <a:p>
            <a:pPr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98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0B6602-0982-3D47-A800-57086312E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2349925"/>
            <a:ext cx="3752610" cy="2456442"/>
          </a:xfrm>
        </p:spPr>
        <p:txBody>
          <a:bodyPr/>
          <a:lstStyle/>
          <a:p>
            <a:r>
              <a:rPr lang="en-US" dirty="0"/>
              <a:t>Entrepreneurship in economic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D9DC00-2A02-BB41-BF25-3D54AC877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Innovation is depicted as a key to economic development.</a:t>
            </a:r>
          </a:p>
          <a:p>
            <a:pPr lvl="1"/>
            <a:r>
              <a:rPr lang="en-US" altLang="en-US" dirty="0"/>
              <a:t>Product-evolution process - Process through which innovation is developed and commercialized.</a:t>
            </a:r>
          </a:p>
          <a:p>
            <a:pPr lvl="1"/>
            <a:r>
              <a:rPr lang="en-US" altLang="en-US" dirty="0">
                <a:latin typeface="Times-Roman" pitchFamily="2" charset="0"/>
              </a:rPr>
              <a:t>Iterative synthesis - </a:t>
            </a:r>
            <a:r>
              <a:rPr lang="en-US" altLang="en-US" dirty="0"/>
              <a:t>The intersection of knowledge and social need that starts the product development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0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BE1C2A-D0E4-9E45-AA39-ACF0814EA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‘Entrepreneur’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AF379C-946D-9F48-AE00-954F81C34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An individual who takes initiative to </a:t>
            </a:r>
            <a:r>
              <a:rPr lang="en-US" altLang="en-US" b="1" u="sng" dirty="0"/>
              <a:t>bundle resources in innovative ways</a:t>
            </a:r>
            <a:r>
              <a:rPr lang="en-US" altLang="en-US" dirty="0"/>
              <a:t> and is </a:t>
            </a:r>
            <a:r>
              <a:rPr lang="en-US" altLang="en-US" b="1" u="sng" dirty="0"/>
              <a:t>willing to bear the risk and/or uncertainty</a:t>
            </a:r>
            <a:r>
              <a:rPr lang="en-US" altLang="en-US" dirty="0"/>
              <a:t> to act.</a:t>
            </a:r>
          </a:p>
          <a:p>
            <a:r>
              <a:rPr lang="en-US" altLang="en-US" dirty="0"/>
              <a:t>Being an entrepreneur today:</a:t>
            </a:r>
          </a:p>
          <a:p>
            <a:pPr lvl="1"/>
            <a:r>
              <a:rPr lang="en-US" altLang="en-US" dirty="0"/>
              <a:t>Involves creation process.</a:t>
            </a:r>
          </a:p>
          <a:p>
            <a:pPr lvl="1"/>
            <a:r>
              <a:rPr lang="en-US" altLang="en-US" dirty="0"/>
              <a:t>Requires devotion of time and effort. </a:t>
            </a:r>
          </a:p>
          <a:p>
            <a:pPr lvl="1"/>
            <a:r>
              <a:rPr lang="en-US" altLang="en-US" dirty="0"/>
              <a:t>Involves rewards of being an entrepreneur. </a:t>
            </a:r>
          </a:p>
          <a:p>
            <a:pPr lvl="1"/>
            <a:r>
              <a:rPr lang="en-US" altLang="en-US" dirty="0"/>
              <a:t>Requires assumption of necessary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341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7064E7-61BF-CC4E-855B-F9F8A878D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an entrepreneurial 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1AB6B3-57A3-8746-A44B-76406E915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Behavior in response to a </a:t>
            </a:r>
            <a:r>
              <a:rPr lang="en-US" altLang="en-US" b="1" u="sng" dirty="0"/>
              <a:t>judgmental decision</a:t>
            </a:r>
            <a:r>
              <a:rPr lang="en-US" altLang="en-US" dirty="0"/>
              <a:t> under </a:t>
            </a:r>
            <a:r>
              <a:rPr lang="en-US" altLang="en-US" b="1" u="sng" dirty="0"/>
              <a:t>uncertainty</a:t>
            </a:r>
            <a:r>
              <a:rPr lang="en-US" altLang="en-US" dirty="0"/>
              <a:t> about a </a:t>
            </a:r>
            <a:r>
              <a:rPr lang="en-US" altLang="en-US" b="1" u="sng" dirty="0"/>
              <a:t>possible opportunity</a:t>
            </a:r>
            <a:r>
              <a:rPr lang="en-US" altLang="en-US" dirty="0"/>
              <a:t> for profit.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3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DA5DDC-E179-2041-B5F6-3DF79AAD1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vs employees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B2DA65-D3CC-FD48-B10E-EC03398AA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Employees</a:t>
            </a:r>
          </a:p>
          <a:p>
            <a:pPr lvl="1"/>
            <a:r>
              <a:rPr lang="en-US" dirty="0">
                <a:latin typeface="Wingdings"/>
              </a:rPr>
              <a:t> </a:t>
            </a:r>
            <a:r>
              <a:rPr lang="en-US" dirty="0"/>
              <a:t>people who work for someone else for a fixed income</a:t>
            </a:r>
          </a:p>
          <a:p>
            <a:pPr lvl="1"/>
            <a:r>
              <a:rPr lang="en-US" dirty="0">
                <a:latin typeface="Wingdings"/>
              </a:rPr>
              <a:t></a:t>
            </a:r>
            <a:r>
              <a:rPr lang="en-US" dirty="0"/>
              <a:t>Additional earnings go to the business owner, not to the employee. </a:t>
            </a:r>
          </a:p>
          <a:p>
            <a:r>
              <a:rPr lang="en-US" u="sng" dirty="0"/>
              <a:t>Entrepreneurs</a:t>
            </a:r>
          </a:p>
          <a:p>
            <a:pPr lvl="1"/>
            <a:r>
              <a:rPr lang="en-US" dirty="0">
                <a:latin typeface="Wingdings"/>
              </a:rPr>
              <a:t> </a:t>
            </a:r>
            <a:r>
              <a:rPr lang="en-US" dirty="0"/>
              <a:t>You take your own risk to do your own thing in your own time.</a:t>
            </a:r>
          </a:p>
          <a:p>
            <a:pPr lvl="1"/>
            <a:r>
              <a:rPr lang="en-US" dirty="0">
                <a:latin typeface="Wingdings"/>
              </a:rPr>
              <a:t> </a:t>
            </a:r>
            <a:r>
              <a:rPr lang="en-US" dirty="0"/>
              <a:t>Its not all fun!!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82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hape 116737">
            <a:extLst>
              <a:ext uri="{FF2B5EF4-FFF2-40B4-BE49-F238E27FC236}">
                <a16:creationId xmlns:a16="http://schemas.microsoft.com/office/drawing/2014/main" xmlns="" id="{F6BB3032-FC19-BE45-A6F3-7A9CAB7AF9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-1" y="1606535"/>
            <a:ext cx="2540001" cy="1555765"/>
          </a:xfrm>
          <a:solidFill>
            <a:srgbClr val="FFFF00"/>
          </a:solidFill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174E73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altLang="en-US" sz="3000" dirty="0"/>
              <a:t>Table 1.1 </a:t>
            </a:r>
            <a:br>
              <a:rPr lang="en-US" altLang="en-US" sz="3000" dirty="0"/>
            </a:br>
            <a:r>
              <a:rPr lang="en-US" altLang="en-US" sz="3000" dirty="0"/>
              <a:t>- Aspects of the Entrepreneurial Process</a:t>
            </a:r>
          </a:p>
        </p:txBody>
      </p:sp>
      <p:pic>
        <p:nvPicPr>
          <p:cNvPr id="33797" name="Picture 5" descr="7">
            <a:extLst>
              <a:ext uri="{FF2B5EF4-FFF2-40B4-BE49-F238E27FC236}">
                <a16:creationId xmlns:a16="http://schemas.microsoft.com/office/drawing/2014/main" xmlns="" id="{B9251AD6-98E6-0041-B5C8-C86385AE3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932" y="1016000"/>
            <a:ext cx="9496069" cy="5381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050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7BD8EA-A70A-DA45-9309-05DD5037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b="1" u="sng" dirty="0"/>
              <a:t>TWO</a:t>
            </a:r>
            <a:r>
              <a:rPr lang="en-US" dirty="0"/>
              <a:t> ways to go about 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37E6A3-C42A-564B-82D6-F72B7B0D8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18447" y="1618927"/>
            <a:ext cx="6265088" cy="685800"/>
          </a:xfrm>
        </p:spPr>
        <p:txBody>
          <a:bodyPr/>
          <a:lstStyle/>
          <a:p>
            <a:r>
              <a:rPr lang="en-US" dirty="0"/>
              <a:t>Causal process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1F7BF50-25CB-A849-AD95-4429F24C0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3705" y="2392400"/>
            <a:ext cx="6264350" cy="87493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dirty="0"/>
              <a:t>Starts with a desired outcome.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Focuses on the means to generate that outcome.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03A7194-1C52-4D49-B6D8-EF4D40D12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en-US" dirty="0"/>
              <a:t>Effectuation process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6F2EA30-228A-0A48-93ED-0146B31EEE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17479" y="4181783"/>
            <a:ext cx="6265588" cy="89341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dirty="0"/>
              <a:t>Starts with what one has (who they are, what they know, and whom they know) – Self assessment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Selects among possible outcomes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B6C9868-B1FD-6B4B-87DB-3DEB0CC07AB1}"/>
              </a:ext>
            </a:extLst>
          </p:cNvPr>
          <p:cNvSpPr/>
          <p:nvPr/>
        </p:nvSpPr>
        <p:spPr>
          <a:xfrm>
            <a:off x="1996578" y="1777161"/>
            <a:ext cx="1285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INTERNAL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A7776C1-D967-B148-8763-9EAD8B2E4FBC}"/>
              </a:ext>
            </a:extLst>
          </p:cNvPr>
          <p:cNvSpPr/>
          <p:nvPr/>
        </p:nvSpPr>
        <p:spPr>
          <a:xfrm>
            <a:off x="1210822" y="803186"/>
            <a:ext cx="2971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WHERE TO START? </a:t>
            </a:r>
          </a:p>
        </p:txBody>
      </p:sp>
    </p:spTree>
    <p:extLst>
      <p:ext uri="{BB962C8B-B14F-4D97-AF65-F5344CB8AC3E}">
        <p14:creationId xmlns:p14="http://schemas.microsoft.com/office/powerpoint/2010/main" val="349890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C9B59-3741-6647-A39E-17FEB366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045550-E748-9641-835E-45A5F3669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SELF ASSESSMENT</a:t>
            </a:r>
          </a:p>
          <a:p>
            <a:pPr lvl="1"/>
            <a:r>
              <a:rPr lang="en-US" dirty="0"/>
              <a:t>LOOK WITHIN YOU AND JOT DOWN ALL YOUR STRENGHTS AND WEEKNESSES </a:t>
            </a:r>
          </a:p>
        </p:txBody>
      </p:sp>
    </p:spTree>
    <p:extLst>
      <p:ext uri="{BB962C8B-B14F-4D97-AF65-F5344CB8AC3E}">
        <p14:creationId xmlns:p14="http://schemas.microsoft.com/office/powerpoint/2010/main" val="148423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3A8B20-2D24-E04F-A34A-4FD88B3EA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</a:t>
            </a:r>
            <a:br>
              <a:rPr lang="en-US" dirty="0"/>
            </a:br>
            <a:r>
              <a:rPr lang="en-US" dirty="0"/>
              <a:t>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ED9F0E-6757-9A44-BD4E-83AA3322F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0901" y="520700"/>
            <a:ext cx="6739420" cy="5531108"/>
          </a:xfrm>
        </p:spPr>
        <p:txBody>
          <a:bodyPr/>
          <a:lstStyle/>
          <a:p>
            <a:r>
              <a:rPr lang="en-US" altLang="en-US" dirty="0"/>
              <a:t>The process by which an entrepreneur comes up with the opportunity for a new venture.</a:t>
            </a:r>
          </a:p>
          <a:p>
            <a:pPr lvl="1"/>
            <a:r>
              <a:rPr lang="en-US" altLang="en-US" b="1" dirty="0"/>
              <a:t>Market size</a:t>
            </a:r>
            <a:r>
              <a:rPr lang="en-US" altLang="en-US" dirty="0"/>
              <a:t> and the length of the </a:t>
            </a:r>
            <a:r>
              <a:rPr lang="en-US" altLang="en-US" b="1" dirty="0"/>
              <a:t>window of  opportunity</a:t>
            </a:r>
            <a:r>
              <a:rPr lang="en-US" altLang="en-US" dirty="0"/>
              <a:t> are the primary bases for determining risks and rewards.</a:t>
            </a:r>
          </a:p>
          <a:p>
            <a:pPr lvl="2"/>
            <a:r>
              <a:rPr lang="en-US" altLang="en-US" i="1" dirty="0"/>
              <a:t>(Window of opportunity - The </a:t>
            </a:r>
            <a:r>
              <a:rPr lang="en-US" altLang="en-US" b="1" i="1" dirty="0"/>
              <a:t>time period available</a:t>
            </a:r>
            <a:r>
              <a:rPr lang="en-US" altLang="en-US" i="1" dirty="0"/>
              <a:t> for creating the new venture)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46D85C8-6EF4-DC42-9098-691558771BB8}"/>
              </a:ext>
            </a:extLst>
          </p:cNvPr>
          <p:cNvSpPr/>
          <p:nvPr/>
        </p:nvSpPr>
        <p:spPr>
          <a:xfrm>
            <a:off x="1152296" y="1059934"/>
            <a:ext cx="29716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WHERE TO START?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E927738-3E07-F643-98B4-5B0F3289131C}"/>
              </a:ext>
            </a:extLst>
          </p:cNvPr>
          <p:cNvSpPr txBox="1"/>
          <p:nvPr/>
        </p:nvSpPr>
        <p:spPr>
          <a:xfrm>
            <a:off x="1967230" y="1751096"/>
            <a:ext cx="1341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EXTERNAL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31D9C79-8641-D442-82F5-3C7DA80D9D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901" y="4399967"/>
            <a:ext cx="6739420" cy="235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3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B3C01A-D384-B445-92C2-DBB5B9ED6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/>
          <a:lstStyle/>
          <a:p>
            <a:r>
              <a:rPr lang="en-US" dirty="0"/>
              <a:t>OPPORTUNITY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1EABF1E2-3E21-CD44-9ED6-D9B45FABF19A}"/>
              </a:ext>
            </a:extLst>
          </p:cNvPr>
          <p:cNvSpPr txBox="1">
            <a:spLocks/>
          </p:cNvSpPr>
          <p:nvPr/>
        </p:nvSpPr>
        <p:spPr>
          <a:xfrm>
            <a:off x="3344216" y="2652725"/>
            <a:ext cx="5490224" cy="1689390"/>
          </a:xfrm>
          <a:prstGeom prst="rect">
            <a:avLst/>
          </a:prstGeom>
        </p:spPr>
        <p:txBody>
          <a:bodyPr vert="horz" lIns="228600" tIns="228600" rIns="228600" bIns="0" rtlCol="0" anchor="b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4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CAPABILITY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3B441B0-BF48-D041-8E7F-AE3ED2C65EDF}"/>
              </a:ext>
            </a:extLst>
          </p:cNvPr>
          <p:cNvSpPr txBox="1"/>
          <p:nvPr/>
        </p:nvSpPr>
        <p:spPr>
          <a:xfrm>
            <a:off x="3784600" y="1421550"/>
            <a:ext cx="4790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 ENTREPRENEUR’S JOB IS TO:</a:t>
            </a:r>
          </a:p>
        </p:txBody>
      </p:sp>
    </p:spTree>
    <p:extLst>
      <p:ext uri="{BB962C8B-B14F-4D97-AF65-F5344CB8AC3E}">
        <p14:creationId xmlns:p14="http://schemas.microsoft.com/office/powerpoint/2010/main" val="2752881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91</TotalTime>
  <Words>709</Words>
  <Application>Microsoft Office PowerPoint</Application>
  <PresentationFormat>Widescreen</PresentationFormat>
  <Paragraphs>83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Calibri Light</vt:lpstr>
      <vt:lpstr>Rockwell</vt:lpstr>
      <vt:lpstr>Times-Roman</vt:lpstr>
      <vt:lpstr>Wingdings</vt:lpstr>
      <vt:lpstr>Atlas</vt:lpstr>
      <vt:lpstr>Lecture 1 </vt:lpstr>
      <vt:lpstr>what is an ‘Entrepreneur’</vt:lpstr>
      <vt:lpstr> an entrepreneurial action </vt:lpstr>
      <vt:lpstr>vs employees</vt:lpstr>
      <vt:lpstr>Table 1.1  - Aspects of the Entrepreneurial Process</vt:lpstr>
      <vt:lpstr>There are TWO ways to go about it</vt:lpstr>
      <vt:lpstr>TASK</vt:lpstr>
      <vt:lpstr>Opportunity  identification</vt:lpstr>
      <vt:lpstr>OPPORTUNITY</vt:lpstr>
      <vt:lpstr>COGNITIVE ADAPTABILITY</vt:lpstr>
      <vt:lpstr>What aids your  cognitive adaptability?</vt:lpstr>
      <vt:lpstr>PowerPoint Presentation</vt:lpstr>
      <vt:lpstr>Learning from failures</vt:lpstr>
      <vt:lpstr>Learning from failures (Loss orientation)</vt:lpstr>
      <vt:lpstr>Learning from failures (Restoration orientation)</vt:lpstr>
      <vt:lpstr>ETHICS</vt:lpstr>
      <vt:lpstr>Entrepreneurship in economic development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Ehfaz Nowman</dc:creator>
  <cp:lastModifiedBy>HP</cp:lastModifiedBy>
  <cp:revision>24</cp:revision>
  <dcterms:created xsi:type="dcterms:W3CDTF">2018-09-28T17:13:32Z</dcterms:created>
  <dcterms:modified xsi:type="dcterms:W3CDTF">2019-01-29T06:17:12Z</dcterms:modified>
</cp:coreProperties>
</file>