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4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B6486-1EEB-9D49-8C62-D84314393B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Financial plan and Source of capital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AE325-1817-DA41-B415-468623086F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Lets make some money! </a:t>
            </a:r>
          </a:p>
        </p:txBody>
      </p:sp>
    </p:spTree>
    <p:extLst>
      <p:ext uri="{BB962C8B-B14F-4D97-AF65-F5344CB8AC3E}">
        <p14:creationId xmlns:p14="http://schemas.microsoft.com/office/powerpoint/2010/main" val="352923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F5C60-C52C-3B40-B623-5F14DDE2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958B5-849E-3343-BA16-6BDD093A7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Criteria for evaluating external sources of funds:</a:t>
            </a:r>
          </a:p>
          <a:p>
            <a:pPr lvl="1"/>
            <a:r>
              <a:rPr lang="en-US" altLang="en-US" dirty="0"/>
              <a:t>Length of time the funds are available.</a:t>
            </a:r>
          </a:p>
          <a:p>
            <a:pPr lvl="1"/>
            <a:r>
              <a:rPr lang="en-US" altLang="en-US" dirty="0"/>
              <a:t>Costs involved.</a:t>
            </a:r>
          </a:p>
          <a:p>
            <a:pPr lvl="1"/>
            <a:r>
              <a:rPr lang="en-US" altLang="en-US" dirty="0"/>
              <a:t>Amount of company control lost.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19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C3B6D-687F-DE4E-BA2C-96B055AF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funds:</a:t>
            </a:r>
            <a:br>
              <a:rPr lang="en-US" dirty="0"/>
            </a:br>
            <a:r>
              <a:rPr lang="en-US" dirty="0"/>
              <a:t>Your own business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C251-DDF5-5F4A-9F4C-DAE2FA0EE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Internally generated funds are most frequently employed; sources include:</a:t>
            </a:r>
          </a:p>
          <a:p>
            <a:pPr lvl="1"/>
            <a:r>
              <a:rPr lang="en-US" altLang="en-US" dirty="0"/>
              <a:t>Profits (retained earnings)</a:t>
            </a:r>
          </a:p>
          <a:p>
            <a:pPr lvl="1"/>
            <a:r>
              <a:rPr lang="en-US" altLang="en-US" dirty="0"/>
              <a:t>Sale of assets and little-used assets.</a:t>
            </a:r>
          </a:p>
          <a:p>
            <a:pPr lvl="1"/>
            <a:r>
              <a:rPr lang="en-US" altLang="en-US" dirty="0"/>
              <a:t>Working capital reduction.</a:t>
            </a:r>
          </a:p>
          <a:p>
            <a:pPr lvl="1"/>
            <a:r>
              <a:rPr lang="en-US" altLang="en-US" dirty="0"/>
              <a:t>Accounts receivable.</a:t>
            </a:r>
          </a:p>
          <a:p>
            <a:r>
              <a:rPr lang="en-US" altLang="en-US" dirty="0"/>
              <a:t>Short-term internal source of funds:</a:t>
            </a:r>
          </a:p>
          <a:p>
            <a:pPr lvl="1"/>
            <a:r>
              <a:rPr lang="en-US" altLang="en-US" dirty="0"/>
              <a:t>Reducing short-term assets - inventory, cash, and other working-capital items. </a:t>
            </a:r>
          </a:p>
          <a:p>
            <a:pPr lvl="1"/>
            <a:r>
              <a:rPr lang="en-US" altLang="en-US" dirty="0"/>
              <a:t>Extended payment terms from suppliers.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21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B1E4-F062-2D4F-A345-A49C2743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Startup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391CA-85F8-7F43-BD8A-D5468EB00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Itemize startup costs. </a:t>
            </a:r>
          </a:p>
          <a:p>
            <a:pPr lvl="1"/>
            <a:r>
              <a:rPr lang="en-US" dirty="0"/>
              <a:t>equipment and supplies </a:t>
            </a:r>
          </a:p>
          <a:p>
            <a:pPr lvl="1"/>
            <a:r>
              <a:rPr lang="en-US" dirty="0"/>
              <a:t>furniture and fixtures</a:t>
            </a:r>
          </a:p>
          <a:p>
            <a:pPr lvl="1"/>
            <a:r>
              <a:rPr lang="en-US" dirty="0"/>
              <a:t>vehicles </a:t>
            </a:r>
          </a:p>
          <a:p>
            <a:r>
              <a:rPr lang="en-US" dirty="0"/>
              <a:t>Remodeling</a:t>
            </a:r>
          </a:p>
          <a:p>
            <a:r>
              <a:rPr lang="en-US" dirty="0"/>
              <a:t>Legal and accounting fees </a:t>
            </a:r>
          </a:p>
          <a:p>
            <a:r>
              <a:rPr lang="en-US" dirty="0"/>
              <a:t>Licensing fees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12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C6E4F-07BF-724E-8CAE-A276A543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financial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AF24-6371-EC45-9E7C-1B66A7727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 Worth/Equity = Assets – liabilities </a:t>
            </a:r>
          </a:p>
          <a:p>
            <a:r>
              <a:rPr lang="en-US" dirty="0"/>
              <a:t>Debt to Equity ratio = Total liabilities / total equity</a:t>
            </a:r>
          </a:p>
          <a:p>
            <a:r>
              <a:rPr lang="en-US" dirty="0"/>
              <a:t>Equity capital: Money invested in a business in return for a share of the profit in the business. </a:t>
            </a:r>
          </a:p>
        </p:txBody>
      </p:sp>
    </p:spTree>
    <p:extLst>
      <p:ext uri="{BB962C8B-B14F-4D97-AF65-F5344CB8AC3E}">
        <p14:creationId xmlns:p14="http://schemas.microsoft.com/office/powerpoint/2010/main" val="9121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3B3BE-0CCE-2F4F-9F8E-6FFCE91A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you might get rejected for 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5D368-C05D-CF45-BCD6-935626236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business is a startup. </a:t>
            </a:r>
          </a:p>
          <a:p>
            <a:pPr marL="0" indent="0">
              <a:buNone/>
            </a:pPr>
            <a:r>
              <a:rPr lang="en-US" dirty="0"/>
              <a:t>A lack of:</a:t>
            </a:r>
            <a:br>
              <a:rPr lang="en-US" dirty="0"/>
            </a:br>
            <a:r>
              <a:rPr lang="en-US" dirty="0">
                <a:latin typeface="Wingdings"/>
              </a:rPr>
              <a:t> </a:t>
            </a:r>
            <a:r>
              <a:rPr lang="en-US" dirty="0"/>
              <a:t>a solid business plan</a:t>
            </a:r>
            <a:br>
              <a:rPr lang="en-US" dirty="0"/>
            </a:br>
            <a:r>
              <a:rPr lang="en-US" dirty="0">
                <a:latin typeface="Wingdings"/>
              </a:rPr>
              <a:t> </a:t>
            </a:r>
            <a:r>
              <a:rPr lang="en-US" dirty="0"/>
              <a:t>adequate experience</a:t>
            </a:r>
            <a:br>
              <a:rPr lang="en-US" dirty="0"/>
            </a:br>
            <a:r>
              <a:rPr lang="en-US" dirty="0">
                <a:latin typeface="Wingdings"/>
              </a:rPr>
              <a:t> </a:t>
            </a:r>
            <a:r>
              <a:rPr lang="en-US" dirty="0"/>
              <a:t>confidence in the borrower</a:t>
            </a:r>
            <a:br>
              <a:rPr lang="en-US" dirty="0"/>
            </a:br>
            <a:r>
              <a:rPr lang="en-US" dirty="0">
                <a:latin typeface="Wingdings"/>
              </a:rPr>
              <a:t> </a:t>
            </a:r>
            <a:r>
              <a:rPr lang="en-US" dirty="0"/>
              <a:t>adequate personal investment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51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C9D4-067B-9A40-867D-8373CCEA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2EA49-8789-1D4C-B5FF-C2F23489E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statement of how your business is performing measured in term of money. </a:t>
            </a:r>
          </a:p>
          <a:p>
            <a:pPr lvl="1"/>
            <a:r>
              <a:rPr lang="en-US" dirty="0"/>
              <a:t>Cash flow statement</a:t>
            </a:r>
          </a:p>
          <a:p>
            <a:pPr lvl="1"/>
            <a:r>
              <a:rPr lang="en-US" dirty="0"/>
              <a:t>Income statement / P/L statement</a:t>
            </a:r>
          </a:p>
          <a:p>
            <a:pPr lvl="1"/>
            <a:r>
              <a:rPr lang="en-US" dirty="0"/>
              <a:t>Balance Sheet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2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114F-75CA-114B-894F-AEF35AB5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statement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FCD63-1AD7-CF4D-AB83-5F52A1069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income statement includes: </a:t>
            </a:r>
          </a:p>
          <a:p>
            <a:pPr marL="0" indent="0">
              <a:buNone/>
            </a:pPr>
            <a:r>
              <a:rPr lang="en-US" dirty="0"/>
              <a:t>Revenue</a:t>
            </a:r>
          </a:p>
          <a:p>
            <a:pPr marL="0" indent="0">
              <a:buNone/>
            </a:pPr>
            <a:r>
              <a:rPr lang="en-US" dirty="0">
                <a:latin typeface="Wingdings"/>
              </a:rPr>
              <a:t> </a:t>
            </a:r>
            <a:r>
              <a:rPr lang="en-US" dirty="0"/>
              <a:t>Cost of goods sold </a:t>
            </a:r>
          </a:p>
          <a:p>
            <a:pPr marL="0" indent="0">
              <a:buNone/>
            </a:pPr>
            <a:r>
              <a:rPr lang="en-US" dirty="0"/>
              <a:t>Gross profit</a:t>
            </a:r>
          </a:p>
          <a:p>
            <a:pPr marL="0" indent="0">
              <a:buNone/>
            </a:pPr>
            <a:r>
              <a:rPr lang="en-US" dirty="0">
                <a:latin typeface="Wingdings"/>
              </a:rPr>
              <a:t> </a:t>
            </a:r>
            <a:r>
              <a:rPr lang="en-US" dirty="0"/>
              <a:t>Operating expenses </a:t>
            </a:r>
          </a:p>
          <a:p>
            <a:pPr marL="0" indent="0">
              <a:buNone/>
            </a:pPr>
            <a:r>
              <a:rPr lang="en-US" dirty="0"/>
              <a:t>Net income before taxes</a:t>
            </a:r>
          </a:p>
          <a:p>
            <a:pPr marL="0" indent="0">
              <a:buNone/>
            </a:pPr>
            <a:r>
              <a:rPr lang="en-US" dirty="0"/>
              <a:t>    Taxes</a:t>
            </a:r>
          </a:p>
          <a:p>
            <a:pPr marL="0" indent="0">
              <a:buNone/>
            </a:pPr>
            <a:r>
              <a:rPr lang="en-US" dirty="0"/>
              <a:t>Net income/loss after taxes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87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D8F8A-43B9-7446-BF84-150B79C96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3D249-2385-3149-9860-37D945496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69" y="1243453"/>
            <a:ext cx="6542975" cy="60548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Balance sheet a financial statement that lists</a:t>
            </a:r>
            <a:br>
              <a:rPr lang="en-US" dirty="0"/>
            </a:br>
            <a:r>
              <a:rPr lang="en-US" dirty="0">
                <a:latin typeface="Wingdings"/>
              </a:rPr>
              <a:t> </a:t>
            </a:r>
            <a:r>
              <a:rPr lang="en-US" dirty="0"/>
              <a:t>what a business owns</a:t>
            </a:r>
            <a:br>
              <a:rPr lang="en-US" dirty="0"/>
            </a:br>
            <a:r>
              <a:rPr lang="en-US" dirty="0">
                <a:latin typeface="Wingdings"/>
              </a:rPr>
              <a:t> </a:t>
            </a:r>
            <a:r>
              <a:rPr lang="en-US" dirty="0"/>
              <a:t>what a business owes</a:t>
            </a:r>
            <a:br>
              <a:rPr lang="en-US" dirty="0"/>
            </a:br>
            <a:r>
              <a:rPr lang="en-US" dirty="0">
                <a:latin typeface="Wingdings"/>
              </a:rPr>
              <a:t> </a:t>
            </a:r>
            <a:r>
              <a:rPr lang="en-US" dirty="0"/>
              <a:t>how much a business is worth at a point in time </a:t>
            </a:r>
          </a:p>
          <a:p>
            <a:pPr marL="0" indent="0">
              <a:buNone/>
            </a:pPr>
            <a:r>
              <a:rPr lang="en-US" b="1" dirty="0"/>
              <a:t>assets = liabilities + owner’s equity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Types of Assets </a:t>
            </a:r>
          </a:p>
          <a:p>
            <a:pPr>
              <a:buFont typeface="Wingdings" charset="0"/>
              <a:buChar char="n"/>
            </a:pPr>
            <a:r>
              <a:rPr lang="en-US" dirty="0"/>
              <a:t>current assets- can be converted to cash easily </a:t>
            </a:r>
          </a:p>
          <a:p>
            <a:pPr>
              <a:buFont typeface="Wingdings" charset="0"/>
              <a:buChar char="n"/>
            </a:pPr>
            <a:r>
              <a:rPr lang="en-US" dirty="0"/>
              <a:t>accounts receivable - the amounts owed to a business by its credit customers </a:t>
            </a:r>
          </a:p>
          <a:p>
            <a:pPr>
              <a:buFont typeface="Wingdings" pitchFamily="2" charset="2"/>
              <a:buChar char="n"/>
            </a:pPr>
            <a:r>
              <a:rPr lang="en-US" dirty="0"/>
              <a:t>fixed assets- cannot be converted into cash easily </a:t>
            </a:r>
          </a:p>
          <a:p>
            <a:pPr marL="0" indent="0">
              <a:buNone/>
            </a:pPr>
            <a:r>
              <a:rPr lang="en-US" dirty="0"/>
              <a:t>Types of liabilities </a:t>
            </a:r>
          </a:p>
          <a:p>
            <a:pPr marL="0" indent="0">
              <a:buNone/>
            </a:pPr>
            <a:r>
              <a:rPr lang="en-US" dirty="0">
                <a:latin typeface="Wingdings"/>
              </a:rPr>
              <a:t> </a:t>
            </a:r>
            <a:r>
              <a:rPr lang="en-US" dirty="0"/>
              <a:t>long-term liabilities- debts that are payable over a year or longer </a:t>
            </a:r>
          </a:p>
          <a:p>
            <a:pPr>
              <a:buFont typeface="Wingdings" charset="0"/>
              <a:buChar char="n"/>
            </a:pPr>
            <a:r>
              <a:rPr lang="en-US" dirty="0"/>
              <a:t>current liabilities- debts that must be paid in full in less than a year </a:t>
            </a:r>
          </a:p>
          <a:p>
            <a:pPr>
              <a:buFont typeface="Wingdings" charset="0"/>
              <a:buChar char="n"/>
            </a:pPr>
            <a:r>
              <a:rPr lang="en-US" dirty="0"/>
              <a:t>accounts payable- amounts owed to vendors for merchandise purchased on credit </a:t>
            </a:r>
          </a:p>
          <a:p>
            <a:endParaRPr lang="en-US" dirty="0"/>
          </a:p>
          <a:p>
            <a:pPr>
              <a:buFont typeface="Wingdings" pitchFamily="2" charset="2"/>
              <a:buChar char="n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51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8000A-365B-5843-B2CC-E790F126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or Accrual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8B082-6F0A-F84F-9516-61747B723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313" y="2182056"/>
            <a:ext cx="6281873" cy="52486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 major difference between the cash and accrual accounting methods is the timing of when transactions are recorded. </a:t>
            </a:r>
          </a:p>
          <a:p>
            <a:pPr marL="0" indent="0">
              <a:buNone/>
            </a:pPr>
            <a:r>
              <a:rPr lang="en-US" dirty="0"/>
              <a:t>CASH METHOD: </a:t>
            </a:r>
          </a:p>
          <a:p>
            <a:pPr marL="0" indent="0">
              <a:buNone/>
            </a:pPr>
            <a:r>
              <a:rPr lang="en-US" dirty="0"/>
              <a:t>Revenue is not recorded until cash (or a check) is actually received </a:t>
            </a:r>
          </a:p>
          <a:p>
            <a:pPr marL="0" indent="0">
              <a:buNone/>
            </a:pPr>
            <a:r>
              <a:rPr lang="en-US" dirty="0"/>
              <a:t>Expenses are not recorded until they are actually paid </a:t>
            </a:r>
          </a:p>
          <a:p>
            <a:pPr marL="0" indent="0">
              <a:buNone/>
            </a:pPr>
            <a:r>
              <a:rPr lang="en-US" dirty="0"/>
              <a:t>The cash flow statement is prepared using the cash method.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ACCRUAL METHOD</a:t>
            </a:r>
          </a:p>
          <a:p>
            <a:pPr marL="0" indent="0">
              <a:buNone/>
            </a:pPr>
            <a:r>
              <a:rPr lang="en-US" dirty="0"/>
              <a:t>Revenue is recorded when the sale occurs </a:t>
            </a:r>
          </a:p>
          <a:p>
            <a:pPr marL="0" indent="0">
              <a:buNone/>
            </a:pPr>
            <a:r>
              <a:rPr lang="en-US" dirty="0"/>
              <a:t>Expenses are recorded when you receive the goods or services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Only very small businesses use the CASH method. If annual sales exceeds 5 mil, you use ACCRUAL method.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9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B124A-B39B-2243-B175-1F1A0CDAD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for your business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5D5CD-E592-C844-960F-B13C3B792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736" y="1074119"/>
            <a:ext cx="6281873" cy="5248622"/>
          </a:xfrm>
        </p:spPr>
        <p:txBody>
          <a:bodyPr/>
          <a:lstStyle/>
          <a:p>
            <a:r>
              <a:rPr lang="en-US" dirty="0"/>
              <a:t>Debt financing - </a:t>
            </a:r>
            <a:r>
              <a:rPr lang="en-US" altLang="en-US" dirty="0"/>
              <a:t>Obtaining borrowed funds for the company.</a:t>
            </a:r>
          </a:p>
          <a:p>
            <a:pPr lvl="1"/>
            <a:r>
              <a:rPr lang="en-US" altLang="en-US" dirty="0"/>
              <a:t>Asset-based financing; requires some asset to be used as a collateral.</a:t>
            </a:r>
          </a:p>
          <a:p>
            <a:pPr lvl="1"/>
            <a:r>
              <a:rPr lang="en-US" altLang="en-US" dirty="0"/>
              <a:t>Borrowed funds plus interest need to be paid back.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dirty="0"/>
              <a:t>Equity Financing - </a:t>
            </a:r>
            <a:r>
              <a:rPr lang="en-US" altLang="en-US" dirty="0"/>
              <a:t>Obtaining funds for the company in exchange for ownership.</a:t>
            </a:r>
          </a:p>
          <a:p>
            <a:pPr lvl="1"/>
            <a:r>
              <a:rPr lang="en-US" altLang="en-US" dirty="0"/>
              <a:t>Does not require collateral.</a:t>
            </a:r>
          </a:p>
          <a:p>
            <a:pPr lvl="1"/>
            <a:r>
              <a:rPr lang="en-US" altLang="en-US" dirty="0"/>
              <a:t>Offers investor some form of ownership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30AA0-9878-A44D-817F-14A9CF97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BAF24-9A8A-D244-A94C-93F7D63B8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Factors affecting type of financing:</a:t>
            </a:r>
            <a:endParaRPr lang="en-US" altLang="en-US" dirty="0">
              <a:latin typeface="Times-Roman" pitchFamily="2" charset="0"/>
            </a:endParaRPr>
          </a:p>
          <a:p>
            <a:pPr lvl="1"/>
            <a:r>
              <a:rPr lang="en-US" altLang="en-US" dirty="0"/>
              <a:t>Availability of funds.</a:t>
            </a:r>
          </a:p>
          <a:p>
            <a:pPr lvl="1"/>
            <a:r>
              <a:rPr lang="en-US" altLang="en-US" dirty="0"/>
              <a:t>Assets of the venture.</a:t>
            </a:r>
          </a:p>
          <a:p>
            <a:pPr lvl="1"/>
            <a:r>
              <a:rPr lang="en-US" altLang="en-US" dirty="0"/>
              <a:t>Prevailing interest rates.</a:t>
            </a:r>
          </a:p>
          <a:p>
            <a:pPr lvl="1"/>
            <a:r>
              <a:rPr lang="en-US" altLang="en-US" dirty="0"/>
              <a:t>All financing requires some level of equity; amount will vary by nature and size of venture.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1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7ECBD-5AF5-284B-9F85-3C8285CE0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External funds:</a:t>
            </a:r>
            <a:br>
              <a:rPr lang="en-US" dirty="0"/>
            </a:br>
            <a:r>
              <a:rPr lang="en-US" dirty="0"/>
              <a:t>Personal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EB32-A079-4343-99FF-EE857985D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Least expensive funds in terms of cost and control.</a:t>
            </a:r>
          </a:p>
          <a:p>
            <a:r>
              <a:rPr lang="en-US" altLang="en-US" dirty="0"/>
              <a:t>Essential in attracting outside funding.</a:t>
            </a:r>
          </a:p>
          <a:p>
            <a:r>
              <a:rPr lang="en-US" altLang="en-US" dirty="0"/>
              <a:t>Typical sources of personal funds:</a:t>
            </a:r>
          </a:p>
          <a:p>
            <a:pPr lvl="1"/>
            <a:r>
              <a:rPr lang="en-US" altLang="en-US" dirty="0"/>
              <a:t>Savings.</a:t>
            </a:r>
          </a:p>
          <a:p>
            <a:pPr lvl="1"/>
            <a:r>
              <a:rPr lang="en-US" altLang="en-US" dirty="0"/>
              <a:t>Life insurance.</a:t>
            </a:r>
          </a:p>
          <a:p>
            <a:pPr lvl="1"/>
            <a:r>
              <a:rPr lang="en-US" altLang="en-US" dirty="0"/>
              <a:t>Mortgage on a house or car.</a:t>
            </a:r>
          </a:p>
          <a:p>
            <a:r>
              <a:rPr lang="en-US" altLang="en-US" dirty="0"/>
              <a:t>The entrepreneur’s level of commitment is reflected in the percentage of total assets that the entrepreneur has committed.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0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923A-9471-D14A-96F5-AD41ABE7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funds:</a:t>
            </a:r>
            <a:br>
              <a:rPr lang="en-US" dirty="0"/>
            </a:br>
            <a:r>
              <a:rPr lang="en-US" dirty="0"/>
              <a:t>Family and friends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A1EF0-492E-344D-8768-8BD94ED74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Likely to invest due to relationship with entrepreneur. </a:t>
            </a:r>
          </a:p>
          <a:p>
            <a:pPr lvl="1"/>
            <a:r>
              <a:rPr lang="en-US" altLang="en-US" dirty="0"/>
              <a:t>Advantages - Easy to obtain money; more patient than other investors.  </a:t>
            </a:r>
          </a:p>
          <a:p>
            <a:pPr lvl="1"/>
            <a:r>
              <a:rPr lang="en-US" altLang="en-US" dirty="0"/>
              <a:t>Disadvantage - Direct input into operations of venture.</a:t>
            </a:r>
          </a:p>
          <a:p>
            <a:r>
              <a:rPr lang="en-US" altLang="en-US" dirty="0"/>
              <a:t>A formal agreement must include:</a:t>
            </a:r>
          </a:p>
          <a:p>
            <a:pPr lvl="1"/>
            <a:r>
              <a:rPr lang="en-US" altLang="en-US" dirty="0"/>
              <a:t>Amount of money involved.</a:t>
            </a:r>
          </a:p>
          <a:p>
            <a:pPr lvl="1"/>
            <a:r>
              <a:rPr lang="en-US" altLang="en-US" dirty="0"/>
              <a:t>Terms of the money.</a:t>
            </a:r>
          </a:p>
          <a:p>
            <a:pPr lvl="1"/>
            <a:r>
              <a:rPr lang="en-US" altLang="en-US" dirty="0"/>
              <a:t>Rights and responsibilities of the investor.</a:t>
            </a:r>
          </a:p>
          <a:p>
            <a:pPr lvl="1"/>
            <a:r>
              <a:rPr lang="en-US" altLang="en-US" dirty="0"/>
              <a:t>Steps to be taken incase business fails.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96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F05D-DBC8-A84D-BD61-A8A68A492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funds:</a:t>
            </a:r>
            <a:br>
              <a:rPr lang="en-US" dirty="0"/>
            </a:br>
            <a:r>
              <a:rPr lang="en-US" dirty="0"/>
              <a:t>Commercial bank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43F5B-275C-9840-AF22-5E1F11F1F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Types of Bank Loans (Asset based)</a:t>
            </a:r>
          </a:p>
          <a:p>
            <a:pPr lvl="1"/>
            <a:r>
              <a:rPr lang="en-US" altLang="en-US" dirty="0"/>
              <a:t>Accounts receivable loans.</a:t>
            </a:r>
          </a:p>
          <a:p>
            <a:pPr lvl="1"/>
            <a:r>
              <a:rPr lang="en-US" altLang="en-US" dirty="0"/>
              <a:t>Inventory loans.</a:t>
            </a:r>
          </a:p>
          <a:p>
            <a:pPr lvl="1"/>
            <a:r>
              <a:rPr lang="en-US" altLang="en-US" dirty="0"/>
              <a:t>Equipment loans.</a:t>
            </a:r>
          </a:p>
          <a:p>
            <a:pPr lvl="1"/>
            <a:r>
              <a:rPr lang="en-US" altLang="en-US" dirty="0"/>
              <a:t>Real-estate loans.</a:t>
            </a:r>
          </a:p>
          <a:p>
            <a:r>
              <a:rPr lang="en-US" altLang="en-US" dirty="0"/>
              <a:t>Cash flow financing (Conventional bank loans)</a:t>
            </a:r>
          </a:p>
          <a:p>
            <a:pPr lvl="1"/>
            <a:r>
              <a:rPr lang="en-US" altLang="en-US" dirty="0"/>
              <a:t>Installment loans.</a:t>
            </a:r>
          </a:p>
          <a:p>
            <a:pPr lvl="1"/>
            <a:r>
              <a:rPr lang="en-US" altLang="en-US" dirty="0"/>
              <a:t>Straight commercial loans.</a:t>
            </a:r>
          </a:p>
          <a:p>
            <a:pPr lvl="1"/>
            <a:r>
              <a:rPr lang="en-US" altLang="en-US" dirty="0"/>
              <a:t>Long-term loans.</a:t>
            </a:r>
          </a:p>
          <a:p>
            <a:pPr lvl="1"/>
            <a:r>
              <a:rPr lang="en-US" altLang="en-US" dirty="0"/>
              <a:t>Character loans.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53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53199-F342-C143-81D6-F4263B48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funds:</a:t>
            </a:r>
            <a:br>
              <a:rPr lang="en-US" dirty="0"/>
            </a:br>
            <a:r>
              <a:rPr lang="en-US" dirty="0"/>
              <a:t>Commercial bank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E25DB-DB4D-F442-990D-ECACCB66E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Bank Lending Decisions</a:t>
            </a:r>
          </a:p>
          <a:p>
            <a:pPr lvl="1"/>
            <a:r>
              <a:rPr lang="en-US" altLang="en-US" dirty="0"/>
              <a:t>Based on quantifiable information and subjective judgments.</a:t>
            </a:r>
          </a:p>
          <a:p>
            <a:pPr lvl="1"/>
            <a:r>
              <a:rPr lang="en-US" altLang="en-US" dirty="0"/>
              <a:t>Decisions are made according to the five Cs of lending- Character, Capacity, Capital, Collateral, and Conditions.</a:t>
            </a:r>
          </a:p>
          <a:p>
            <a:pPr lvl="1"/>
            <a:r>
              <a:rPr lang="en-US" altLang="en-US" dirty="0"/>
              <a:t>Review of past financial statements and future projections. 	</a:t>
            </a:r>
          </a:p>
          <a:p>
            <a:pPr lvl="1"/>
            <a:r>
              <a:rPr lang="en-US" altLang="en-US" dirty="0"/>
              <a:t>Questions are asked regarding ability to repay the loan.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36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41F1-978A-0640-8A26-1F39D3BD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funds:</a:t>
            </a:r>
            <a:br>
              <a:rPr lang="en-US" dirty="0"/>
            </a:br>
            <a:r>
              <a:rPr lang="en-US" dirty="0"/>
              <a:t>Commercial bank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F3B79-1C1D-CC40-9E84-78DA69B17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“Bank Shopping” procedure:</a:t>
            </a:r>
          </a:p>
          <a:p>
            <a:pPr lvl="1"/>
            <a:r>
              <a:rPr lang="en-US" altLang="en-US" dirty="0"/>
              <a:t>Complete an application, which is a “mini” business plan.</a:t>
            </a:r>
          </a:p>
          <a:p>
            <a:pPr lvl="1"/>
            <a:r>
              <a:rPr lang="en-US" altLang="en-US" dirty="0"/>
              <a:t>Evaluate alternative banks.</a:t>
            </a:r>
          </a:p>
          <a:p>
            <a:pPr lvl="1"/>
            <a:r>
              <a:rPr lang="en-US" altLang="en-US" dirty="0"/>
              <a:t>Select one with a positive loan experience in the business area.</a:t>
            </a:r>
          </a:p>
          <a:p>
            <a:pPr lvl="1"/>
            <a:r>
              <a:rPr lang="en-US" altLang="en-US" dirty="0"/>
              <a:t>Set an appointment.</a:t>
            </a:r>
          </a:p>
          <a:p>
            <a:pPr lvl="1"/>
            <a:r>
              <a:rPr lang="en-US" altLang="en-US" dirty="0"/>
              <a:t>Carefully present the case for the loan.</a:t>
            </a:r>
          </a:p>
          <a:p>
            <a:pPr lvl="1"/>
            <a:r>
              <a:rPr lang="en-US" altLang="en-US" dirty="0"/>
              <a:t>Borrow the maximum amount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0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4D132-0038-9F48-8F0C-3232B7FAE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funds:</a:t>
            </a:r>
            <a:br>
              <a:rPr lang="en-US" dirty="0"/>
            </a:br>
            <a:r>
              <a:rPr lang="en-US" dirty="0"/>
              <a:t>Venture capitalist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4E462-718B-B041-9129-1194B6EE1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will always ask for equity</a:t>
            </a:r>
          </a:p>
          <a:p>
            <a:r>
              <a:rPr lang="en-US" dirty="0"/>
              <a:t>They will involve themselves in the business but it might be a bad  thing if the VC has knowledge about your industry. </a:t>
            </a:r>
          </a:p>
        </p:txBody>
      </p:sp>
    </p:spTree>
    <p:extLst>
      <p:ext uri="{BB962C8B-B14F-4D97-AF65-F5344CB8AC3E}">
        <p14:creationId xmlns:p14="http://schemas.microsoft.com/office/powerpoint/2010/main" val="30933975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204</TotalTime>
  <Words>738</Words>
  <Application>Microsoft Macintosh PowerPoint</Application>
  <PresentationFormat>Widescreen</PresentationFormat>
  <Paragraphs>133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 Light</vt:lpstr>
      <vt:lpstr>Rockwell</vt:lpstr>
      <vt:lpstr>Times-Roman</vt:lpstr>
      <vt:lpstr>Wingdings</vt:lpstr>
      <vt:lpstr>Atlas</vt:lpstr>
      <vt:lpstr>The Financial plan and Source of capital</vt:lpstr>
      <vt:lpstr>Financing for your business </vt:lpstr>
      <vt:lpstr>PowerPoint Presentation</vt:lpstr>
      <vt:lpstr> External funds: Personal funds</vt:lpstr>
      <vt:lpstr>External funds: Family and friends</vt:lpstr>
      <vt:lpstr>External funds: Commercial bank</vt:lpstr>
      <vt:lpstr>External funds: Commercial bank</vt:lpstr>
      <vt:lpstr>External funds: Commercial bank</vt:lpstr>
      <vt:lpstr>External funds: Venture capitalist</vt:lpstr>
      <vt:lpstr>External funds</vt:lpstr>
      <vt:lpstr>Internal funds: Your own business </vt:lpstr>
      <vt:lpstr>Startup cost</vt:lpstr>
      <vt:lpstr>Some financial terms</vt:lpstr>
      <vt:lpstr>Why you might get rejected for financing</vt:lpstr>
      <vt:lpstr>Financial Statements</vt:lpstr>
      <vt:lpstr>Income statement </vt:lpstr>
      <vt:lpstr>Balance Sheet </vt:lpstr>
      <vt:lpstr>Cash or Accrual method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financial plan and source of capital</dc:title>
  <dc:creator>Ehfaz Nowman</dc:creator>
  <cp:lastModifiedBy>Ehfaz Nowman</cp:lastModifiedBy>
  <cp:revision>25</cp:revision>
  <dcterms:created xsi:type="dcterms:W3CDTF">2018-11-30T17:01:51Z</dcterms:created>
  <dcterms:modified xsi:type="dcterms:W3CDTF">2018-11-30T20:26:44Z</dcterms:modified>
</cp:coreProperties>
</file>