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2" r:id="rId12"/>
    <p:sldId id="283" r:id="rId13"/>
    <p:sldId id="284" r:id="rId14"/>
    <p:sldId id="266" r:id="rId15"/>
    <p:sldId id="275" r:id="rId16"/>
    <p:sldId id="276" r:id="rId17"/>
    <p:sldId id="277" r:id="rId18"/>
    <p:sldId id="267" r:id="rId19"/>
    <p:sldId id="268" r:id="rId20"/>
    <p:sldId id="269" r:id="rId21"/>
    <p:sldId id="270" r:id="rId22"/>
    <p:sldId id="271" r:id="rId23"/>
    <p:sldId id="272" r:id="rId24"/>
    <p:sldId id="273" r:id="rId25"/>
    <p:sldId id="274" r:id="rId26"/>
    <p:sldId id="280" r:id="rId27"/>
    <p:sldId id="278" r:id="rId28"/>
    <p:sldId id="279" r:id="rId29"/>
    <p:sldId id="28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48"/>
  </p:normalViewPr>
  <p:slideViewPr>
    <p:cSldViewPr snapToGrid="0" snapToObjects="1">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12/6/18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12/6/18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12/6/18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12/6/18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12/6/18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12/6/18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12/6/18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12/6/18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2E4C7-BB64-C349-B16E-DC8C7B2AFBC4}"/>
              </a:ext>
            </a:extLst>
          </p:cNvPr>
          <p:cNvSpPr>
            <a:spLocks noGrp="1"/>
          </p:cNvSpPr>
          <p:nvPr>
            <p:ph type="ctrTitle"/>
          </p:nvPr>
        </p:nvSpPr>
        <p:spPr/>
        <p:txBody>
          <a:bodyPr/>
          <a:lstStyle/>
          <a:p>
            <a:r>
              <a:rPr lang="en-US" dirty="0"/>
              <a:t>Growth strategies </a:t>
            </a:r>
          </a:p>
        </p:txBody>
      </p:sp>
      <p:sp>
        <p:nvSpPr>
          <p:cNvPr id="3" name="Subtitle 2">
            <a:extLst>
              <a:ext uri="{FF2B5EF4-FFF2-40B4-BE49-F238E27FC236}">
                <a16:creationId xmlns:a16="http://schemas.microsoft.com/office/drawing/2014/main" id="{3186A81B-EBF3-0048-BEFD-87887A11A300}"/>
              </a:ext>
            </a:extLst>
          </p:cNvPr>
          <p:cNvSpPr>
            <a:spLocks noGrp="1"/>
          </p:cNvSpPr>
          <p:nvPr>
            <p:ph type="subTitle" idx="1"/>
          </p:nvPr>
        </p:nvSpPr>
        <p:spPr/>
        <p:txBody>
          <a:bodyPr/>
          <a:lstStyle/>
          <a:p>
            <a:pPr algn="r"/>
            <a:r>
              <a:rPr lang="en-US" dirty="0"/>
              <a:t>Where do we go from here? </a:t>
            </a:r>
          </a:p>
        </p:txBody>
      </p:sp>
    </p:spTree>
    <p:extLst>
      <p:ext uri="{BB962C8B-B14F-4D97-AF65-F5344CB8AC3E}">
        <p14:creationId xmlns:p14="http://schemas.microsoft.com/office/powerpoint/2010/main" val="3803370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BED26-F7E8-0F40-A32D-ACC01D398C51}"/>
              </a:ext>
            </a:extLst>
          </p:cNvPr>
          <p:cNvSpPr>
            <a:spLocks noGrp="1"/>
          </p:cNvSpPr>
          <p:nvPr>
            <p:ph type="title"/>
          </p:nvPr>
        </p:nvSpPr>
        <p:spPr/>
        <p:txBody>
          <a:bodyPr/>
          <a:lstStyle/>
          <a:p>
            <a:r>
              <a:rPr lang="en-US" dirty="0"/>
              <a:t>Grow your business Internationally </a:t>
            </a:r>
          </a:p>
        </p:txBody>
      </p:sp>
      <p:sp>
        <p:nvSpPr>
          <p:cNvPr id="3" name="Text Placeholder 2">
            <a:extLst>
              <a:ext uri="{FF2B5EF4-FFF2-40B4-BE49-F238E27FC236}">
                <a16:creationId xmlns:a16="http://schemas.microsoft.com/office/drawing/2014/main" id="{33CA3B8B-54A7-7B47-9A7B-DAAAC931E3C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27156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F79BF-A88A-D54E-A846-AC775DDC28C0}"/>
              </a:ext>
            </a:extLst>
          </p:cNvPr>
          <p:cNvSpPr>
            <a:spLocks noGrp="1"/>
          </p:cNvSpPr>
          <p:nvPr>
            <p:ph type="title"/>
          </p:nvPr>
        </p:nvSpPr>
        <p:spPr/>
        <p:txBody>
          <a:bodyPr/>
          <a:lstStyle/>
          <a:p>
            <a:r>
              <a:rPr lang="en-US" dirty="0"/>
              <a:t>To start of…</a:t>
            </a:r>
          </a:p>
        </p:txBody>
      </p:sp>
      <p:sp>
        <p:nvSpPr>
          <p:cNvPr id="3" name="Content Placeholder 2">
            <a:extLst>
              <a:ext uri="{FF2B5EF4-FFF2-40B4-BE49-F238E27FC236}">
                <a16:creationId xmlns:a16="http://schemas.microsoft.com/office/drawing/2014/main" id="{30A4D287-7100-5B49-83AE-7F8B4C364CA9}"/>
              </a:ext>
            </a:extLst>
          </p:cNvPr>
          <p:cNvSpPr>
            <a:spLocks noGrp="1"/>
          </p:cNvSpPr>
          <p:nvPr>
            <p:ph idx="1"/>
          </p:nvPr>
        </p:nvSpPr>
        <p:spPr/>
        <p:txBody>
          <a:bodyPr/>
          <a:lstStyle/>
          <a:p>
            <a:pPr marL="0" indent="0">
              <a:buNone/>
            </a:pPr>
            <a:r>
              <a:rPr lang="en-US" dirty="0"/>
              <a:t>To start of, you need to make some decisions. As a business, answer the following three questions:</a:t>
            </a:r>
          </a:p>
          <a:p>
            <a:pPr marL="342900" indent="-342900">
              <a:buAutoNum type="arabicPeriod"/>
            </a:pPr>
            <a:r>
              <a:rPr lang="en-US" dirty="0"/>
              <a:t>Which market to enter?</a:t>
            </a:r>
          </a:p>
          <a:p>
            <a:pPr marL="342900" indent="-342900">
              <a:buAutoNum type="arabicPeriod"/>
            </a:pPr>
            <a:r>
              <a:rPr lang="en-US" dirty="0"/>
              <a:t>When to enter and on what scale?</a:t>
            </a:r>
          </a:p>
          <a:p>
            <a:pPr marL="342900" indent="-342900">
              <a:buAutoNum type="arabicPeriod"/>
            </a:pPr>
            <a:r>
              <a:rPr lang="en-US" dirty="0"/>
              <a:t>Which Entry mode strategy? </a:t>
            </a:r>
          </a:p>
        </p:txBody>
      </p:sp>
    </p:spTree>
    <p:extLst>
      <p:ext uri="{BB962C8B-B14F-4D97-AF65-F5344CB8AC3E}">
        <p14:creationId xmlns:p14="http://schemas.microsoft.com/office/powerpoint/2010/main" val="3638891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67875-F4D8-5B4B-83F9-3B7BC706FFE0}"/>
              </a:ext>
            </a:extLst>
          </p:cNvPr>
          <p:cNvSpPr>
            <a:spLocks noGrp="1"/>
          </p:cNvSpPr>
          <p:nvPr>
            <p:ph type="title"/>
          </p:nvPr>
        </p:nvSpPr>
        <p:spPr/>
        <p:txBody>
          <a:bodyPr/>
          <a:lstStyle/>
          <a:p>
            <a:r>
              <a:rPr lang="en-US" dirty="0"/>
              <a:t>1. Which market to enter?</a:t>
            </a:r>
          </a:p>
        </p:txBody>
      </p:sp>
      <p:sp>
        <p:nvSpPr>
          <p:cNvPr id="3" name="Content Placeholder 2">
            <a:extLst>
              <a:ext uri="{FF2B5EF4-FFF2-40B4-BE49-F238E27FC236}">
                <a16:creationId xmlns:a16="http://schemas.microsoft.com/office/drawing/2014/main" id="{171143F0-6BA1-1541-B049-62AE96CA9BB9}"/>
              </a:ext>
            </a:extLst>
          </p:cNvPr>
          <p:cNvSpPr>
            <a:spLocks noGrp="1"/>
          </p:cNvSpPr>
          <p:nvPr>
            <p:ph idx="1"/>
          </p:nvPr>
        </p:nvSpPr>
        <p:spPr>
          <a:xfrm>
            <a:off x="4504267" y="158044"/>
            <a:ext cx="7529689" cy="6699956"/>
          </a:xfrm>
        </p:spPr>
        <p:txBody>
          <a:bodyPr>
            <a:noAutofit/>
          </a:bodyPr>
          <a:lstStyle/>
          <a:p>
            <a:pPr marL="274320" indent="-274320" algn="just">
              <a:lnSpc>
                <a:spcPct val="90000"/>
              </a:lnSpc>
              <a:buFont typeface="Brush Script MT" panose="03060802040406070304" pitchFamily="66" charset="0"/>
              <a:buChar char="O"/>
              <a:defRPr/>
            </a:pPr>
            <a:r>
              <a:rPr lang="en-US" altLang="en-US" sz="1200" dirty="0"/>
              <a:t>Several factors affect the choice of entry mode including</a:t>
            </a:r>
          </a:p>
          <a:p>
            <a:pPr marL="640080" lvl="1" indent="-274320" algn="just">
              <a:lnSpc>
                <a:spcPct val="90000"/>
              </a:lnSpc>
              <a:buFont typeface="Brush Script MT" panose="03060802040406070304" pitchFamily="66" charset="0"/>
              <a:buChar char="O"/>
              <a:defRPr/>
            </a:pPr>
            <a:r>
              <a:rPr lang="en-US" altLang="en-US" sz="1200" dirty="0"/>
              <a:t>transport costs</a:t>
            </a:r>
          </a:p>
          <a:p>
            <a:pPr marL="640080" lvl="1" indent="-274320" algn="just">
              <a:lnSpc>
                <a:spcPct val="90000"/>
              </a:lnSpc>
              <a:buFont typeface="Brush Script MT" panose="03060802040406070304" pitchFamily="66" charset="0"/>
              <a:buChar char="O"/>
              <a:defRPr/>
            </a:pPr>
            <a:r>
              <a:rPr lang="en-US" altLang="en-US" sz="1200" dirty="0"/>
              <a:t>trade barriers</a:t>
            </a:r>
          </a:p>
          <a:p>
            <a:pPr marL="640080" lvl="1" indent="-274320" algn="just">
              <a:lnSpc>
                <a:spcPct val="90000"/>
              </a:lnSpc>
              <a:buFont typeface="Brush Script MT" panose="03060802040406070304" pitchFamily="66" charset="0"/>
              <a:buChar char="O"/>
              <a:defRPr/>
            </a:pPr>
            <a:r>
              <a:rPr lang="en-US" altLang="en-US" sz="1200" dirty="0"/>
              <a:t>political risks</a:t>
            </a:r>
          </a:p>
          <a:p>
            <a:pPr marL="640080" lvl="1" indent="-274320" algn="just">
              <a:lnSpc>
                <a:spcPct val="90000"/>
              </a:lnSpc>
              <a:buFont typeface="Brush Script MT" panose="03060802040406070304" pitchFamily="66" charset="0"/>
              <a:buChar char="O"/>
              <a:defRPr/>
            </a:pPr>
            <a:r>
              <a:rPr lang="en-US" altLang="en-US" sz="1200" dirty="0"/>
              <a:t>economic risks</a:t>
            </a:r>
          </a:p>
          <a:p>
            <a:pPr marL="640080" lvl="1" indent="-274320" algn="just">
              <a:lnSpc>
                <a:spcPct val="90000"/>
              </a:lnSpc>
              <a:buFont typeface="Brush Script MT" panose="03060802040406070304" pitchFamily="66" charset="0"/>
              <a:buChar char="O"/>
              <a:defRPr/>
            </a:pPr>
            <a:r>
              <a:rPr lang="en-US" altLang="en-US" sz="1200" dirty="0"/>
              <a:t>costs</a:t>
            </a:r>
          </a:p>
          <a:p>
            <a:pPr marL="640080" lvl="1" indent="-274320" algn="just">
              <a:lnSpc>
                <a:spcPct val="90000"/>
              </a:lnSpc>
              <a:buFont typeface="Brush Script MT" panose="03060802040406070304" pitchFamily="66" charset="0"/>
              <a:buChar char="O"/>
              <a:defRPr/>
            </a:pPr>
            <a:r>
              <a:rPr lang="en-US" altLang="en-US" sz="1200" dirty="0"/>
              <a:t>firm strategy</a:t>
            </a:r>
          </a:p>
          <a:p>
            <a:pPr marL="274320" indent="-274320" algn="just">
              <a:lnSpc>
                <a:spcPct val="90000"/>
              </a:lnSpc>
              <a:buFont typeface="Brush Script MT" panose="03060802040406070304" pitchFamily="66" charset="0"/>
              <a:buChar char="O"/>
              <a:defRPr/>
            </a:pPr>
            <a:r>
              <a:rPr lang="en-US" altLang="en-US" sz="1200" dirty="0"/>
              <a:t>The optimal mode varies by situation – what makes sense for one company might not make sense for another</a:t>
            </a:r>
          </a:p>
          <a:p>
            <a:pPr algn="just"/>
            <a:r>
              <a:rPr lang="en-US" altLang="en-US" sz="1200" dirty="0"/>
              <a:t>The choice of foreign markets will depend on their long run profit potential  </a:t>
            </a:r>
          </a:p>
          <a:p>
            <a:pPr algn="just"/>
            <a:r>
              <a:rPr lang="en-US" altLang="en-US" sz="1200" dirty="0"/>
              <a:t>Favorable markets </a:t>
            </a:r>
          </a:p>
          <a:p>
            <a:pPr lvl="1" algn="just"/>
            <a:r>
              <a:rPr lang="en-US" altLang="en-US" sz="1200" dirty="0"/>
              <a:t>are politically stable </a:t>
            </a:r>
          </a:p>
          <a:p>
            <a:pPr lvl="1" algn="just"/>
            <a:r>
              <a:rPr lang="en-US" altLang="en-US" sz="1200" dirty="0"/>
              <a:t>have free market systems</a:t>
            </a:r>
          </a:p>
          <a:p>
            <a:pPr lvl="1" algn="just"/>
            <a:r>
              <a:rPr lang="en-US" altLang="en-US" sz="1200" dirty="0"/>
              <a:t>have relatively low inflation rates </a:t>
            </a:r>
          </a:p>
          <a:p>
            <a:pPr lvl="1" algn="just"/>
            <a:r>
              <a:rPr lang="en-US" altLang="en-US" sz="1200" dirty="0"/>
              <a:t>have low private sector debt</a:t>
            </a:r>
          </a:p>
          <a:p>
            <a:pPr algn="just"/>
            <a:r>
              <a:rPr lang="en-US" altLang="en-US" sz="1200" dirty="0"/>
              <a:t>Less desirable markets </a:t>
            </a:r>
          </a:p>
          <a:p>
            <a:pPr lvl="1" algn="just"/>
            <a:r>
              <a:rPr lang="en-US" altLang="en-US" sz="1200" dirty="0"/>
              <a:t>are politically unstable </a:t>
            </a:r>
          </a:p>
          <a:p>
            <a:pPr lvl="1" algn="just"/>
            <a:r>
              <a:rPr lang="en-US" altLang="en-US" sz="1200" dirty="0"/>
              <a:t>have mixed or command economies</a:t>
            </a:r>
          </a:p>
          <a:p>
            <a:pPr lvl="1" algn="just"/>
            <a:r>
              <a:rPr lang="en-US" altLang="en-US" sz="1200" dirty="0"/>
              <a:t>have excessive levels of borrowing</a:t>
            </a:r>
          </a:p>
          <a:p>
            <a:pPr algn="just"/>
            <a:r>
              <a:rPr lang="en-US" altLang="en-US" sz="1200" dirty="0"/>
              <a:t>Markets are also more attractive when the product in question is not widely available and satisfies an unmet need</a:t>
            </a:r>
          </a:p>
          <a:p>
            <a:endParaRPr lang="en-US" altLang="en-US" sz="1200" dirty="0"/>
          </a:p>
          <a:p>
            <a:endParaRPr lang="en-US" sz="1200" dirty="0"/>
          </a:p>
        </p:txBody>
      </p:sp>
    </p:spTree>
    <p:extLst>
      <p:ext uri="{BB962C8B-B14F-4D97-AF65-F5344CB8AC3E}">
        <p14:creationId xmlns:p14="http://schemas.microsoft.com/office/powerpoint/2010/main" val="101666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A483A-7FB9-A748-A888-EA63E1FD34E7}"/>
              </a:ext>
            </a:extLst>
          </p:cNvPr>
          <p:cNvSpPr>
            <a:spLocks noGrp="1"/>
          </p:cNvSpPr>
          <p:nvPr>
            <p:ph type="title"/>
          </p:nvPr>
        </p:nvSpPr>
        <p:spPr/>
        <p:txBody>
          <a:bodyPr/>
          <a:lstStyle/>
          <a:p>
            <a:r>
              <a:rPr lang="en-US" dirty="0"/>
              <a:t>2. When to enter and on what scale?  </a:t>
            </a:r>
          </a:p>
        </p:txBody>
      </p:sp>
      <p:sp>
        <p:nvSpPr>
          <p:cNvPr id="3" name="Content Placeholder 2">
            <a:extLst>
              <a:ext uri="{FF2B5EF4-FFF2-40B4-BE49-F238E27FC236}">
                <a16:creationId xmlns:a16="http://schemas.microsoft.com/office/drawing/2014/main" id="{7001A817-76D4-0A4C-B1D9-9B7689065074}"/>
              </a:ext>
            </a:extLst>
          </p:cNvPr>
          <p:cNvSpPr>
            <a:spLocks noGrp="1"/>
          </p:cNvSpPr>
          <p:nvPr>
            <p:ph idx="1"/>
          </p:nvPr>
        </p:nvSpPr>
        <p:spPr/>
        <p:txBody>
          <a:bodyPr/>
          <a:lstStyle/>
          <a:p>
            <a:r>
              <a:rPr lang="en-US" dirty="0"/>
              <a:t>Early entrant vs late entrant</a:t>
            </a:r>
          </a:p>
          <a:p>
            <a:r>
              <a:rPr lang="en-US" dirty="0"/>
              <a:t>High vs low investment</a:t>
            </a:r>
          </a:p>
        </p:txBody>
      </p:sp>
    </p:spTree>
    <p:extLst>
      <p:ext uri="{BB962C8B-B14F-4D97-AF65-F5344CB8AC3E}">
        <p14:creationId xmlns:p14="http://schemas.microsoft.com/office/powerpoint/2010/main" val="3353906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9ED11-65EB-8743-94E0-022C71095BD5}"/>
              </a:ext>
            </a:extLst>
          </p:cNvPr>
          <p:cNvSpPr>
            <a:spLocks noGrp="1"/>
          </p:cNvSpPr>
          <p:nvPr>
            <p:ph type="title"/>
          </p:nvPr>
        </p:nvSpPr>
        <p:spPr/>
        <p:txBody>
          <a:bodyPr>
            <a:normAutofit fontScale="90000"/>
          </a:bodyPr>
          <a:lstStyle/>
          <a:p>
            <a:r>
              <a:rPr lang="en-US" dirty="0"/>
              <a:t>3. International Growth Strategies </a:t>
            </a:r>
            <a:br>
              <a:rPr lang="en-US" dirty="0"/>
            </a:br>
            <a:r>
              <a:rPr lang="en-US" dirty="0"/>
              <a:t>(Mode of entry)</a:t>
            </a:r>
          </a:p>
        </p:txBody>
      </p:sp>
      <p:sp>
        <p:nvSpPr>
          <p:cNvPr id="3" name="Content Placeholder 2">
            <a:extLst>
              <a:ext uri="{FF2B5EF4-FFF2-40B4-BE49-F238E27FC236}">
                <a16:creationId xmlns:a16="http://schemas.microsoft.com/office/drawing/2014/main" id="{1E213004-E73D-E84D-A183-24C92D2AC17B}"/>
              </a:ext>
            </a:extLst>
          </p:cNvPr>
          <p:cNvSpPr>
            <a:spLocks noGrp="1"/>
          </p:cNvSpPr>
          <p:nvPr>
            <p:ph idx="1"/>
          </p:nvPr>
        </p:nvSpPr>
        <p:spPr/>
        <p:txBody>
          <a:bodyPr/>
          <a:lstStyle/>
          <a:p>
            <a:r>
              <a:rPr lang="en-US" dirty="0"/>
              <a:t>Exporting</a:t>
            </a:r>
          </a:p>
          <a:p>
            <a:r>
              <a:rPr lang="en-US" dirty="0"/>
              <a:t>Turnkey Operation</a:t>
            </a:r>
          </a:p>
          <a:p>
            <a:r>
              <a:rPr lang="en-US" dirty="0"/>
              <a:t>Licensing</a:t>
            </a:r>
          </a:p>
          <a:p>
            <a:r>
              <a:rPr lang="en-US" dirty="0"/>
              <a:t>Franchising</a:t>
            </a:r>
          </a:p>
          <a:p>
            <a:r>
              <a:rPr lang="en-US" dirty="0"/>
              <a:t>Joint Venture</a:t>
            </a:r>
          </a:p>
          <a:p>
            <a:r>
              <a:rPr lang="en-US" dirty="0"/>
              <a:t>Mergers</a:t>
            </a:r>
          </a:p>
          <a:p>
            <a:r>
              <a:rPr lang="en-US" dirty="0"/>
              <a:t>Acquisitions</a:t>
            </a:r>
          </a:p>
          <a:p>
            <a:r>
              <a:rPr lang="en-US" dirty="0"/>
              <a:t>Greenfield Investment </a:t>
            </a:r>
          </a:p>
        </p:txBody>
      </p:sp>
    </p:spTree>
    <p:extLst>
      <p:ext uri="{BB962C8B-B14F-4D97-AF65-F5344CB8AC3E}">
        <p14:creationId xmlns:p14="http://schemas.microsoft.com/office/powerpoint/2010/main" val="1412776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0E79D-037F-5444-8D5E-A6C47780605A}"/>
              </a:ext>
            </a:extLst>
          </p:cNvPr>
          <p:cNvSpPr>
            <a:spLocks noGrp="1"/>
          </p:cNvSpPr>
          <p:nvPr>
            <p:ph type="title"/>
          </p:nvPr>
        </p:nvSpPr>
        <p:spPr/>
        <p:txBody>
          <a:bodyPr/>
          <a:lstStyle/>
          <a:p>
            <a:r>
              <a:rPr lang="en-US" dirty="0"/>
              <a:t>Exporting</a:t>
            </a:r>
          </a:p>
        </p:txBody>
      </p:sp>
      <p:sp>
        <p:nvSpPr>
          <p:cNvPr id="3" name="Content Placeholder 2">
            <a:extLst>
              <a:ext uri="{FF2B5EF4-FFF2-40B4-BE49-F238E27FC236}">
                <a16:creationId xmlns:a16="http://schemas.microsoft.com/office/drawing/2014/main" id="{7E05E8B3-F59B-B943-9CF2-337B75C57BF5}"/>
              </a:ext>
            </a:extLst>
          </p:cNvPr>
          <p:cNvSpPr>
            <a:spLocks noGrp="1"/>
          </p:cNvSpPr>
          <p:nvPr>
            <p:ph idx="1"/>
          </p:nvPr>
        </p:nvSpPr>
        <p:spPr/>
        <p:txBody>
          <a:bodyPr/>
          <a:lstStyle/>
          <a:p>
            <a:pPr marL="274320" indent="-274320">
              <a:lnSpc>
                <a:spcPct val="90000"/>
              </a:lnSpc>
              <a:buFont typeface="Brush Script MT" panose="03060802040406070304" pitchFamily="66" charset="0"/>
              <a:buChar char="O"/>
              <a:defRPr/>
            </a:pPr>
            <a:r>
              <a:rPr lang="en-US" altLang="en-US" sz="2800" dirty="0"/>
              <a:t>Exporting is attractive because</a:t>
            </a:r>
          </a:p>
          <a:p>
            <a:pPr marL="640080" lvl="1" indent="-274320">
              <a:lnSpc>
                <a:spcPct val="90000"/>
              </a:lnSpc>
              <a:buFont typeface="Brush Script MT" panose="03060802040406070304" pitchFamily="66" charset="0"/>
              <a:buChar char="O"/>
              <a:defRPr/>
            </a:pPr>
            <a:r>
              <a:rPr lang="en-US" altLang="en-US" sz="2400" dirty="0"/>
              <a:t>it avoids the costs of establishing local manufacturing operations</a:t>
            </a:r>
          </a:p>
          <a:p>
            <a:pPr marL="274320" indent="-274320">
              <a:lnSpc>
                <a:spcPct val="90000"/>
              </a:lnSpc>
              <a:buFont typeface="Brush Script MT" panose="03060802040406070304" pitchFamily="66" charset="0"/>
              <a:buChar char="O"/>
              <a:defRPr/>
            </a:pPr>
            <a:r>
              <a:rPr lang="en-US" altLang="en-US" sz="2800" dirty="0"/>
              <a:t>Exporting is unattractive because</a:t>
            </a:r>
          </a:p>
          <a:p>
            <a:pPr marL="640080" lvl="1" indent="-274320">
              <a:lnSpc>
                <a:spcPct val="90000"/>
              </a:lnSpc>
              <a:buFont typeface="Brush Script MT" panose="03060802040406070304" pitchFamily="66" charset="0"/>
              <a:buChar char="O"/>
              <a:defRPr/>
            </a:pPr>
            <a:r>
              <a:rPr lang="en-US" altLang="en-US" sz="2400" dirty="0"/>
              <a:t>there may be lower-cost manufacturing locations</a:t>
            </a:r>
          </a:p>
          <a:p>
            <a:pPr marL="640080" lvl="1" indent="-274320">
              <a:lnSpc>
                <a:spcPct val="90000"/>
              </a:lnSpc>
              <a:buFont typeface="Brush Script MT" panose="03060802040406070304" pitchFamily="66" charset="0"/>
              <a:buChar char="O"/>
              <a:defRPr/>
            </a:pPr>
            <a:r>
              <a:rPr lang="en-US" altLang="en-US" sz="2400" dirty="0"/>
              <a:t>high transport costs and tariffs can make it uneconomical</a:t>
            </a:r>
          </a:p>
          <a:p>
            <a:pPr marL="640080" lvl="1" indent="-274320">
              <a:lnSpc>
                <a:spcPct val="90000"/>
              </a:lnSpc>
              <a:buFont typeface="Brush Script MT" panose="03060802040406070304" pitchFamily="66" charset="0"/>
              <a:buChar char="O"/>
              <a:defRPr/>
            </a:pPr>
            <a:r>
              <a:rPr lang="en-US" altLang="en-US" sz="2400" dirty="0"/>
              <a:t>agents in a foreign country may not act in exporter’s best interest</a:t>
            </a:r>
          </a:p>
          <a:p>
            <a:pPr marL="274320" indent="-274320">
              <a:lnSpc>
                <a:spcPct val="90000"/>
              </a:lnSpc>
              <a:buFont typeface="Brush Script MT" panose="03060802040406070304" pitchFamily="66" charset="0"/>
              <a:buChar char="O"/>
              <a:defRPr/>
            </a:pPr>
            <a:endParaRPr lang="en-US" altLang="en-US" dirty="0"/>
          </a:p>
          <a:p>
            <a:pPr marL="274320" indent="-274320">
              <a:lnSpc>
                <a:spcPct val="90000"/>
              </a:lnSpc>
              <a:buFont typeface="Brush Script MT" panose="03060802040406070304" pitchFamily="66" charset="0"/>
              <a:buChar char="O"/>
              <a:defRPr/>
            </a:pPr>
            <a:endParaRPr lang="en-US" altLang="en-US" sz="2800" dirty="0"/>
          </a:p>
          <a:p>
            <a:endParaRPr lang="en-US" dirty="0"/>
          </a:p>
        </p:txBody>
      </p:sp>
    </p:spTree>
    <p:extLst>
      <p:ext uri="{BB962C8B-B14F-4D97-AF65-F5344CB8AC3E}">
        <p14:creationId xmlns:p14="http://schemas.microsoft.com/office/powerpoint/2010/main" val="3699778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66C57-674C-264D-999B-43C7C9A480F8}"/>
              </a:ext>
            </a:extLst>
          </p:cNvPr>
          <p:cNvSpPr>
            <a:spLocks noGrp="1"/>
          </p:cNvSpPr>
          <p:nvPr>
            <p:ph type="title"/>
          </p:nvPr>
        </p:nvSpPr>
        <p:spPr/>
        <p:txBody>
          <a:bodyPr/>
          <a:lstStyle/>
          <a:p>
            <a:r>
              <a:rPr lang="en-US" dirty="0"/>
              <a:t>Turnkey Projects</a:t>
            </a:r>
          </a:p>
        </p:txBody>
      </p:sp>
      <p:sp>
        <p:nvSpPr>
          <p:cNvPr id="3" name="Content Placeholder 2">
            <a:extLst>
              <a:ext uri="{FF2B5EF4-FFF2-40B4-BE49-F238E27FC236}">
                <a16:creationId xmlns:a16="http://schemas.microsoft.com/office/drawing/2014/main" id="{02D1793C-C3BE-D049-B338-5A1BE60A266F}"/>
              </a:ext>
            </a:extLst>
          </p:cNvPr>
          <p:cNvSpPr>
            <a:spLocks noGrp="1"/>
          </p:cNvSpPr>
          <p:nvPr>
            <p:ph idx="1"/>
          </p:nvPr>
        </p:nvSpPr>
        <p:spPr/>
        <p:txBody>
          <a:bodyPr>
            <a:normAutofit fontScale="92500" lnSpcReduction="10000"/>
          </a:bodyPr>
          <a:lstStyle/>
          <a:p>
            <a:pPr marL="274320" indent="-274320">
              <a:lnSpc>
                <a:spcPct val="80000"/>
              </a:lnSpc>
              <a:buFont typeface="Brush Script MT" panose="03060802040406070304" pitchFamily="66" charset="0"/>
              <a:buChar char="O"/>
              <a:defRPr/>
            </a:pPr>
            <a:r>
              <a:rPr lang="en-US" altLang="en-US" sz="2800" dirty="0"/>
              <a:t>Turnkey projects are attractive because</a:t>
            </a:r>
          </a:p>
          <a:p>
            <a:pPr marL="640080" lvl="1" indent="-274320">
              <a:lnSpc>
                <a:spcPct val="80000"/>
              </a:lnSpc>
              <a:buFont typeface="Brush Script MT" panose="03060802040406070304" pitchFamily="66" charset="0"/>
              <a:buChar char="O"/>
              <a:defRPr/>
            </a:pPr>
            <a:r>
              <a:rPr lang="en-US" altLang="en-US" sz="2400" dirty="0"/>
              <a:t>they are a way of earning economic returns from the know-how required to assemble and run a technologically complex process</a:t>
            </a:r>
          </a:p>
          <a:p>
            <a:pPr marL="640080" lvl="1" indent="-274320">
              <a:lnSpc>
                <a:spcPct val="80000"/>
              </a:lnSpc>
              <a:buFont typeface="Brush Script MT" panose="03060802040406070304" pitchFamily="66" charset="0"/>
              <a:buChar char="O"/>
              <a:defRPr/>
            </a:pPr>
            <a:r>
              <a:rPr lang="en-US" altLang="en-US" sz="2400" dirty="0"/>
              <a:t>they can be less risky than conventional FDI  </a:t>
            </a:r>
          </a:p>
          <a:p>
            <a:pPr marL="274320" indent="-274320">
              <a:lnSpc>
                <a:spcPct val="80000"/>
              </a:lnSpc>
              <a:buFont typeface="Brush Script MT" panose="03060802040406070304" pitchFamily="66" charset="0"/>
              <a:buChar char="O"/>
              <a:defRPr/>
            </a:pPr>
            <a:r>
              <a:rPr lang="en-US" altLang="en-US" sz="2800" dirty="0"/>
              <a:t>Turnkey projects are unattractive because</a:t>
            </a:r>
          </a:p>
          <a:p>
            <a:pPr marL="640080" lvl="1" indent="-274320">
              <a:lnSpc>
                <a:spcPct val="80000"/>
              </a:lnSpc>
              <a:buFont typeface="Brush Script MT" panose="03060802040406070304" pitchFamily="66" charset="0"/>
              <a:buChar char="O"/>
              <a:defRPr/>
            </a:pPr>
            <a:r>
              <a:rPr lang="en-US" altLang="en-US" sz="2400" dirty="0"/>
              <a:t>the firm has no long-term interest in the foreign country</a:t>
            </a:r>
          </a:p>
          <a:p>
            <a:pPr marL="640080" lvl="1" indent="-274320">
              <a:lnSpc>
                <a:spcPct val="80000"/>
              </a:lnSpc>
              <a:buFont typeface="Brush Script MT" panose="03060802040406070304" pitchFamily="66" charset="0"/>
              <a:buChar char="O"/>
              <a:defRPr/>
            </a:pPr>
            <a:r>
              <a:rPr lang="en-US" altLang="en-US" sz="2400" dirty="0"/>
              <a:t>the firm may create a competitor</a:t>
            </a:r>
          </a:p>
          <a:p>
            <a:pPr marL="640080" lvl="1" indent="-274320">
              <a:lnSpc>
                <a:spcPct val="80000"/>
              </a:lnSpc>
              <a:buFont typeface="Brush Script MT" panose="03060802040406070304" pitchFamily="66" charset="0"/>
              <a:buChar char="O"/>
              <a:defRPr/>
            </a:pPr>
            <a:r>
              <a:rPr lang="en-US" altLang="en-US" sz="2400" dirty="0"/>
              <a:t>if the firm's process technology is a source of competitive advantage, then selling this technology through a turnkey project is also selling competitive advantage to potential and/or actual competitors</a:t>
            </a:r>
          </a:p>
          <a:p>
            <a:pPr marL="274320" indent="-274320">
              <a:lnSpc>
                <a:spcPct val="80000"/>
              </a:lnSpc>
              <a:buFont typeface="Brush Script MT" panose="03060802040406070304" pitchFamily="66" charset="0"/>
              <a:buChar char="O"/>
              <a:defRPr/>
            </a:pPr>
            <a:endParaRPr lang="en-US" altLang="en-US" sz="2800" dirty="0"/>
          </a:p>
          <a:p>
            <a:endParaRPr lang="en-US" dirty="0"/>
          </a:p>
        </p:txBody>
      </p:sp>
    </p:spTree>
    <p:extLst>
      <p:ext uri="{BB962C8B-B14F-4D97-AF65-F5344CB8AC3E}">
        <p14:creationId xmlns:p14="http://schemas.microsoft.com/office/powerpoint/2010/main" val="700245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B521A-98E4-014C-969A-A51665FFB1A1}"/>
              </a:ext>
            </a:extLst>
          </p:cNvPr>
          <p:cNvSpPr>
            <a:spLocks noGrp="1"/>
          </p:cNvSpPr>
          <p:nvPr>
            <p:ph type="title"/>
          </p:nvPr>
        </p:nvSpPr>
        <p:spPr/>
        <p:txBody>
          <a:bodyPr/>
          <a:lstStyle/>
          <a:p>
            <a:r>
              <a:rPr lang="en-US" dirty="0"/>
              <a:t>Licensing</a:t>
            </a:r>
          </a:p>
        </p:txBody>
      </p:sp>
      <p:sp>
        <p:nvSpPr>
          <p:cNvPr id="3" name="Content Placeholder 2">
            <a:extLst>
              <a:ext uri="{FF2B5EF4-FFF2-40B4-BE49-F238E27FC236}">
                <a16:creationId xmlns:a16="http://schemas.microsoft.com/office/drawing/2014/main" id="{F4D43E01-4C99-2B48-899B-8C8D8FED99FA}"/>
              </a:ext>
            </a:extLst>
          </p:cNvPr>
          <p:cNvSpPr>
            <a:spLocks noGrp="1"/>
          </p:cNvSpPr>
          <p:nvPr>
            <p:ph idx="1"/>
          </p:nvPr>
        </p:nvSpPr>
        <p:spPr/>
        <p:txBody>
          <a:bodyPr/>
          <a:lstStyle/>
          <a:p>
            <a:pPr marL="274320" indent="-274320">
              <a:lnSpc>
                <a:spcPct val="80000"/>
              </a:lnSpc>
              <a:buFont typeface="Brush Script MT" panose="03060802040406070304" pitchFamily="66" charset="0"/>
              <a:buChar char="O"/>
              <a:defRPr/>
            </a:pPr>
            <a:r>
              <a:rPr lang="en-US" altLang="en-US" sz="1900" dirty="0"/>
              <a:t>Licensing is attractive because</a:t>
            </a:r>
          </a:p>
          <a:p>
            <a:pPr marL="640080" lvl="1" indent="-274320">
              <a:lnSpc>
                <a:spcPct val="80000"/>
              </a:lnSpc>
              <a:buFont typeface="Brush Script MT" panose="03060802040406070304" pitchFamily="66" charset="0"/>
              <a:buChar char="O"/>
              <a:defRPr/>
            </a:pPr>
            <a:r>
              <a:rPr lang="en-US" altLang="en-US" sz="1900" dirty="0"/>
              <a:t>the firm avoids development costs and risks associated with opening a foreign market</a:t>
            </a:r>
          </a:p>
          <a:p>
            <a:pPr marL="640080" lvl="1" indent="-274320">
              <a:lnSpc>
                <a:spcPct val="80000"/>
              </a:lnSpc>
              <a:buFont typeface="Brush Script MT" panose="03060802040406070304" pitchFamily="66" charset="0"/>
              <a:buChar char="O"/>
              <a:defRPr/>
            </a:pPr>
            <a:r>
              <a:rPr lang="en-US" altLang="en-US" sz="1900" dirty="0"/>
              <a:t>the firm avoids barriers to investment</a:t>
            </a:r>
          </a:p>
          <a:p>
            <a:pPr marL="640080" lvl="1" indent="-274320">
              <a:lnSpc>
                <a:spcPct val="80000"/>
              </a:lnSpc>
              <a:buFont typeface="Brush Script MT" panose="03060802040406070304" pitchFamily="66" charset="0"/>
              <a:buChar char="O"/>
              <a:defRPr/>
            </a:pPr>
            <a:r>
              <a:rPr lang="en-US" altLang="en-US" sz="1900" dirty="0"/>
              <a:t>the firm can capitalize on market opportunities without developing those applications itself</a:t>
            </a:r>
          </a:p>
          <a:p>
            <a:pPr marL="274320" indent="-274320">
              <a:lnSpc>
                <a:spcPct val="80000"/>
              </a:lnSpc>
              <a:buFont typeface="Brush Script MT" panose="03060802040406070304" pitchFamily="66" charset="0"/>
              <a:buChar char="O"/>
              <a:defRPr/>
            </a:pPr>
            <a:r>
              <a:rPr lang="en-US" altLang="en-US" sz="1900" dirty="0"/>
              <a:t>Licensing is unattractive because</a:t>
            </a:r>
          </a:p>
          <a:p>
            <a:pPr marL="640080" lvl="1" indent="-274320">
              <a:lnSpc>
                <a:spcPct val="80000"/>
              </a:lnSpc>
              <a:buFont typeface="Brush Script MT" panose="03060802040406070304" pitchFamily="66" charset="0"/>
              <a:buChar char="O"/>
              <a:defRPr/>
            </a:pPr>
            <a:r>
              <a:rPr lang="en-US" altLang="en-US" sz="1900" dirty="0"/>
              <a:t>the firm doesn’t have the tight control required for realizing experience curve and location economies</a:t>
            </a:r>
          </a:p>
          <a:p>
            <a:pPr marL="640080" lvl="1" indent="-274320">
              <a:lnSpc>
                <a:spcPct val="80000"/>
              </a:lnSpc>
              <a:buFont typeface="Brush Script MT" panose="03060802040406070304" pitchFamily="66" charset="0"/>
              <a:buChar char="O"/>
              <a:defRPr/>
            </a:pPr>
            <a:r>
              <a:rPr lang="en-US" altLang="en-US" sz="1900" dirty="0"/>
              <a:t>the firm’s ability to coordinate strategic moves across countries is limited</a:t>
            </a:r>
          </a:p>
          <a:p>
            <a:pPr marL="640080" lvl="1" indent="-274320">
              <a:lnSpc>
                <a:spcPct val="80000"/>
              </a:lnSpc>
              <a:buFont typeface="Brush Script MT" panose="03060802040406070304" pitchFamily="66" charset="0"/>
              <a:buChar char="O"/>
              <a:defRPr/>
            </a:pPr>
            <a:r>
              <a:rPr lang="en-US" altLang="en-US" sz="1900" dirty="0"/>
              <a:t>proprietary (or intangible) assets could be lost</a:t>
            </a:r>
          </a:p>
          <a:p>
            <a:pPr lvl="2">
              <a:lnSpc>
                <a:spcPct val="80000"/>
              </a:lnSpc>
              <a:buFont typeface="Brush Script MT" panose="03060802040406070304" pitchFamily="66" charset="0"/>
              <a:buChar char="O"/>
              <a:defRPr/>
            </a:pPr>
            <a:r>
              <a:rPr lang="en-US" altLang="en-US" sz="1900" dirty="0"/>
              <a:t>to reduce this risk, use </a:t>
            </a:r>
            <a:r>
              <a:rPr lang="en-US" altLang="en-US" sz="1900" b="1" dirty="0">
                <a:solidFill>
                  <a:schemeClr val="bg2">
                    <a:lumMod val="25000"/>
                  </a:schemeClr>
                </a:solidFill>
              </a:rPr>
              <a:t>cross-licensing agreements</a:t>
            </a:r>
          </a:p>
          <a:p>
            <a:endParaRPr lang="en-US" dirty="0"/>
          </a:p>
        </p:txBody>
      </p:sp>
    </p:spTree>
    <p:extLst>
      <p:ext uri="{BB962C8B-B14F-4D97-AF65-F5344CB8AC3E}">
        <p14:creationId xmlns:p14="http://schemas.microsoft.com/office/powerpoint/2010/main" val="2214726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EF2DD-4503-5246-B373-F630AA79C482}"/>
              </a:ext>
            </a:extLst>
          </p:cNvPr>
          <p:cNvSpPr>
            <a:spLocks noGrp="1"/>
          </p:cNvSpPr>
          <p:nvPr>
            <p:ph type="title"/>
          </p:nvPr>
        </p:nvSpPr>
        <p:spPr/>
        <p:txBody>
          <a:bodyPr/>
          <a:lstStyle/>
          <a:p>
            <a:r>
              <a:rPr lang="en-US" dirty="0"/>
              <a:t>Franchising</a:t>
            </a:r>
          </a:p>
        </p:txBody>
      </p:sp>
      <p:sp>
        <p:nvSpPr>
          <p:cNvPr id="3" name="Content Placeholder 2">
            <a:extLst>
              <a:ext uri="{FF2B5EF4-FFF2-40B4-BE49-F238E27FC236}">
                <a16:creationId xmlns:a16="http://schemas.microsoft.com/office/drawing/2014/main" id="{FAEFC0D5-7CF3-5B48-8A0E-E92F5322B06F}"/>
              </a:ext>
            </a:extLst>
          </p:cNvPr>
          <p:cNvSpPr>
            <a:spLocks noGrp="1"/>
          </p:cNvSpPr>
          <p:nvPr>
            <p:ph idx="1"/>
          </p:nvPr>
        </p:nvSpPr>
        <p:spPr/>
        <p:txBody>
          <a:bodyPr/>
          <a:lstStyle/>
          <a:p>
            <a:r>
              <a:rPr lang="en-US" altLang="en-US" dirty="0"/>
              <a:t>An arrangement whereby the manufacturer or sole distributor of a trademarked product or service gives exclusive rights of local distribution to independent retailers in return for their payment of royalties and conformance to standardized operating procedures.</a:t>
            </a:r>
          </a:p>
          <a:p>
            <a:pPr lvl="1"/>
            <a:r>
              <a:rPr lang="en-US" altLang="en-US" dirty="0"/>
              <a:t>The person offering the franchise is known as the franchisor. </a:t>
            </a:r>
          </a:p>
          <a:p>
            <a:pPr lvl="1"/>
            <a:r>
              <a:rPr lang="en-US" altLang="en-US" dirty="0"/>
              <a:t>The franchisee is the person who purchases the franchise.</a:t>
            </a:r>
          </a:p>
          <a:p>
            <a:endParaRPr lang="en-US" dirty="0"/>
          </a:p>
        </p:txBody>
      </p:sp>
    </p:spTree>
    <p:extLst>
      <p:ext uri="{BB962C8B-B14F-4D97-AF65-F5344CB8AC3E}">
        <p14:creationId xmlns:p14="http://schemas.microsoft.com/office/powerpoint/2010/main" val="3892808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8F4D7-BA94-CB44-8D10-58AED42D1874}"/>
              </a:ext>
            </a:extLst>
          </p:cNvPr>
          <p:cNvSpPr>
            <a:spLocks noGrp="1"/>
          </p:cNvSpPr>
          <p:nvPr>
            <p:ph type="title"/>
          </p:nvPr>
        </p:nvSpPr>
        <p:spPr/>
        <p:txBody>
          <a:bodyPr/>
          <a:lstStyle/>
          <a:p>
            <a:r>
              <a:rPr lang="en-US" dirty="0"/>
              <a:t>Franchising</a:t>
            </a:r>
          </a:p>
        </p:txBody>
      </p:sp>
      <p:sp>
        <p:nvSpPr>
          <p:cNvPr id="3" name="Content Placeholder 2">
            <a:extLst>
              <a:ext uri="{FF2B5EF4-FFF2-40B4-BE49-F238E27FC236}">
                <a16:creationId xmlns:a16="http://schemas.microsoft.com/office/drawing/2014/main" id="{65A7F72D-E997-9B4E-B7D4-C12AB59601AA}"/>
              </a:ext>
            </a:extLst>
          </p:cNvPr>
          <p:cNvSpPr>
            <a:spLocks noGrp="1"/>
          </p:cNvSpPr>
          <p:nvPr>
            <p:ph idx="1"/>
          </p:nvPr>
        </p:nvSpPr>
        <p:spPr/>
        <p:txBody>
          <a:bodyPr/>
          <a:lstStyle/>
          <a:p>
            <a:r>
              <a:rPr lang="en-US" altLang="en-US" dirty="0"/>
              <a:t>Advantages of Franchising—to the Franchisee</a:t>
            </a:r>
          </a:p>
          <a:p>
            <a:pPr lvl="1"/>
            <a:r>
              <a:rPr lang="en-US" altLang="en-US" dirty="0"/>
              <a:t>Product acceptance - Has an accepted name, product, or service.</a:t>
            </a:r>
          </a:p>
          <a:p>
            <a:pPr lvl="1"/>
            <a:r>
              <a:rPr lang="en-US" altLang="en-US" dirty="0"/>
              <a:t>Management expertise - Managerial assistance provided by the franchisor.</a:t>
            </a:r>
          </a:p>
          <a:p>
            <a:pPr lvl="1"/>
            <a:r>
              <a:rPr lang="en-US" altLang="en-US" dirty="0"/>
              <a:t>Capital requirements - Up-front support can save entrepreneur significant time and capital.</a:t>
            </a:r>
          </a:p>
          <a:p>
            <a:pPr lvl="1"/>
            <a:r>
              <a:rPr lang="en-US" altLang="en-US" dirty="0"/>
              <a:t>Knowledge of the market - Offers experience in business and market.</a:t>
            </a:r>
          </a:p>
          <a:p>
            <a:pPr lvl="1"/>
            <a:r>
              <a:rPr lang="en-US" altLang="en-US" dirty="0"/>
              <a:t>Operating and structural controls – Helps in standardization and administrative controls.</a:t>
            </a:r>
          </a:p>
          <a:p>
            <a:endParaRPr lang="en-US" dirty="0"/>
          </a:p>
        </p:txBody>
      </p:sp>
    </p:spTree>
    <p:extLst>
      <p:ext uri="{BB962C8B-B14F-4D97-AF65-F5344CB8AC3E}">
        <p14:creationId xmlns:p14="http://schemas.microsoft.com/office/powerpoint/2010/main" val="2016445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E3A68-DF04-7248-8EBE-D775FB852CEC}"/>
              </a:ext>
            </a:extLst>
          </p:cNvPr>
          <p:cNvSpPr>
            <a:spLocks noGrp="1"/>
          </p:cNvSpPr>
          <p:nvPr>
            <p:ph type="title"/>
          </p:nvPr>
        </p:nvSpPr>
        <p:spPr/>
        <p:txBody>
          <a:bodyPr/>
          <a:lstStyle/>
          <a:p>
            <a:r>
              <a:rPr lang="en-US" dirty="0"/>
              <a:t>Growth strategy:</a:t>
            </a:r>
            <a:br>
              <a:rPr lang="en-US" dirty="0"/>
            </a:br>
            <a:r>
              <a:rPr lang="en-US" dirty="0"/>
              <a:t>Ansoff Matrix</a:t>
            </a:r>
          </a:p>
        </p:txBody>
      </p:sp>
      <p:sp>
        <p:nvSpPr>
          <p:cNvPr id="3" name="Content Placeholder 2">
            <a:extLst>
              <a:ext uri="{FF2B5EF4-FFF2-40B4-BE49-F238E27FC236}">
                <a16:creationId xmlns:a16="http://schemas.microsoft.com/office/drawing/2014/main" id="{26D63136-CA53-A142-921E-9624C81560AC}"/>
              </a:ext>
            </a:extLst>
          </p:cNvPr>
          <p:cNvSpPr>
            <a:spLocks noGrp="1"/>
          </p:cNvSpPr>
          <p:nvPr>
            <p:ph idx="1"/>
          </p:nvPr>
        </p:nvSpPr>
        <p:spPr/>
        <p:txBody>
          <a:bodyPr/>
          <a:lstStyle/>
          <a:p>
            <a:endParaRPr lang="en-US"/>
          </a:p>
        </p:txBody>
      </p:sp>
      <p:pic>
        <p:nvPicPr>
          <p:cNvPr id="4" name="Picture 7" descr="GS">
            <a:extLst>
              <a:ext uri="{FF2B5EF4-FFF2-40B4-BE49-F238E27FC236}">
                <a16:creationId xmlns:a16="http://schemas.microsoft.com/office/drawing/2014/main" id="{5E633187-AAB6-3642-9086-DE7E91868F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4896" y="1450541"/>
            <a:ext cx="7008973" cy="3953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6257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E3BDA-336D-AC4F-A8A0-AFD92EA9F7FA}"/>
              </a:ext>
            </a:extLst>
          </p:cNvPr>
          <p:cNvSpPr>
            <a:spLocks noGrp="1"/>
          </p:cNvSpPr>
          <p:nvPr>
            <p:ph type="title"/>
          </p:nvPr>
        </p:nvSpPr>
        <p:spPr/>
        <p:txBody>
          <a:bodyPr/>
          <a:lstStyle/>
          <a:p>
            <a:r>
              <a:rPr lang="en-US" dirty="0"/>
              <a:t>Franchising</a:t>
            </a:r>
          </a:p>
        </p:txBody>
      </p:sp>
      <p:sp>
        <p:nvSpPr>
          <p:cNvPr id="3" name="Content Placeholder 2">
            <a:extLst>
              <a:ext uri="{FF2B5EF4-FFF2-40B4-BE49-F238E27FC236}">
                <a16:creationId xmlns:a16="http://schemas.microsoft.com/office/drawing/2014/main" id="{9B70760D-96C1-AB4D-A130-E6AA9F64E790}"/>
              </a:ext>
            </a:extLst>
          </p:cNvPr>
          <p:cNvSpPr>
            <a:spLocks noGrp="1"/>
          </p:cNvSpPr>
          <p:nvPr>
            <p:ph idx="1"/>
          </p:nvPr>
        </p:nvSpPr>
        <p:spPr/>
        <p:txBody>
          <a:bodyPr/>
          <a:lstStyle/>
          <a:p>
            <a:r>
              <a:rPr lang="en-US" altLang="en-US" dirty="0"/>
              <a:t>Advantages of Franchising—to the Franchisor</a:t>
            </a:r>
          </a:p>
          <a:p>
            <a:pPr lvl="1"/>
            <a:r>
              <a:rPr lang="en-US" altLang="en-US" dirty="0"/>
              <a:t>Expansion risk</a:t>
            </a:r>
          </a:p>
          <a:p>
            <a:pPr lvl="2"/>
            <a:r>
              <a:rPr lang="en-US" altLang="en-US" dirty="0"/>
              <a:t>Allows venture to expand quickly using little capital. </a:t>
            </a:r>
          </a:p>
          <a:p>
            <a:pPr lvl="2"/>
            <a:r>
              <a:rPr lang="en-US" altLang="en-US" dirty="0"/>
              <a:t>Business can be expanded nationally and even internationally.</a:t>
            </a:r>
          </a:p>
          <a:p>
            <a:pPr lvl="2"/>
            <a:r>
              <a:rPr lang="en-US" altLang="en-US" dirty="0"/>
              <a:t>Requires fewer employees than a non-franchised business.</a:t>
            </a:r>
          </a:p>
          <a:p>
            <a:pPr lvl="1"/>
            <a:r>
              <a:rPr lang="en-US" altLang="en-US" dirty="0"/>
              <a:t>Cost advantages </a:t>
            </a:r>
          </a:p>
          <a:p>
            <a:pPr lvl="2"/>
            <a:r>
              <a:rPr lang="en-US" altLang="en-US" dirty="0"/>
              <a:t>Supplies can be purchased in large quantities to achieve economies of scale.</a:t>
            </a:r>
          </a:p>
          <a:p>
            <a:pPr lvl="2"/>
            <a:r>
              <a:rPr lang="en-US" altLang="en-US" dirty="0"/>
              <a:t>Ability to commit larger sums of money to advertising. </a:t>
            </a:r>
          </a:p>
          <a:p>
            <a:endParaRPr lang="en-US" dirty="0"/>
          </a:p>
        </p:txBody>
      </p:sp>
    </p:spTree>
    <p:extLst>
      <p:ext uri="{BB962C8B-B14F-4D97-AF65-F5344CB8AC3E}">
        <p14:creationId xmlns:p14="http://schemas.microsoft.com/office/powerpoint/2010/main" val="457721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DBFDF-71EC-1C4E-A5F6-EA4CC4CF5F89}"/>
              </a:ext>
            </a:extLst>
          </p:cNvPr>
          <p:cNvSpPr>
            <a:spLocks noGrp="1"/>
          </p:cNvSpPr>
          <p:nvPr>
            <p:ph type="title"/>
          </p:nvPr>
        </p:nvSpPr>
        <p:spPr/>
        <p:txBody>
          <a:bodyPr/>
          <a:lstStyle/>
          <a:p>
            <a:r>
              <a:rPr lang="en-US" dirty="0"/>
              <a:t>Disadvantage</a:t>
            </a:r>
          </a:p>
        </p:txBody>
      </p:sp>
      <p:sp>
        <p:nvSpPr>
          <p:cNvPr id="3" name="Content Placeholder 2">
            <a:extLst>
              <a:ext uri="{FF2B5EF4-FFF2-40B4-BE49-F238E27FC236}">
                <a16:creationId xmlns:a16="http://schemas.microsoft.com/office/drawing/2014/main" id="{A688363C-FFE0-9146-A363-6DF446CA7FFC}"/>
              </a:ext>
            </a:extLst>
          </p:cNvPr>
          <p:cNvSpPr>
            <a:spLocks noGrp="1"/>
          </p:cNvSpPr>
          <p:nvPr>
            <p:ph idx="1"/>
          </p:nvPr>
        </p:nvSpPr>
        <p:spPr/>
        <p:txBody>
          <a:bodyPr/>
          <a:lstStyle/>
          <a:p>
            <a:r>
              <a:rPr lang="en-US" altLang="en-US" dirty="0"/>
              <a:t>Disadvantages of Franchising</a:t>
            </a:r>
          </a:p>
          <a:p>
            <a:pPr lvl="1"/>
            <a:r>
              <a:rPr lang="en-US" altLang="en-US" dirty="0"/>
              <a:t>Inability of the franchisor to provide services, advertising, and location. </a:t>
            </a:r>
          </a:p>
          <a:p>
            <a:pPr lvl="1"/>
            <a:r>
              <a:rPr lang="en-US" altLang="en-US" dirty="0"/>
              <a:t>Franchisor’s failing or being bought out by another company. </a:t>
            </a:r>
          </a:p>
          <a:p>
            <a:pPr lvl="1"/>
            <a:r>
              <a:rPr lang="en-US" altLang="en-US" dirty="0"/>
              <a:t>Difficulty in finding quality franchisees.</a:t>
            </a:r>
          </a:p>
          <a:p>
            <a:pPr lvl="1"/>
            <a:r>
              <a:rPr lang="en-US" altLang="en-US" dirty="0"/>
              <a:t>Poor management can cause individual franchise failures.</a:t>
            </a:r>
          </a:p>
          <a:p>
            <a:pPr lvl="1"/>
            <a:r>
              <a:rPr lang="en-US" altLang="en-US" dirty="0"/>
              <a:t>The ability to maintain tight control over franchises becomes difficult as their number increases.</a:t>
            </a:r>
          </a:p>
          <a:p>
            <a:pPr lvl="1"/>
            <a:endParaRPr lang="en-US" altLang="en-US" dirty="0"/>
          </a:p>
          <a:p>
            <a:endParaRPr lang="en-US" dirty="0"/>
          </a:p>
        </p:txBody>
      </p:sp>
    </p:spTree>
    <p:extLst>
      <p:ext uri="{BB962C8B-B14F-4D97-AF65-F5344CB8AC3E}">
        <p14:creationId xmlns:p14="http://schemas.microsoft.com/office/powerpoint/2010/main" val="2097917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6D283-D11B-EC49-A51F-6DA94A60A53E}"/>
              </a:ext>
            </a:extLst>
          </p:cNvPr>
          <p:cNvSpPr>
            <a:spLocks noGrp="1"/>
          </p:cNvSpPr>
          <p:nvPr>
            <p:ph type="title"/>
          </p:nvPr>
        </p:nvSpPr>
        <p:spPr/>
        <p:txBody>
          <a:bodyPr/>
          <a:lstStyle/>
          <a:p>
            <a:r>
              <a:rPr lang="en-US" dirty="0"/>
              <a:t>Investing in a franchise</a:t>
            </a:r>
          </a:p>
        </p:txBody>
      </p:sp>
      <p:sp>
        <p:nvSpPr>
          <p:cNvPr id="3" name="Content Placeholder 2">
            <a:extLst>
              <a:ext uri="{FF2B5EF4-FFF2-40B4-BE49-F238E27FC236}">
                <a16:creationId xmlns:a16="http://schemas.microsoft.com/office/drawing/2014/main" id="{DEDAECDF-B175-5748-9670-6D6DA343504A}"/>
              </a:ext>
            </a:extLst>
          </p:cNvPr>
          <p:cNvSpPr>
            <a:spLocks noGrp="1"/>
          </p:cNvSpPr>
          <p:nvPr>
            <p:ph idx="1"/>
          </p:nvPr>
        </p:nvSpPr>
        <p:spPr/>
        <p:txBody>
          <a:bodyPr/>
          <a:lstStyle/>
          <a:p>
            <a:r>
              <a:rPr lang="en-US" altLang="en-US" dirty="0"/>
              <a:t>Factors to be assessed before making the final decision:</a:t>
            </a:r>
          </a:p>
          <a:p>
            <a:pPr lvl="1"/>
            <a:r>
              <a:rPr lang="en-US" altLang="en-US" dirty="0"/>
              <a:t>Unproven versus proven franchise.</a:t>
            </a:r>
          </a:p>
          <a:p>
            <a:pPr lvl="1"/>
            <a:r>
              <a:rPr lang="en-US" altLang="en-US" dirty="0"/>
              <a:t>Financial stability of franchisee.</a:t>
            </a:r>
          </a:p>
          <a:p>
            <a:pPr lvl="1"/>
            <a:r>
              <a:rPr lang="en-US" altLang="en-US" dirty="0"/>
              <a:t>Potential market for the new franchise.</a:t>
            </a:r>
          </a:p>
          <a:p>
            <a:pPr lvl="1"/>
            <a:r>
              <a:rPr lang="en-US" altLang="en-US" dirty="0"/>
              <a:t>Profit potential for a new franchise.</a:t>
            </a:r>
          </a:p>
          <a:p>
            <a:r>
              <a:rPr lang="en-US" altLang="en-US" dirty="0"/>
              <a:t>Franchisors are required to make a full presale disclosure. </a:t>
            </a:r>
          </a:p>
          <a:p>
            <a:r>
              <a:rPr lang="en-US" altLang="en-US" dirty="0"/>
              <a:t>The franchise agreement contains the requirements and obligations of the franchisee.</a:t>
            </a:r>
          </a:p>
          <a:p>
            <a:endParaRPr lang="en-US" dirty="0"/>
          </a:p>
        </p:txBody>
      </p:sp>
    </p:spTree>
    <p:extLst>
      <p:ext uri="{BB962C8B-B14F-4D97-AF65-F5344CB8AC3E}">
        <p14:creationId xmlns:p14="http://schemas.microsoft.com/office/powerpoint/2010/main" val="3391165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FD767-53E3-C64F-86CC-37BBFA6C78D8}"/>
              </a:ext>
            </a:extLst>
          </p:cNvPr>
          <p:cNvSpPr>
            <a:spLocks noGrp="1"/>
          </p:cNvSpPr>
          <p:nvPr>
            <p:ph type="title"/>
          </p:nvPr>
        </p:nvSpPr>
        <p:spPr/>
        <p:txBody>
          <a:bodyPr/>
          <a:lstStyle/>
          <a:p>
            <a:r>
              <a:rPr lang="en-US" dirty="0"/>
              <a:t>Joint Venture</a:t>
            </a:r>
          </a:p>
        </p:txBody>
      </p:sp>
      <p:sp>
        <p:nvSpPr>
          <p:cNvPr id="3" name="Content Placeholder 2">
            <a:extLst>
              <a:ext uri="{FF2B5EF4-FFF2-40B4-BE49-F238E27FC236}">
                <a16:creationId xmlns:a16="http://schemas.microsoft.com/office/drawing/2014/main" id="{F769447B-40A6-DE49-B70D-3DF7DAC0C1B0}"/>
              </a:ext>
            </a:extLst>
          </p:cNvPr>
          <p:cNvSpPr>
            <a:spLocks noGrp="1"/>
          </p:cNvSpPr>
          <p:nvPr>
            <p:ph idx="1"/>
          </p:nvPr>
        </p:nvSpPr>
        <p:spPr>
          <a:xfrm>
            <a:off x="5242625" y="1311186"/>
            <a:ext cx="6281873" cy="5248622"/>
          </a:xfrm>
        </p:spPr>
        <p:txBody>
          <a:bodyPr>
            <a:normAutofit lnSpcReduction="10000"/>
          </a:bodyPr>
          <a:lstStyle/>
          <a:p>
            <a:r>
              <a:rPr lang="en-US" altLang="en-US" dirty="0"/>
              <a:t>A joint venture is a separate entity that involves a partnership between two or more active participants. </a:t>
            </a:r>
          </a:p>
          <a:p>
            <a:r>
              <a:rPr lang="en-US" altLang="en-US" dirty="0"/>
              <a:t>Types of Joint Ventures: </a:t>
            </a:r>
          </a:p>
          <a:p>
            <a:pPr lvl="1"/>
            <a:r>
              <a:rPr lang="en-US" altLang="en-US" dirty="0"/>
              <a:t>Between private-sector companies.</a:t>
            </a:r>
          </a:p>
          <a:p>
            <a:pPr lvl="2"/>
            <a:r>
              <a:rPr lang="en-US" altLang="en-US" dirty="0"/>
              <a:t>Objectives - Entering new/ foreign markets, raising capital, cooperative research, etc.</a:t>
            </a:r>
          </a:p>
          <a:p>
            <a:pPr lvl="1"/>
            <a:r>
              <a:rPr lang="en-US" altLang="en-US" dirty="0"/>
              <a:t>Industry–university agreements.</a:t>
            </a:r>
          </a:p>
          <a:p>
            <a:pPr lvl="2"/>
            <a:r>
              <a:rPr lang="en-US" altLang="en-US" dirty="0"/>
              <a:t>Created for the purpose of doing research.</a:t>
            </a:r>
          </a:p>
          <a:p>
            <a:pPr lvl="1"/>
            <a:r>
              <a:rPr lang="en-US" altLang="en-US" dirty="0"/>
              <a:t>International joint ventures.</a:t>
            </a:r>
          </a:p>
          <a:p>
            <a:r>
              <a:rPr lang="en-US" altLang="en-US" dirty="0"/>
              <a:t>Factors in Joint Venture Success:</a:t>
            </a:r>
          </a:p>
          <a:p>
            <a:pPr lvl="1"/>
            <a:r>
              <a:rPr lang="en-US" altLang="en-US" dirty="0"/>
              <a:t>The accurate assessment of the parties involved to best manage the new entity.</a:t>
            </a:r>
          </a:p>
          <a:p>
            <a:pPr lvl="1"/>
            <a:r>
              <a:rPr lang="en-US" altLang="en-US" dirty="0"/>
              <a:t>The degree of symmetry between the partners.</a:t>
            </a:r>
          </a:p>
          <a:p>
            <a:pPr lvl="1"/>
            <a:r>
              <a:rPr lang="en-US" altLang="en-US" dirty="0"/>
              <a:t>The expectations of the results of the joint venture must be reasonable.</a:t>
            </a:r>
          </a:p>
          <a:p>
            <a:pPr lvl="1"/>
            <a:r>
              <a:rPr lang="en-US" altLang="en-US" dirty="0"/>
              <a:t>The timing must be right.</a:t>
            </a:r>
          </a:p>
          <a:p>
            <a:pPr>
              <a:buNone/>
            </a:pPr>
            <a:endParaRPr lang="en-US" altLang="en-US" dirty="0"/>
          </a:p>
          <a:p>
            <a:endParaRPr lang="en-US" dirty="0"/>
          </a:p>
        </p:txBody>
      </p:sp>
    </p:spTree>
    <p:extLst>
      <p:ext uri="{BB962C8B-B14F-4D97-AF65-F5344CB8AC3E}">
        <p14:creationId xmlns:p14="http://schemas.microsoft.com/office/powerpoint/2010/main" val="1047385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0E7AE-9E73-994B-B1D1-0FB9C6C37815}"/>
              </a:ext>
            </a:extLst>
          </p:cNvPr>
          <p:cNvSpPr>
            <a:spLocks noGrp="1"/>
          </p:cNvSpPr>
          <p:nvPr>
            <p:ph type="title"/>
          </p:nvPr>
        </p:nvSpPr>
        <p:spPr/>
        <p:txBody>
          <a:bodyPr/>
          <a:lstStyle/>
          <a:p>
            <a:r>
              <a:rPr lang="en-US" dirty="0"/>
              <a:t>Acquisitions</a:t>
            </a:r>
          </a:p>
        </p:txBody>
      </p:sp>
      <p:sp>
        <p:nvSpPr>
          <p:cNvPr id="3" name="Content Placeholder 2">
            <a:extLst>
              <a:ext uri="{FF2B5EF4-FFF2-40B4-BE49-F238E27FC236}">
                <a16:creationId xmlns:a16="http://schemas.microsoft.com/office/drawing/2014/main" id="{0CB45600-C302-BC4F-BB67-4291FF184E5D}"/>
              </a:ext>
            </a:extLst>
          </p:cNvPr>
          <p:cNvSpPr>
            <a:spLocks noGrp="1"/>
          </p:cNvSpPr>
          <p:nvPr>
            <p:ph idx="1"/>
          </p:nvPr>
        </p:nvSpPr>
        <p:spPr>
          <a:xfrm>
            <a:off x="5163603" y="1164431"/>
            <a:ext cx="6281873" cy="5248622"/>
          </a:xfrm>
        </p:spPr>
        <p:txBody>
          <a:bodyPr>
            <a:normAutofit fontScale="92500" lnSpcReduction="20000"/>
          </a:bodyPr>
          <a:lstStyle/>
          <a:p>
            <a:r>
              <a:rPr lang="en-US" altLang="en-US" dirty="0"/>
              <a:t>The purchase of an entire company, or part of a company; the company no longer exists independently. </a:t>
            </a:r>
          </a:p>
          <a:p>
            <a:r>
              <a:rPr lang="en-US" altLang="en-US" dirty="0"/>
              <a:t>Advantages of an Acquisition</a:t>
            </a:r>
          </a:p>
          <a:p>
            <a:pPr lvl="1"/>
            <a:r>
              <a:rPr lang="en-US" altLang="en-US" dirty="0"/>
              <a:t>Established business.</a:t>
            </a:r>
          </a:p>
          <a:p>
            <a:pPr lvl="1"/>
            <a:r>
              <a:rPr lang="en-US" altLang="en-US" dirty="0"/>
              <a:t>Location.</a:t>
            </a:r>
          </a:p>
          <a:p>
            <a:pPr lvl="1"/>
            <a:r>
              <a:rPr lang="en-US" altLang="en-US" dirty="0"/>
              <a:t>Established marketing structure.</a:t>
            </a:r>
          </a:p>
          <a:p>
            <a:pPr lvl="1"/>
            <a:r>
              <a:rPr lang="en-US" altLang="en-US" dirty="0"/>
              <a:t>Cost.</a:t>
            </a:r>
          </a:p>
          <a:p>
            <a:pPr lvl="1"/>
            <a:r>
              <a:rPr lang="en-US" altLang="en-US" dirty="0"/>
              <a:t>Existing employees.</a:t>
            </a:r>
          </a:p>
          <a:p>
            <a:pPr lvl="1"/>
            <a:r>
              <a:rPr lang="en-US" altLang="en-US" dirty="0"/>
              <a:t>More opportunity to be creative.</a:t>
            </a:r>
          </a:p>
          <a:p>
            <a:r>
              <a:rPr lang="en-US" altLang="en-US" dirty="0"/>
              <a:t>Disadvantages of an Acquisition</a:t>
            </a:r>
          </a:p>
          <a:p>
            <a:pPr lvl="1"/>
            <a:r>
              <a:rPr lang="en-US" altLang="en-US" dirty="0"/>
              <a:t>Overconfidence in ability.</a:t>
            </a:r>
          </a:p>
          <a:p>
            <a:pPr lvl="1"/>
            <a:r>
              <a:rPr lang="en-US" altLang="en-US" dirty="0"/>
              <a:t>Key employee loss.</a:t>
            </a:r>
          </a:p>
          <a:p>
            <a:pPr lvl="1"/>
            <a:r>
              <a:rPr lang="en-US" altLang="en-US" dirty="0"/>
              <a:t>Overvaluation.</a:t>
            </a:r>
          </a:p>
          <a:p>
            <a:r>
              <a:rPr lang="en-US" altLang="en-US" dirty="0"/>
              <a:t>Synergy</a:t>
            </a:r>
          </a:p>
          <a:p>
            <a:pPr lvl="1"/>
            <a:r>
              <a:rPr lang="en-US" altLang="en-US" dirty="0"/>
              <a:t>“The whole is greater than the sum of its parts.”</a:t>
            </a:r>
          </a:p>
          <a:p>
            <a:pPr lvl="1"/>
            <a:r>
              <a:rPr lang="en-US" altLang="en-US" dirty="0"/>
              <a:t>Synergy should occur in both the business concept and the financial performance.	</a:t>
            </a:r>
          </a:p>
          <a:p>
            <a:endParaRPr lang="en-US" altLang="en-US" dirty="0"/>
          </a:p>
          <a:p>
            <a:pPr lvl="1"/>
            <a:endParaRPr lang="en-US" altLang="en-US" dirty="0"/>
          </a:p>
          <a:p>
            <a:pPr lvl="1"/>
            <a:endParaRPr lang="en-US" altLang="en-US" dirty="0"/>
          </a:p>
          <a:p>
            <a:endParaRPr lang="en-US" dirty="0"/>
          </a:p>
        </p:txBody>
      </p:sp>
    </p:spTree>
    <p:extLst>
      <p:ext uri="{BB962C8B-B14F-4D97-AF65-F5344CB8AC3E}">
        <p14:creationId xmlns:p14="http://schemas.microsoft.com/office/powerpoint/2010/main" val="2109467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3E32A-E9C3-4F41-BF2A-17AF3FA75192}"/>
              </a:ext>
            </a:extLst>
          </p:cNvPr>
          <p:cNvSpPr>
            <a:spLocks noGrp="1"/>
          </p:cNvSpPr>
          <p:nvPr>
            <p:ph type="title"/>
          </p:nvPr>
        </p:nvSpPr>
        <p:spPr/>
        <p:txBody>
          <a:bodyPr/>
          <a:lstStyle/>
          <a:p>
            <a:r>
              <a:rPr lang="en-US" dirty="0"/>
              <a:t>Mergers</a:t>
            </a:r>
          </a:p>
        </p:txBody>
      </p:sp>
      <p:sp>
        <p:nvSpPr>
          <p:cNvPr id="3" name="Content Placeholder 2">
            <a:extLst>
              <a:ext uri="{FF2B5EF4-FFF2-40B4-BE49-F238E27FC236}">
                <a16:creationId xmlns:a16="http://schemas.microsoft.com/office/drawing/2014/main" id="{98E937F0-EB4C-144B-83D6-2591150930F8}"/>
              </a:ext>
            </a:extLst>
          </p:cNvPr>
          <p:cNvSpPr>
            <a:spLocks noGrp="1"/>
          </p:cNvSpPr>
          <p:nvPr>
            <p:ph idx="1"/>
          </p:nvPr>
        </p:nvSpPr>
        <p:spPr/>
        <p:txBody>
          <a:bodyPr/>
          <a:lstStyle/>
          <a:p>
            <a:r>
              <a:rPr lang="en-US" altLang="en-US" dirty="0"/>
              <a:t>Key concern - Legality of the purchase.</a:t>
            </a:r>
          </a:p>
          <a:p>
            <a:r>
              <a:rPr lang="en-US" altLang="en-US" dirty="0"/>
              <a:t>Process:</a:t>
            </a:r>
          </a:p>
          <a:p>
            <a:pPr lvl="1"/>
            <a:r>
              <a:rPr lang="en-US" altLang="en-US" dirty="0"/>
              <a:t>Determine the merger objectives and resulting gains for both companies.</a:t>
            </a:r>
          </a:p>
          <a:p>
            <a:pPr lvl="1"/>
            <a:r>
              <a:rPr lang="en-US" altLang="en-US" dirty="0"/>
              <a:t>Carefully evaluate the other company’s management.</a:t>
            </a:r>
          </a:p>
          <a:p>
            <a:pPr lvl="1"/>
            <a:r>
              <a:rPr lang="en-US" altLang="en-US" dirty="0"/>
              <a:t>Determine the value and appropriateness of the existing resources.</a:t>
            </a:r>
          </a:p>
          <a:p>
            <a:pPr lvl="1"/>
            <a:r>
              <a:rPr lang="en-US" altLang="en-US" dirty="0"/>
              <a:t>Establishing a climate of mutual trust.</a:t>
            </a:r>
          </a:p>
          <a:p>
            <a:r>
              <a:rPr lang="en-US" altLang="en-US" dirty="0"/>
              <a:t>Determine the value of a merger candidate.</a:t>
            </a:r>
          </a:p>
          <a:p>
            <a:pPr lvl="1"/>
            <a:endParaRPr lang="en-US" altLang="en-US" dirty="0"/>
          </a:p>
          <a:p>
            <a:endParaRPr lang="en-US" dirty="0"/>
          </a:p>
        </p:txBody>
      </p:sp>
    </p:spTree>
    <p:extLst>
      <p:ext uri="{BB962C8B-B14F-4D97-AF65-F5344CB8AC3E}">
        <p14:creationId xmlns:p14="http://schemas.microsoft.com/office/powerpoint/2010/main" val="1588994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6E072-339E-C64B-B9D5-3E26075B3C63}"/>
              </a:ext>
            </a:extLst>
          </p:cNvPr>
          <p:cNvSpPr>
            <a:spLocks noGrp="1"/>
          </p:cNvSpPr>
          <p:nvPr>
            <p:ph type="title"/>
          </p:nvPr>
        </p:nvSpPr>
        <p:spPr/>
        <p:txBody>
          <a:bodyPr/>
          <a:lstStyle/>
          <a:p>
            <a:r>
              <a:rPr lang="en-US" dirty="0"/>
              <a:t>Greenfield Investment</a:t>
            </a:r>
          </a:p>
        </p:txBody>
      </p:sp>
      <p:sp>
        <p:nvSpPr>
          <p:cNvPr id="3" name="Content Placeholder 2">
            <a:extLst>
              <a:ext uri="{FF2B5EF4-FFF2-40B4-BE49-F238E27FC236}">
                <a16:creationId xmlns:a16="http://schemas.microsoft.com/office/drawing/2014/main" id="{4B7EE30E-CC26-0249-B78D-C6B0A4AB1148}"/>
              </a:ext>
            </a:extLst>
          </p:cNvPr>
          <p:cNvSpPr>
            <a:spLocks noGrp="1"/>
          </p:cNvSpPr>
          <p:nvPr>
            <p:ph idx="1"/>
          </p:nvPr>
        </p:nvSpPr>
        <p:spPr/>
        <p:txBody>
          <a:bodyPr/>
          <a:lstStyle/>
          <a:p>
            <a:r>
              <a:rPr lang="en-US" altLang="en-US" dirty="0"/>
              <a:t>The main advantage of a greenfield venture is that it gives the firm a greater ability to build the kind of subsidiary company that it wants</a:t>
            </a:r>
          </a:p>
          <a:p>
            <a:r>
              <a:rPr lang="en-US" altLang="en-US" dirty="0"/>
              <a:t>But, greenfield ventures are slower to establish</a:t>
            </a:r>
          </a:p>
          <a:p>
            <a:r>
              <a:rPr lang="en-US" altLang="en-US" dirty="0"/>
              <a:t>Greenfield ventures are also risky</a:t>
            </a:r>
          </a:p>
          <a:p>
            <a:endParaRPr lang="en-US" dirty="0"/>
          </a:p>
        </p:txBody>
      </p:sp>
    </p:spTree>
    <p:extLst>
      <p:ext uri="{BB962C8B-B14F-4D97-AF65-F5344CB8AC3E}">
        <p14:creationId xmlns:p14="http://schemas.microsoft.com/office/powerpoint/2010/main" val="2190552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9CAF1-EEC2-5747-B2B5-FA35557765C7}"/>
              </a:ext>
            </a:extLst>
          </p:cNvPr>
          <p:cNvSpPr>
            <a:spLocks noGrp="1"/>
          </p:cNvSpPr>
          <p:nvPr>
            <p:ph type="title"/>
          </p:nvPr>
        </p:nvSpPr>
        <p:spPr/>
        <p:txBody>
          <a:bodyPr/>
          <a:lstStyle/>
          <a:p>
            <a:r>
              <a:rPr lang="en-US" dirty="0"/>
              <a:t>Which strategy is good for me?</a:t>
            </a:r>
          </a:p>
        </p:txBody>
      </p:sp>
      <p:sp>
        <p:nvSpPr>
          <p:cNvPr id="3" name="Content Placeholder 2">
            <a:extLst>
              <a:ext uri="{FF2B5EF4-FFF2-40B4-BE49-F238E27FC236}">
                <a16:creationId xmlns:a16="http://schemas.microsoft.com/office/drawing/2014/main" id="{BA493AB1-54AD-E84F-BE5D-2B6B3EEB185E}"/>
              </a:ext>
            </a:extLst>
          </p:cNvPr>
          <p:cNvSpPr>
            <a:spLocks noGrp="1"/>
          </p:cNvSpPr>
          <p:nvPr>
            <p:ph idx="1"/>
          </p:nvPr>
        </p:nvSpPr>
        <p:spPr/>
        <p:txBody>
          <a:bodyPr/>
          <a:lstStyle/>
          <a:p>
            <a:pPr marL="274320" indent="-274320">
              <a:lnSpc>
                <a:spcPct val="80000"/>
              </a:lnSpc>
              <a:buFont typeface="Brush Script MT" panose="03060802040406070304" pitchFamily="66" charset="0"/>
              <a:buChar char="O"/>
              <a:defRPr/>
            </a:pPr>
            <a:r>
              <a:rPr lang="en-US" altLang="en-US" sz="2200" dirty="0"/>
              <a:t>The optimal International growth strategies depends on the nature of a firm’s core competencies</a:t>
            </a:r>
          </a:p>
          <a:p>
            <a:pPr marL="274320" indent="-274320">
              <a:lnSpc>
                <a:spcPct val="80000"/>
              </a:lnSpc>
              <a:buFont typeface="Brush Script MT" panose="03060802040406070304" pitchFamily="66" charset="0"/>
              <a:buChar char="O"/>
              <a:defRPr/>
            </a:pPr>
            <a:r>
              <a:rPr lang="en-US" altLang="en-US" sz="2200" dirty="0"/>
              <a:t>When competitive advantage is based on proprietary </a:t>
            </a:r>
            <a:r>
              <a:rPr lang="en-US" altLang="en-US" sz="2200" u="sng" dirty="0">
                <a:solidFill>
                  <a:schemeClr val="bg2">
                    <a:lumMod val="25000"/>
                  </a:schemeClr>
                </a:solidFill>
              </a:rPr>
              <a:t>technological know-how </a:t>
            </a:r>
          </a:p>
          <a:p>
            <a:pPr marL="640080" lvl="1" indent="-274320">
              <a:lnSpc>
                <a:spcPct val="80000"/>
              </a:lnSpc>
              <a:buFont typeface="Brush Script MT" panose="03060802040406070304" pitchFamily="66" charset="0"/>
              <a:buChar char="O"/>
              <a:defRPr/>
            </a:pPr>
            <a:r>
              <a:rPr lang="en-US" altLang="en-US" dirty="0"/>
              <a:t>avoid licensing and joint ventures unless the technological advantage is only transitory, or can be established as the dominant design </a:t>
            </a:r>
          </a:p>
          <a:p>
            <a:pPr marL="274320" indent="-274320">
              <a:lnSpc>
                <a:spcPct val="80000"/>
              </a:lnSpc>
              <a:buFont typeface="Brush Script MT" panose="03060802040406070304" pitchFamily="66" charset="0"/>
              <a:buChar char="O"/>
              <a:defRPr/>
            </a:pPr>
            <a:r>
              <a:rPr lang="en-US" altLang="en-US" sz="2200" dirty="0"/>
              <a:t>When competitive advantage is based on </a:t>
            </a:r>
            <a:r>
              <a:rPr lang="en-US" altLang="en-US" sz="2200" u="sng" dirty="0">
                <a:solidFill>
                  <a:schemeClr val="bg2">
                    <a:lumMod val="25000"/>
                  </a:schemeClr>
                </a:solidFill>
              </a:rPr>
              <a:t>management know-how </a:t>
            </a:r>
          </a:p>
          <a:p>
            <a:pPr marL="640080" lvl="1" indent="-274320">
              <a:lnSpc>
                <a:spcPct val="80000"/>
              </a:lnSpc>
              <a:buFont typeface="Brush Script MT" panose="03060802040406070304" pitchFamily="66" charset="0"/>
              <a:buChar char="O"/>
              <a:defRPr/>
            </a:pPr>
            <a:r>
              <a:rPr lang="en-US" altLang="en-US" dirty="0"/>
              <a:t>the risk of losing control over the management skills is not high, and the benefits from getting greater use of brand names is significant. Exporting and licensing is a more safer option. </a:t>
            </a:r>
          </a:p>
          <a:p>
            <a:pPr marL="274320" indent="-274320">
              <a:lnSpc>
                <a:spcPct val="80000"/>
              </a:lnSpc>
              <a:buFont typeface="Brush Script MT" panose="03060802040406070304" pitchFamily="66" charset="0"/>
              <a:buChar char="O"/>
              <a:defRPr/>
            </a:pPr>
            <a:endParaRPr lang="en-US" altLang="en-US" sz="2200" dirty="0"/>
          </a:p>
          <a:p>
            <a:endParaRPr lang="en-US" dirty="0"/>
          </a:p>
        </p:txBody>
      </p:sp>
    </p:spTree>
    <p:extLst>
      <p:ext uri="{BB962C8B-B14F-4D97-AF65-F5344CB8AC3E}">
        <p14:creationId xmlns:p14="http://schemas.microsoft.com/office/powerpoint/2010/main" val="31531832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ABA89-9DC6-1448-AB75-D65894B5563E}"/>
              </a:ext>
            </a:extLst>
          </p:cNvPr>
          <p:cNvSpPr>
            <a:spLocks noGrp="1"/>
          </p:cNvSpPr>
          <p:nvPr>
            <p:ph type="title"/>
          </p:nvPr>
        </p:nvSpPr>
        <p:spPr/>
        <p:txBody>
          <a:bodyPr/>
          <a:lstStyle/>
          <a:p>
            <a:r>
              <a:rPr lang="en-US" dirty="0"/>
              <a:t>Strategic Alliance </a:t>
            </a:r>
          </a:p>
        </p:txBody>
      </p:sp>
      <p:sp>
        <p:nvSpPr>
          <p:cNvPr id="3" name="Content Placeholder 2">
            <a:extLst>
              <a:ext uri="{FF2B5EF4-FFF2-40B4-BE49-F238E27FC236}">
                <a16:creationId xmlns:a16="http://schemas.microsoft.com/office/drawing/2014/main" id="{FBA59FEB-4F40-F94C-B59A-97707E112FC2}"/>
              </a:ext>
            </a:extLst>
          </p:cNvPr>
          <p:cNvSpPr>
            <a:spLocks noGrp="1"/>
          </p:cNvSpPr>
          <p:nvPr>
            <p:ph idx="1"/>
          </p:nvPr>
        </p:nvSpPr>
        <p:spPr/>
        <p:txBody>
          <a:bodyPr>
            <a:normAutofit/>
          </a:bodyPr>
          <a:lstStyle/>
          <a:p>
            <a:pPr marL="274320" indent="-274320" algn="just">
              <a:buFont typeface="Brush Script MT" panose="03060802040406070304" pitchFamily="66" charset="0"/>
              <a:buChar char="O"/>
              <a:defRPr/>
            </a:pPr>
            <a:r>
              <a:rPr lang="en-US" altLang="en-US" sz="1200" dirty="0">
                <a:solidFill>
                  <a:schemeClr val="bg2">
                    <a:lumMod val="25000"/>
                  </a:schemeClr>
                </a:solidFill>
              </a:rPr>
              <a:t>Strategic alliances refer to cooperative agreements between potential or actual competitors</a:t>
            </a:r>
          </a:p>
          <a:p>
            <a:pPr marL="640080" lvl="1" indent="-274320" algn="just">
              <a:buFont typeface="Brush Script MT" panose="03060802040406070304" pitchFamily="66" charset="0"/>
              <a:buChar char="O"/>
              <a:defRPr/>
            </a:pPr>
            <a:r>
              <a:rPr lang="en-US" altLang="en-US" sz="1200" dirty="0"/>
              <a:t>range from formal joint ventures to short-term contractual agreements</a:t>
            </a:r>
          </a:p>
          <a:p>
            <a:pPr marL="640080" lvl="1" indent="-274320" algn="just">
              <a:buFont typeface="Brush Script MT" panose="03060802040406070304" pitchFamily="66" charset="0"/>
              <a:buChar char="O"/>
              <a:defRPr/>
            </a:pPr>
            <a:r>
              <a:rPr lang="en-US" altLang="en-US" sz="1200" dirty="0"/>
              <a:t>the number of strategic alliances has exploded in recent decades</a:t>
            </a:r>
          </a:p>
          <a:p>
            <a:pPr marL="274320" indent="-274320">
              <a:buFont typeface="Brush Script MT" panose="03060802040406070304" pitchFamily="66" charset="0"/>
              <a:buChar char="O"/>
              <a:defRPr/>
            </a:pPr>
            <a:endParaRPr lang="en-US" altLang="en-US" sz="1200" dirty="0"/>
          </a:p>
          <a:p>
            <a:pPr marL="274320" indent="-274320">
              <a:buFont typeface="Brush Script MT" panose="03060802040406070304" pitchFamily="66" charset="0"/>
              <a:buChar char="O"/>
              <a:defRPr/>
            </a:pPr>
            <a:r>
              <a:rPr lang="en-US" altLang="en-US" sz="1200" dirty="0"/>
              <a:t>Strategic alliances are attractive because they</a:t>
            </a:r>
          </a:p>
          <a:p>
            <a:pPr marL="640080" lvl="1" indent="-274320">
              <a:buFont typeface="Brush Script MT" panose="03060802040406070304" pitchFamily="66" charset="0"/>
              <a:buChar char="O"/>
              <a:defRPr/>
            </a:pPr>
            <a:r>
              <a:rPr lang="en-US" altLang="en-US" sz="1200" dirty="0"/>
              <a:t>facilitate entry into a foreign market</a:t>
            </a:r>
          </a:p>
          <a:p>
            <a:pPr marL="640080" lvl="1" indent="-274320">
              <a:buFont typeface="Brush Script MT" panose="03060802040406070304" pitchFamily="66" charset="0"/>
              <a:buChar char="O"/>
              <a:defRPr/>
            </a:pPr>
            <a:r>
              <a:rPr lang="en-US" altLang="en-US" sz="1200" dirty="0"/>
              <a:t>allow firms to share the fixed costs and risks of developing new products or processes</a:t>
            </a:r>
          </a:p>
          <a:p>
            <a:pPr marL="640080" lvl="1" indent="-274320">
              <a:buFont typeface="Brush Script MT" panose="03060802040406070304" pitchFamily="66" charset="0"/>
              <a:buChar char="O"/>
              <a:defRPr/>
            </a:pPr>
            <a:r>
              <a:rPr lang="en-US" altLang="en-US" sz="1200" dirty="0"/>
              <a:t>bring together complementary skills and assets that neither partner could easily develop on its own</a:t>
            </a:r>
          </a:p>
          <a:p>
            <a:pPr marL="640080" lvl="1" indent="-274320">
              <a:buFont typeface="Brush Script MT" panose="03060802040406070304" pitchFamily="66" charset="0"/>
              <a:buChar char="O"/>
              <a:defRPr/>
            </a:pPr>
            <a:r>
              <a:rPr lang="en-US" altLang="en-US" sz="1200" dirty="0"/>
              <a:t>help a firm establish technological standards for the industry that will benefit the firm </a:t>
            </a:r>
          </a:p>
          <a:p>
            <a:pPr marL="274320" indent="-274320">
              <a:buFont typeface="Brush Script MT" panose="03060802040406070304" pitchFamily="66" charset="0"/>
              <a:buChar char="O"/>
              <a:defRPr/>
            </a:pPr>
            <a:r>
              <a:rPr lang="en-US" altLang="en-US" sz="1200" dirty="0"/>
              <a:t>But, the firm needs to be careful not to give away more  than it receives</a:t>
            </a:r>
          </a:p>
          <a:p>
            <a:pPr marL="274320" indent="-274320">
              <a:buFont typeface="Brush Script MT" panose="03060802040406070304" pitchFamily="66" charset="0"/>
              <a:buChar char="O"/>
              <a:defRPr/>
            </a:pPr>
            <a:endParaRPr lang="en-US" altLang="en-US" sz="1200" dirty="0"/>
          </a:p>
          <a:p>
            <a:endParaRPr lang="en-US" sz="1200" dirty="0"/>
          </a:p>
        </p:txBody>
      </p:sp>
    </p:spTree>
    <p:extLst>
      <p:ext uri="{BB962C8B-B14F-4D97-AF65-F5344CB8AC3E}">
        <p14:creationId xmlns:p14="http://schemas.microsoft.com/office/powerpoint/2010/main" val="3565478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F8071-9B58-A84F-8BA5-93816845071F}"/>
              </a:ext>
            </a:extLst>
          </p:cNvPr>
          <p:cNvSpPr>
            <a:spLocks noGrp="1"/>
          </p:cNvSpPr>
          <p:nvPr>
            <p:ph type="title"/>
          </p:nvPr>
        </p:nvSpPr>
        <p:spPr/>
        <p:txBody>
          <a:bodyPr/>
          <a:lstStyle/>
          <a:p>
            <a:r>
              <a:rPr lang="en-US" dirty="0"/>
              <a:t>Stories of strategic alliance</a:t>
            </a:r>
          </a:p>
        </p:txBody>
      </p:sp>
      <p:sp>
        <p:nvSpPr>
          <p:cNvPr id="3" name="Content Placeholder 2">
            <a:extLst>
              <a:ext uri="{FF2B5EF4-FFF2-40B4-BE49-F238E27FC236}">
                <a16:creationId xmlns:a16="http://schemas.microsoft.com/office/drawing/2014/main" id="{67699EF3-EDD0-1247-A3D4-BEE392857FCE}"/>
              </a:ext>
            </a:extLst>
          </p:cNvPr>
          <p:cNvSpPr>
            <a:spLocks noGrp="1"/>
          </p:cNvSpPr>
          <p:nvPr>
            <p:ph idx="1"/>
          </p:nvPr>
        </p:nvSpPr>
        <p:spPr/>
        <p:txBody>
          <a:bodyPr>
            <a:normAutofit/>
          </a:bodyPr>
          <a:lstStyle/>
          <a:p>
            <a:pPr>
              <a:buFont typeface="Brush Script MT" panose="03060802040406070304" pitchFamily="66" charset="0"/>
              <a:buChar char="O"/>
              <a:defRPr/>
            </a:pPr>
            <a:r>
              <a:rPr lang="en-US" sz="1200" dirty="0"/>
              <a:t>Starbucks: According to Rebecca Larson, assistant Professor of Business at Liberty University, Starbucks partnered with Barnes and Nobles bookstores in 1993 to provide in-house coffee shops, benefiting both retailers. In 1996, Starbucks partnered with </a:t>
            </a:r>
            <a:r>
              <a:rPr lang="en-US" sz="1200" dirty="0" err="1"/>
              <a:t>Pepsico</a:t>
            </a:r>
            <a:r>
              <a:rPr lang="en-US" sz="1200" dirty="0"/>
              <a:t> to bottle, distribute and sell the popular coffee-based drink, </a:t>
            </a:r>
            <a:r>
              <a:rPr lang="en-US" sz="1200" dirty="0" err="1"/>
              <a:t>Frappacino</a:t>
            </a:r>
            <a:r>
              <a:rPr lang="en-US" sz="1200" dirty="0"/>
              <a:t>. A Starbucks-United Airlines alliance has resulted in their coffee being offered on flights with the Starbucks logo on the cups and a partnership with Kraft foods has resulted in Starbucks coffee being marketed in grocery stores. In 2006, Starbucks formed an alliance with the NAACP, the sole purpose of which was to advance the company's and the NAACP's goals of social and economic justice.</a:t>
            </a:r>
          </a:p>
          <a:p>
            <a:pPr>
              <a:buFont typeface="Brush Script MT" panose="03060802040406070304" pitchFamily="66" charset="0"/>
              <a:buChar char="O"/>
              <a:defRPr/>
            </a:pPr>
            <a:r>
              <a:rPr lang="en-US" sz="1200" dirty="0" err="1"/>
              <a:t>Hp</a:t>
            </a:r>
            <a:r>
              <a:rPr lang="en-US" sz="1200" dirty="0"/>
              <a:t> and Disney – look it up! </a:t>
            </a:r>
          </a:p>
          <a:p>
            <a:pPr>
              <a:buFont typeface="Brush Script MT" panose="03060802040406070304" pitchFamily="66" charset="0"/>
              <a:buChar char="O"/>
              <a:defRPr/>
            </a:pPr>
            <a:endParaRPr lang="en-US" sz="1200" dirty="0"/>
          </a:p>
          <a:p>
            <a:endParaRPr lang="en-US" sz="1200" dirty="0"/>
          </a:p>
        </p:txBody>
      </p:sp>
    </p:spTree>
    <p:extLst>
      <p:ext uri="{BB962C8B-B14F-4D97-AF65-F5344CB8AC3E}">
        <p14:creationId xmlns:p14="http://schemas.microsoft.com/office/powerpoint/2010/main" val="252350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C157-6F2F-D44A-8BAD-36BD2520D680}"/>
              </a:ext>
            </a:extLst>
          </p:cNvPr>
          <p:cNvSpPr>
            <a:spLocks noGrp="1"/>
          </p:cNvSpPr>
          <p:nvPr>
            <p:ph type="title"/>
          </p:nvPr>
        </p:nvSpPr>
        <p:spPr/>
        <p:txBody>
          <a:bodyPr/>
          <a:lstStyle/>
          <a:p>
            <a:r>
              <a:rPr lang="en-US" dirty="0"/>
              <a:t>Ansoff Matrix</a:t>
            </a:r>
          </a:p>
        </p:txBody>
      </p:sp>
      <p:sp>
        <p:nvSpPr>
          <p:cNvPr id="3" name="Content Placeholder 2">
            <a:extLst>
              <a:ext uri="{FF2B5EF4-FFF2-40B4-BE49-F238E27FC236}">
                <a16:creationId xmlns:a16="http://schemas.microsoft.com/office/drawing/2014/main" id="{3E1C770E-417B-B845-AC1C-907DBDF1E3E7}"/>
              </a:ext>
            </a:extLst>
          </p:cNvPr>
          <p:cNvSpPr>
            <a:spLocks noGrp="1"/>
          </p:cNvSpPr>
          <p:nvPr>
            <p:ph idx="1"/>
          </p:nvPr>
        </p:nvSpPr>
        <p:spPr/>
        <p:txBody>
          <a:bodyPr/>
          <a:lstStyle/>
          <a:p>
            <a:r>
              <a:rPr lang="en-US" altLang="en-US" dirty="0"/>
              <a:t>Penetration Strategy</a:t>
            </a:r>
          </a:p>
          <a:p>
            <a:pPr lvl="1"/>
            <a:r>
              <a:rPr lang="en-US" altLang="en-US" dirty="0"/>
              <a:t>A strategy to grow by encouraging existing customers to buy more of the firm’s current products.</a:t>
            </a:r>
          </a:p>
          <a:p>
            <a:pPr lvl="1"/>
            <a:r>
              <a:rPr lang="en-US" altLang="en-US" dirty="0"/>
              <a:t>Marketing can be effective in encouraging frequent repeat purchases.</a:t>
            </a:r>
          </a:p>
          <a:p>
            <a:pPr lvl="1"/>
            <a:r>
              <a:rPr lang="en-US" altLang="en-US" dirty="0"/>
              <a:t>Does not involve anything new for the firm.</a:t>
            </a:r>
          </a:p>
          <a:p>
            <a:pPr lvl="1"/>
            <a:r>
              <a:rPr lang="en-US" altLang="en-US" dirty="0"/>
              <a:t>Relies on taking market share from competitors and/or expanding the size of the existing market.</a:t>
            </a:r>
          </a:p>
          <a:p>
            <a:endParaRPr lang="en-US" dirty="0"/>
          </a:p>
        </p:txBody>
      </p:sp>
    </p:spTree>
    <p:extLst>
      <p:ext uri="{BB962C8B-B14F-4D97-AF65-F5344CB8AC3E}">
        <p14:creationId xmlns:p14="http://schemas.microsoft.com/office/powerpoint/2010/main" val="504670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BA5D9-8D0A-594C-B647-C7A98DFDFFE8}"/>
              </a:ext>
            </a:extLst>
          </p:cNvPr>
          <p:cNvSpPr>
            <a:spLocks noGrp="1"/>
          </p:cNvSpPr>
          <p:nvPr>
            <p:ph type="title"/>
          </p:nvPr>
        </p:nvSpPr>
        <p:spPr/>
        <p:txBody>
          <a:bodyPr/>
          <a:lstStyle/>
          <a:p>
            <a:r>
              <a:rPr lang="en-US" dirty="0"/>
              <a:t>Ansoff Matrix</a:t>
            </a:r>
          </a:p>
        </p:txBody>
      </p:sp>
      <p:sp>
        <p:nvSpPr>
          <p:cNvPr id="3" name="Content Placeholder 2">
            <a:extLst>
              <a:ext uri="{FF2B5EF4-FFF2-40B4-BE49-F238E27FC236}">
                <a16:creationId xmlns:a16="http://schemas.microsoft.com/office/drawing/2014/main" id="{EF5C33F1-17A1-E84E-A4D0-B1A62162FD83}"/>
              </a:ext>
            </a:extLst>
          </p:cNvPr>
          <p:cNvSpPr>
            <a:spLocks noGrp="1"/>
          </p:cNvSpPr>
          <p:nvPr>
            <p:ph idx="1"/>
          </p:nvPr>
        </p:nvSpPr>
        <p:spPr/>
        <p:txBody>
          <a:bodyPr/>
          <a:lstStyle/>
          <a:p>
            <a:r>
              <a:rPr lang="en-US" altLang="en-US" dirty="0"/>
              <a:t>Market Development Strategies</a:t>
            </a:r>
          </a:p>
          <a:p>
            <a:pPr lvl="1"/>
            <a:r>
              <a:rPr lang="en-US" altLang="en-US" dirty="0"/>
              <a:t>Strategy to grow by selling the firm’s existing products to new groups of customers.</a:t>
            </a:r>
          </a:p>
          <a:p>
            <a:pPr lvl="1"/>
            <a:r>
              <a:rPr lang="en-US" altLang="en-US" dirty="0"/>
              <a:t>New geographical market - Selling in new locations.</a:t>
            </a:r>
          </a:p>
          <a:p>
            <a:pPr lvl="1"/>
            <a:r>
              <a:rPr lang="en-US" altLang="en-US" dirty="0"/>
              <a:t>New demographic market - Selling to a different demographic group.</a:t>
            </a:r>
          </a:p>
          <a:p>
            <a:pPr lvl="1"/>
            <a:r>
              <a:rPr lang="en-US" altLang="en-US" dirty="0"/>
              <a:t>New product use - Selling an existing product, which may have a new use, to new groups of buyers.</a:t>
            </a:r>
          </a:p>
          <a:p>
            <a:endParaRPr lang="en-US" dirty="0"/>
          </a:p>
        </p:txBody>
      </p:sp>
    </p:spTree>
    <p:extLst>
      <p:ext uri="{BB962C8B-B14F-4D97-AF65-F5344CB8AC3E}">
        <p14:creationId xmlns:p14="http://schemas.microsoft.com/office/powerpoint/2010/main" val="264015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7B093-C67B-8E41-B869-435B32DF01F3}"/>
              </a:ext>
            </a:extLst>
          </p:cNvPr>
          <p:cNvSpPr>
            <a:spLocks noGrp="1"/>
          </p:cNvSpPr>
          <p:nvPr>
            <p:ph type="title"/>
          </p:nvPr>
        </p:nvSpPr>
        <p:spPr/>
        <p:txBody>
          <a:bodyPr/>
          <a:lstStyle/>
          <a:p>
            <a:r>
              <a:rPr lang="en-US" dirty="0"/>
              <a:t>Ansoff Matrix </a:t>
            </a:r>
          </a:p>
        </p:txBody>
      </p:sp>
      <p:sp>
        <p:nvSpPr>
          <p:cNvPr id="3" name="Content Placeholder 2">
            <a:extLst>
              <a:ext uri="{FF2B5EF4-FFF2-40B4-BE49-F238E27FC236}">
                <a16:creationId xmlns:a16="http://schemas.microsoft.com/office/drawing/2014/main" id="{53519811-1EDE-584E-819D-7D6187558D46}"/>
              </a:ext>
            </a:extLst>
          </p:cNvPr>
          <p:cNvSpPr>
            <a:spLocks noGrp="1"/>
          </p:cNvSpPr>
          <p:nvPr>
            <p:ph idx="1"/>
          </p:nvPr>
        </p:nvSpPr>
        <p:spPr/>
        <p:txBody>
          <a:bodyPr/>
          <a:lstStyle/>
          <a:p>
            <a:r>
              <a:rPr lang="en-US" altLang="en-US" dirty="0"/>
              <a:t>Product Development Strategies</a:t>
            </a:r>
          </a:p>
          <a:p>
            <a:pPr lvl="1"/>
            <a:r>
              <a:rPr lang="en-US" altLang="en-US" dirty="0"/>
              <a:t>A strategy to grow by developing and selling new products to people who are already purchasing the firm’s existing products.</a:t>
            </a:r>
          </a:p>
          <a:p>
            <a:pPr lvl="1"/>
            <a:r>
              <a:rPr lang="en-US" altLang="en-US" dirty="0"/>
              <a:t>Provides opportunities to capitalize on existing distribution systems and on the corporate reputation the firm has with these customers.</a:t>
            </a:r>
          </a:p>
          <a:p>
            <a:endParaRPr lang="en-US" dirty="0"/>
          </a:p>
        </p:txBody>
      </p:sp>
    </p:spTree>
    <p:extLst>
      <p:ext uri="{BB962C8B-B14F-4D97-AF65-F5344CB8AC3E}">
        <p14:creationId xmlns:p14="http://schemas.microsoft.com/office/powerpoint/2010/main" val="261460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4365A-7F37-4744-B2B7-809EBF096B4E}"/>
              </a:ext>
            </a:extLst>
          </p:cNvPr>
          <p:cNvSpPr>
            <a:spLocks noGrp="1"/>
          </p:cNvSpPr>
          <p:nvPr>
            <p:ph type="title"/>
          </p:nvPr>
        </p:nvSpPr>
        <p:spPr/>
        <p:txBody>
          <a:bodyPr/>
          <a:lstStyle/>
          <a:p>
            <a:r>
              <a:rPr lang="en-US" dirty="0"/>
              <a:t>Ansoff Matrix </a:t>
            </a:r>
          </a:p>
        </p:txBody>
      </p:sp>
      <p:sp>
        <p:nvSpPr>
          <p:cNvPr id="3" name="Content Placeholder 2">
            <a:extLst>
              <a:ext uri="{FF2B5EF4-FFF2-40B4-BE49-F238E27FC236}">
                <a16:creationId xmlns:a16="http://schemas.microsoft.com/office/drawing/2014/main" id="{247368F4-A07A-744A-9085-B35EAE625913}"/>
              </a:ext>
            </a:extLst>
          </p:cNvPr>
          <p:cNvSpPr>
            <a:spLocks noGrp="1"/>
          </p:cNvSpPr>
          <p:nvPr>
            <p:ph idx="1"/>
          </p:nvPr>
        </p:nvSpPr>
        <p:spPr/>
        <p:txBody>
          <a:bodyPr/>
          <a:lstStyle/>
          <a:p>
            <a:r>
              <a:rPr lang="en-US" altLang="en-US" dirty="0"/>
              <a:t>Diversification Strategies</a:t>
            </a:r>
          </a:p>
          <a:p>
            <a:pPr lvl="1"/>
            <a:r>
              <a:rPr lang="en-US" altLang="en-US" dirty="0"/>
              <a:t>A strategy to grow by selling a new product to a new market.</a:t>
            </a:r>
          </a:p>
          <a:p>
            <a:pPr lvl="1"/>
            <a:r>
              <a:rPr lang="en-US" altLang="en-US" dirty="0"/>
              <a:t>Backward integration - A step back (up) in the value-added chain toward the raw materials.</a:t>
            </a:r>
          </a:p>
          <a:p>
            <a:pPr lvl="1"/>
            <a:r>
              <a:rPr lang="en-US" altLang="en-US" dirty="0"/>
              <a:t>Forward integration - A step forward (down) in the value-added chain toward the customers.</a:t>
            </a:r>
          </a:p>
          <a:p>
            <a:pPr lvl="1"/>
            <a:r>
              <a:rPr lang="en-US" altLang="en-US" dirty="0"/>
              <a:t>Horizontal integration - Occurs at the same level of the value-added chain but simply involves a different, but complementary, value-added chain.</a:t>
            </a:r>
          </a:p>
          <a:p>
            <a:endParaRPr lang="en-US" dirty="0"/>
          </a:p>
        </p:txBody>
      </p:sp>
    </p:spTree>
    <p:extLst>
      <p:ext uri="{BB962C8B-B14F-4D97-AF65-F5344CB8AC3E}">
        <p14:creationId xmlns:p14="http://schemas.microsoft.com/office/powerpoint/2010/main" val="4260827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D8A23-AB6C-4249-BF9F-C5CA716BD6A3}"/>
              </a:ext>
            </a:extLst>
          </p:cNvPr>
          <p:cNvSpPr>
            <a:spLocks noGrp="1"/>
          </p:cNvSpPr>
          <p:nvPr>
            <p:ph type="title"/>
          </p:nvPr>
        </p:nvSpPr>
        <p:spPr/>
        <p:txBody>
          <a:bodyPr/>
          <a:lstStyle/>
          <a:p>
            <a:r>
              <a:rPr lang="en-US" dirty="0"/>
              <a:t>Types of integration</a:t>
            </a:r>
          </a:p>
        </p:txBody>
      </p:sp>
      <p:pic>
        <p:nvPicPr>
          <p:cNvPr id="4" name="Picture 7" descr="VAA">
            <a:extLst>
              <a:ext uri="{FF2B5EF4-FFF2-40B4-BE49-F238E27FC236}">
                <a16:creationId xmlns:a16="http://schemas.microsoft.com/office/drawing/2014/main" id="{C00C0018-88AB-5C48-A269-333C280FBC2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18100" y="1134578"/>
            <a:ext cx="6281738" cy="4585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2009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A7D9-70D7-E446-9824-EEFEABDD5944}"/>
              </a:ext>
            </a:extLst>
          </p:cNvPr>
          <p:cNvSpPr>
            <a:spLocks noGrp="1"/>
          </p:cNvSpPr>
          <p:nvPr>
            <p:ph type="title"/>
          </p:nvPr>
        </p:nvSpPr>
        <p:spPr/>
        <p:txBody>
          <a:bodyPr/>
          <a:lstStyle/>
          <a:p>
            <a:r>
              <a:rPr lang="en-US" dirty="0"/>
              <a:t>Implications of growth to the firm </a:t>
            </a:r>
          </a:p>
        </p:txBody>
      </p:sp>
      <p:sp>
        <p:nvSpPr>
          <p:cNvPr id="3" name="Content Placeholder 2">
            <a:extLst>
              <a:ext uri="{FF2B5EF4-FFF2-40B4-BE49-F238E27FC236}">
                <a16:creationId xmlns:a16="http://schemas.microsoft.com/office/drawing/2014/main" id="{DA2303EC-AAFD-CD4C-ADF8-275E6B275ED7}"/>
              </a:ext>
            </a:extLst>
          </p:cNvPr>
          <p:cNvSpPr>
            <a:spLocks noGrp="1"/>
          </p:cNvSpPr>
          <p:nvPr>
            <p:ph idx="1"/>
          </p:nvPr>
        </p:nvSpPr>
        <p:spPr>
          <a:xfrm>
            <a:off x="4836225" y="1220875"/>
            <a:ext cx="6281873" cy="5248622"/>
          </a:xfrm>
        </p:spPr>
        <p:txBody>
          <a:bodyPr/>
          <a:lstStyle/>
          <a:p>
            <a:r>
              <a:rPr lang="en-US" altLang="en-US" dirty="0"/>
              <a:t>Pressures on Existing Financial Resources</a:t>
            </a:r>
          </a:p>
          <a:p>
            <a:pPr lvl="1"/>
            <a:r>
              <a:rPr lang="en-US" altLang="en-US" dirty="0"/>
              <a:t>Firm’s resources can become stretched quite thin.</a:t>
            </a:r>
          </a:p>
          <a:p>
            <a:r>
              <a:rPr lang="en-US" altLang="en-US" dirty="0"/>
              <a:t>Pressures on  Human Resources</a:t>
            </a:r>
          </a:p>
          <a:p>
            <a:pPr lvl="1"/>
            <a:r>
              <a:rPr lang="en-US" altLang="en-US" dirty="0"/>
              <a:t>Problems of employee morale, employee burn out, and an increase in employee turnover.</a:t>
            </a:r>
          </a:p>
          <a:p>
            <a:r>
              <a:rPr lang="en-US" altLang="en-US" dirty="0"/>
              <a:t>Pressures on the Management of Employees</a:t>
            </a:r>
          </a:p>
          <a:p>
            <a:pPr lvl="1"/>
            <a:r>
              <a:rPr lang="en-US" altLang="en-US" dirty="0"/>
              <a:t>May require change in management style and in dealing with employees.</a:t>
            </a:r>
          </a:p>
          <a:p>
            <a:r>
              <a:rPr lang="en-US" altLang="en-US" dirty="0"/>
              <a:t>Pressures on Entrepreneur’s Time</a:t>
            </a:r>
          </a:p>
          <a:p>
            <a:pPr lvl="1"/>
            <a:r>
              <a:rPr lang="en-US" altLang="en-US" dirty="0"/>
              <a:t>Diverting time to several activities can cause problems.</a:t>
            </a:r>
          </a:p>
          <a:p>
            <a:endParaRPr lang="en-US" altLang="en-US" dirty="0"/>
          </a:p>
          <a:p>
            <a:endParaRPr lang="en-US" dirty="0"/>
          </a:p>
        </p:txBody>
      </p:sp>
    </p:spTree>
    <p:extLst>
      <p:ext uri="{BB962C8B-B14F-4D97-AF65-F5344CB8AC3E}">
        <p14:creationId xmlns:p14="http://schemas.microsoft.com/office/powerpoint/2010/main" val="940056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492FA-0647-0941-83B0-346CE8B8967D}"/>
              </a:ext>
            </a:extLst>
          </p:cNvPr>
          <p:cNvSpPr>
            <a:spLocks noGrp="1"/>
          </p:cNvSpPr>
          <p:nvPr>
            <p:ph type="title"/>
          </p:nvPr>
        </p:nvSpPr>
        <p:spPr/>
        <p:txBody>
          <a:bodyPr/>
          <a:lstStyle/>
          <a:p>
            <a:r>
              <a:rPr lang="en-US" dirty="0"/>
              <a:t>Overcoming the pressure</a:t>
            </a:r>
          </a:p>
        </p:txBody>
      </p:sp>
      <p:sp>
        <p:nvSpPr>
          <p:cNvPr id="3" name="Content Placeholder 2">
            <a:extLst>
              <a:ext uri="{FF2B5EF4-FFF2-40B4-BE49-F238E27FC236}">
                <a16:creationId xmlns:a16="http://schemas.microsoft.com/office/drawing/2014/main" id="{6D3DF0CD-ADCF-4D4C-B6D1-7B0704E11B82}"/>
              </a:ext>
            </a:extLst>
          </p:cNvPr>
          <p:cNvSpPr>
            <a:spLocks noGrp="1"/>
          </p:cNvSpPr>
          <p:nvPr>
            <p:ph idx="1"/>
          </p:nvPr>
        </p:nvSpPr>
        <p:spPr/>
        <p:txBody>
          <a:bodyPr/>
          <a:lstStyle/>
          <a:p>
            <a:r>
              <a:rPr lang="en-US" altLang="en-US" dirty="0"/>
              <a:t>To overcome pressures, the entrepreneur could acquire new resources. </a:t>
            </a:r>
          </a:p>
          <a:p>
            <a:r>
              <a:rPr lang="en-US" altLang="en-US" dirty="0"/>
              <a:t>The acquisition of new resources is expensive, whether in terms of the equity sold or the interest payments from debt. </a:t>
            </a:r>
          </a:p>
          <a:p>
            <a:r>
              <a:rPr lang="en-US" altLang="en-US" dirty="0"/>
              <a:t>The need or the magnitude of the new resources required can be reduced through better management of existing resources.</a:t>
            </a:r>
          </a:p>
          <a:p>
            <a:endParaRPr lang="en-US" altLang="en-US" dirty="0"/>
          </a:p>
          <a:p>
            <a:endParaRPr lang="en-US" altLang="en-US" dirty="0"/>
          </a:p>
          <a:p>
            <a:endParaRPr lang="en-US" dirty="0"/>
          </a:p>
        </p:txBody>
      </p:sp>
    </p:spTree>
    <p:extLst>
      <p:ext uri="{BB962C8B-B14F-4D97-AF65-F5344CB8AC3E}">
        <p14:creationId xmlns:p14="http://schemas.microsoft.com/office/powerpoint/2010/main" val="41648203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41</TotalTime>
  <Words>1720</Words>
  <Application>Microsoft Macintosh PowerPoint</Application>
  <PresentationFormat>Widescreen</PresentationFormat>
  <Paragraphs>202</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Brush Script MT</vt:lpstr>
      <vt:lpstr>Calibri Light</vt:lpstr>
      <vt:lpstr>Rockwell</vt:lpstr>
      <vt:lpstr>Wingdings</vt:lpstr>
      <vt:lpstr>Atlas</vt:lpstr>
      <vt:lpstr>Growth strategies </vt:lpstr>
      <vt:lpstr>Growth strategy: Ansoff Matrix</vt:lpstr>
      <vt:lpstr>Ansoff Matrix</vt:lpstr>
      <vt:lpstr>Ansoff Matrix</vt:lpstr>
      <vt:lpstr>Ansoff Matrix </vt:lpstr>
      <vt:lpstr>Ansoff Matrix </vt:lpstr>
      <vt:lpstr>Types of integration</vt:lpstr>
      <vt:lpstr>Implications of growth to the firm </vt:lpstr>
      <vt:lpstr>Overcoming the pressure</vt:lpstr>
      <vt:lpstr>Grow your business Internationally </vt:lpstr>
      <vt:lpstr>To start of…</vt:lpstr>
      <vt:lpstr>1. Which market to enter?</vt:lpstr>
      <vt:lpstr>2. When to enter and on what scale?  </vt:lpstr>
      <vt:lpstr>3. International Growth Strategies  (Mode of entry)</vt:lpstr>
      <vt:lpstr>Exporting</vt:lpstr>
      <vt:lpstr>Turnkey Projects</vt:lpstr>
      <vt:lpstr>Licensing</vt:lpstr>
      <vt:lpstr>Franchising</vt:lpstr>
      <vt:lpstr>Franchising</vt:lpstr>
      <vt:lpstr>Franchising</vt:lpstr>
      <vt:lpstr>Disadvantage</vt:lpstr>
      <vt:lpstr>Investing in a franchise</vt:lpstr>
      <vt:lpstr>Joint Venture</vt:lpstr>
      <vt:lpstr>Acquisitions</vt:lpstr>
      <vt:lpstr>Mergers</vt:lpstr>
      <vt:lpstr>Greenfield Investment</vt:lpstr>
      <vt:lpstr>Which strategy is good for me?</vt:lpstr>
      <vt:lpstr>Strategic Alliance </vt:lpstr>
      <vt:lpstr>Stories of strategic alliance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strategies </dc:title>
  <dc:creator>Ehfaz Nowman</dc:creator>
  <cp:lastModifiedBy>Ehfaz Nowman</cp:lastModifiedBy>
  <cp:revision>19</cp:revision>
  <dcterms:created xsi:type="dcterms:W3CDTF">2018-12-05T18:56:55Z</dcterms:created>
  <dcterms:modified xsi:type="dcterms:W3CDTF">2018-12-05T19:38:28Z</dcterms:modified>
</cp:coreProperties>
</file>