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72" r:id="rId8"/>
    <p:sldId id="273" r:id="rId9"/>
    <p:sldId id="285" r:id="rId10"/>
    <p:sldId id="286" r:id="rId11"/>
    <p:sldId id="287" r:id="rId12"/>
    <p:sldId id="284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3" r:id="rId22"/>
    <p:sldId id="288" r:id="rId23"/>
    <p:sldId id="282" r:id="rId24"/>
    <p:sldId id="283" r:id="rId25"/>
    <p:sldId id="289" r:id="rId26"/>
    <p:sldId id="29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8"/>
  </p:normalViewPr>
  <p:slideViewPr>
    <p:cSldViewPr snapToGrid="0" snapToObjects="1">
      <p:cViewPr varScale="1">
        <p:scale>
          <a:sx n="66" d="100"/>
          <a:sy n="66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55F4F-4570-4610-BD04-551B347EDFF9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</dgm:pt>
    <dgm:pt modelId="{3EA7B844-F21D-4356-AB90-63DF2E733F4F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err="1"/>
            <a:t>Intrapreneur</a:t>
          </a:r>
          <a:endParaRPr lang="en-US" dirty="0"/>
        </a:p>
      </dgm:t>
    </dgm:pt>
    <dgm:pt modelId="{73164252-14C1-45D3-BFF4-5552181D2791}" type="parTrans" cxnId="{28DCB17C-8A4C-48F8-B050-82577E9B6261}">
      <dgm:prSet/>
      <dgm:spPr/>
      <dgm:t>
        <a:bodyPr/>
        <a:lstStyle/>
        <a:p>
          <a:endParaRPr lang="en-US"/>
        </a:p>
      </dgm:t>
    </dgm:pt>
    <dgm:pt modelId="{242F00AF-9499-4DD8-AED4-CBE7C94E1340}" type="sibTrans" cxnId="{28DCB17C-8A4C-48F8-B050-82577E9B6261}">
      <dgm:prSet/>
      <dgm:spPr/>
      <dgm:t>
        <a:bodyPr/>
        <a:lstStyle/>
        <a:p>
          <a:endParaRPr lang="en-US"/>
        </a:p>
      </dgm:t>
    </dgm:pt>
    <dgm:pt modelId="{9B015A04-5A25-4A81-8AE4-4FCC9D44AC50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Entrepreneur</a:t>
          </a:r>
        </a:p>
      </dgm:t>
    </dgm:pt>
    <dgm:pt modelId="{7A8DB49B-21A2-4051-B1C4-17AB7D414E15}" type="parTrans" cxnId="{8A0AA921-B7E0-4582-BBD0-A812C8055785}">
      <dgm:prSet/>
      <dgm:spPr/>
      <dgm:t>
        <a:bodyPr/>
        <a:lstStyle/>
        <a:p>
          <a:endParaRPr lang="en-US"/>
        </a:p>
      </dgm:t>
    </dgm:pt>
    <dgm:pt modelId="{C20D62B9-D934-4243-A993-C8C3E569A69B}" type="sibTrans" cxnId="{8A0AA921-B7E0-4582-BBD0-A812C8055785}">
      <dgm:prSet/>
      <dgm:spPr/>
      <dgm:t>
        <a:bodyPr/>
        <a:lstStyle/>
        <a:p>
          <a:endParaRPr lang="en-US"/>
        </a:p>
      </dgm:t>
    </dgm:pt>
    <dgm:pt modelId="{D98D9ADF-FCE4-4FF0-90DB-250B39E4C153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Social Entrepreneur</a:t>
          </a:r>
        </a:p>
      </dgm:t>
    </dgm:pt>
    <dgm:pt modelId="{B75243E4-A748-43B2-902A-82292979954A}" type="parTrans" cxnId="{DD535E42-6BAA-4C78-B498-A28CD15AC66A}">
      <dgm:prSet/>
      <dgm:spPr/>
      <dgm:t>
        <a:bodyPr/>
        <a:lstStyle/>
        <a:p>
          <a:endParaRPr lang="en-US"/>
        </a:p>
      </dgm:t>
    </dgm:pt>
    <dgm:pt modelId="{57F6A80A-B7CA-4CAE-B56B-6D3EB45A45C5}" type="sibTrans" cxnId="{DD535E42-6BAA-4C78-B498-A28CD15AC66A}">
      <dgm:prSet/>
      <dgm:spPr/>
      <dgm:t>
        <a:bodyPr/>
        <a:lstStyle/>
        <a:p>
          <a:endParaRPr lang="en-US"/>
        </a:p>
      </dgm:t>
    </dgm:pt>
    <dgm:pt modelId="{6B30F25E-6477-4ABC-B081-71D25D2AE3B5}" type="pres">
      <dgm:prSet presAssocID="{D7555F4F-4570-4610-BD04-551B347EDFF9}" presName="Name0" presStyleCnt="0">
        <dgm:presLayoutVars>
          <dgm:dir/>
          <dgm:animLvl val="lvl"/>
          <dgm:resizeHandles val="exact"/>
        </dgm:presLayoutVars>
      </dgm:prSet>
      <dgm:spPr/>
    </dgm:pt>
    <dgm:pt modelId="{2B5D9BFF-0B8A-4CF0-B937-811340AE8BC4}" type="pres">
      <dgm:prSet presAssocID="{3EA7B844-F21D-4356-AB90-63DF2E733F4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2B897-00C1-4699-8FE3-1D9ACBD2F1FB}" type="pres">
      <dgm:prSet presAssocID="{242F00AF-9499-4DD8-AED4-CBE7C94E1340}" presName="parTxOnlySpace" presStyleCnt="0"/>
      <dgm:spPr/>
    </dgm:pt>
    <dgm:pt modelId="{B166088A-9941-4C69-8410-542B16D59D05}" type="pres">
      <dgm:prSet presAssocID="{9B015A04-5A25-4A81-8AE4-4FCC9D44AC5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2BB50-0E46-4E75-B67B-85D3AF480755}" type="pres">
      <dgm:prSet presAssocID="{C20D62B9-D934-4243-A993-C8C3E569A69B}" presName="parTxOnlySpace" presStyleCnt="0"/>
      <dgm:spPr/>
    </dgm:pt>
    <dgm:pt modelId="{17718845-02F9-4AFB-99C1-6B55C9B3887F}" type="pres">
      <dgm:prSet presAssocID="{D98D9ADF-FCE4-4FF0-90DB-250B39E4C15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3B608A-148E-475F-B9AE-9A0CFBCDEC3D}" type="presOf" srcId="{9B015A04-5A25-4A81-8AE4-4FCC9D44AC50}" destId="{B166088A-9941-4C69-8410-542B16D59D05}" srcOrd="0" destOrd="0" presId="urn:microsoft.com/office/officeart/2005/8/layout/chevron1"/>
    <dgm:cxn modelId="{D91A57C9-B1E7-4BB2-89CE-4656DBFCB0CA}" type="presOf" srcId="{D98D9ADF-FCE4-4FF0-90DB-250B39E4C153}" destId="{17718845-02F9-4AFB-99C1-6B55C9B3887F}" srcOrd="0" destOrd="0" presId="urn:microsoft.com/office/officeart/2005/8/layout/chevron1"/>
    <dgm:cxn modelId="{28DCB17C-8A4C-48F8-B050-82577E9B6261}" srcId="{D7555F4F-4570-4610-BD04-551B347EDFF9}" destId="{3EA7B844-F21D-4356-AB90-63DF2E733F4F}" srcOrd="0" destOrd="0" parTransId="{73164252-14C1-45D3-BFF4-5552181D2791}" sibTransId="{242F00AF-9499-4DD8-AED4-CBE7C94E1340}"/>
    <dgm:cxn modelId="{DD535E42-6BAA-4C78-B498-A28CD15AC66A}" srcId="{D7555F4F-4570-4610-BD04-551B347EDFF9}" destId="{D98D9ADF-FCE4-4FF0-90DB-250B39E4C153}" srcOrd="2" destOrd="0" parTransId="{B75243E4-A748-43B2-902A-82292979954A}" sibTransId="{57F6A80A-B7CA-4CAE-B56B-6D3EB45A45C5}"/>
    <dgm:cxn modelId="{1D185C4B-6F25-4F5C-A100-9101AD4E4C74}" type="presOf" srcId="{3EA7B844-F21D-4356-AB90-63DF2E733F4F}" destId="{2B5D9BFF-0B8A-4CF0-B937-811340AE8BC4}" srcOrd="0" destOrd="0" presId="urn:microsoft.com/office/officeart/2005/8/layout/chevron1"/>
    <dgm:cxn modelId="{1A5D8C6A-A8AB-4636-9A3C-7C77BF73A33B}" type="presOf" srcId="{D7555F4F-4570-4610-BD04-551B347EDFF9}" destId="{6B30F25E-6477-4ABC-B081-71D25D2AE3B5}" srcOrd="0" destOrd="0" presId="urn:microsoft.com/office/officeart/2005/8/layout/chevron1"/>
    <dgm:cxn modelId="{8A0AA921-B7E0-4582-BBD0-A812C8055785}" srcId="{D7555F4F-4570-4610-BD04-551B347EDFF9}" destId="{9B015A04-5A25-4A81-8AE4-4FCC9D44AC50}" srcOrd="1" destOrd="0" parTransId="{7A8DB49B-21A2-4051-B1C4-17AB7D414E15}" sibTransId="{C20D62B9-D934-4243-A993-C8C3E569A69B}"/>
    <dgm:cxn modelId="{6EBA103A-A90F-45D4-B748-8F6AFF3A34AD}" type="presParOf" srcId="{6B30F25E-6477-4ABC-B081-71D25D2AE3B5}" destId="{2B5D9BFF-0B8A-4CF0-B937-811340AE8BC4}" srcOrd="0" destOrd="0" presId="urn:microsoft.com/office/officeart/2005/8/layout/chevron1"/>
    <dgm:cxn modelId="{3645CDCC-3C94-44F7-BB3D-D38520055D14}" type="presParOf" srcId="{6B30F25E-6477-4ABC-B081-71D25D2AE3B5}" destId="{A072B897-00C1-4699-8FE3-1D9ACBD2F1FB}" srcOrd="1" destOrd="0" presId="urn:microsoft.com/office/officeart/2005/8/layout/chevron1"/>
    <dgm:cxn modelId="{458CFCF6-BAEE-4949-8AB3-DA9A11217E2A}" type="presParOf" srcId="{6B30F25E-6477-4ABC-B081-71D25D2AE3B5}" destId="{B166088A-9941-4C69-8410-542B16D59D05}" srcOrd="2" destOrd="0" presId="urn:microsoft.com/office/officeart/2005/8/layout/chevron1"/>
    <dgm:cxn modelId="{EB05C6FA-5E05-4E4E-A6B5-45ADC2CCDF6F}" type="presParOf" srcId="{6B30F25E-6477-4ABC-B081-71D25D2AE3B5}" destId="{7E12BB50-0E46-4E75-B67B-85D3AF480755}" srcOrd="3" destOrd="0" presId="urn:microsoft.com/office/officeart/2005/8/layout/chevron1"/>
    <dgm:cxn modelId="{8842A276-E33B-45D7-8828-0C725C4B3A5C}" type="presParOf" srcId="{6B30F25E-6477-4ABC-B081-71D25D2AE3B5}" destId="{17718845-02F9-4AFB-99C1-6B55C9B3887F}" srcOrd="4" destOrd="0" presId="urn:microsoft.com/office/officeart/2005/8/layout/chevron1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D9BFF-0B8A-4CF0-B937-811340AE8BC4}">
      <dsp:nvSpPr>
        <dsp:cNvPr id="0" name=""/>
        <dsp:cNvSpPr/>
      </dsp:nvSpPr>
      <dsp:spPr>
        <a:xfrm>
          <a:off x="2477" y="577296"/>
          <a:ext cx="3019015" cy="120760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Intrapreneur</a:t>
          </a:r>
          <a:endParaRPr lang="en-US" sz="2400" kern="1200" dirty="0"/>
        </a:p>
      </dsp:txBody>
      <dsp:txXfrm>
        <a:off x="606280" y="577296"/>
        <a:ext cx="1811409" cy="1207606"/>
      </dsp:txXfrm>
    </dsp:sp>
    <dsp:sp modelId="{B166088A-9941-4C69-8410-542B16D59D05}">
      <dsp:nvSpPr>
        <dsp:cNvPr id="0" name=""/>
        <dsp:cNvSpPr/>
      </dsp:nvSpPr>
      <dsp:spPr>
        <a:xfrm>
          <a:off x="2719592" y="577296"/>
          <a:ext cx="3019015" cy="1207606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Entrepreneur</a:t>
          </a:r>
        </a:p>
      </dsp:txBody>
      <dsp:txXfrm>
        <a:off x="3323395" y="577296"/>
        <a:ext cx="1811409" cy="1207606"/>
      </dsp:txXfrm>
    </dsp:sp>
    <dsp:sp modelId="{17718845-02F9-4AFB-99C1-6B55C9B3887F}">
      <dsp:nvSpPr>
        <dsp:cNvPr id="0" name=""/>
        <dsp:cNvSpPr/>
      </dsp:nvSpPr>
      <dsp:spPr>
        <a:xfrm>
          <a:off x="5436706" y="577296"/>
          <a:ext cx="3019015" cy="1207606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Social Entrepreneur</a:t>
          </a:r>
        </a:p>
      </dsp:txBody>
      <dsp:txXfrm>
        <a:off x="6040509" y="577296"/>
        <a:ext cx="1811409" cy="1207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6D97-369E-47CC-99B0-DD5F493431CF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DEAA-80B5-473B-B728-C3E913024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6D97-369E-47CC-99B0-DD5F493431CF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DEAA-80B5-473B-B728-C3E913024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6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6D97-369E-47CC-99B0-DD5F493431CF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DEAA-80B5-473B-B728-C3E913024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6D97-369E-47CC-99B0-DD5F493431CF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DEAA-80B5-473B-B728-C3E913024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6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6D97-369E-47CC-99B0-DD5F493431CF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DEAA-80B5-473B-B728-C3E913024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83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6D97-369E-47CC-99B0-DD5F493431CF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DEAA-80B5-473B-B728-C3E913024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58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6D97-369E-47CC-99B0-DD5F493431CF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DEAA-80B5-473B-B728-C3E913024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2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6D97-369E-47CC-99B0-DD5F493431CF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DEAA-80B5-473B-B728-C3E913024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0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6D97-369E-47CC-99B0-DD5F493431CF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DEAA-80B5-473B-B728-C3E913024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62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6D97-369E-47CC-99B0-DD5F493431CF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DEAA-80B5-473B-B728-C3E913024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0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6D97-369E-47CC-99B0-DD5F493431CF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DDEAA-80B5-473B-B728-C3E913024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4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D6D97-369E-47CC-99B0-DD5F493431CF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DDEAA-80B5-473B-B728-C3E913024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1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2F324A-C783-E446-A958-7D8E83063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Entrepreneurial Mindset</a:t>
            </a:r>
          </a:p>
        </p:txBody>
      </p:sp>
    </p:spTree>
    <p:extLst>
      <p:ext uri="{BB962C8B-B14F-4D97-AF65-F5344CB8AC3E}">
        <p14:creationId xmlns:p14="http://schemas.microsoft.com/office/powerpoint/2010/main" val="14931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F0E0CF-C817-1041-87C7-E66F0302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a one person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76B0B7-2945-1540-A143-D9A770911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Businesses are worked out in team. Choose people:</a:t>
            </a:r>
          </a:p>
          <a:p>
            <a:pPr lvl="1"/>
            <a:r>
              <a:rPr lang="en-US" dirty="0"/>
              <a:t>Commitment</a:t>
            </a:r>
          </a:p>
          <a:p>
            <a:pPr lvl="1"/>
            <a:r>
              <a:rPr lang="en-US" dirty="0"/>
              <a:t>Competency</a:t>
            </a:r>
          </a:p>
          <a:p>
            <a:pPr lvl="1"/>
            <a:r>
              <a:rPr lang="en-US" dirty="0"/>
              <a:t>Communication </a:t>
            </a:r>
          </a:p>
          <a:p>
            <a:pPr lvl="1"/>
            <a:r>
              <a:rPr lang="en-US" dirty="0"/>
              <a:t>Cooperation</a:t>
            </a:r>
          </a:p>
          <a:p>
            <a:pPr lvl="1"/>
            <a:r>
              <a:rPr lang="en-US" dirty="0"/>
              <a:t>Creativity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DC01C-E964-2C44-ABD0-3973D59C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Success or Failure?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E760158-52F1-A346-9F7B-D634B227F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37" y="851912"/>
            <a:ext cx="6281873" cy="6051808"/>
          </a:xfrm>
        </p:spPr>
        <p:txBody>
          <a:bodyPr/>
          <a:lstStyle/>
          <a:p>
            <a:r>
              <a:rPr lang="en-US" dirty="0"/>
              <a:t>Sixty-seven percent of new businesses survive at least two years. </a:t>
            </a:r>
          </a:p>
          <a:p>
            <a:r>
              <a:rPr lang="en-US" dirty="0"/>
              <a:t>Forty-four percent of new businesses survive at least four years. </a:t>
            </a:r>
          </a:p>
          <a:p>
            <a:r>
              <a:rPr lang="en-US" dirty="0"/>
              <a:t>Success rates can be enhanced if businesses </a:t>
            </a:r>
          </a:p>
          <a:p>
            <a:pPr lvl="1"/>
            <a:r>
              <a:rPr lang="en-US" dirty="0"/>
              <a:t>have adequate capital</a:t>
            </a:r>
          </a:p>
          <a:p>
            <a:pPr lvl="1"/>
            <a:r>
              <a:rPr lang="en-US" dirty="0"/>
              <a:t>are large enough to have employees </a:t>
            </a:r>
          </a:p>
          <a:p>
            <a:pPr lvl="1"/>
            <a:r>
              <a:rPr lang="en-US" u="sng" dirty="0"/>
              <a:t>HAVE A CLEAR PURPOSE </a:t>
            </a:r>
          </a:p>
          <a:p>
            <a:r>
              <a:rPr lang="en-US" dirty="0"/>
              <a:t>Businesses fail:</a:t>
            </a:r>
          </a:p>
          <a:p>
            <a:pPr lvl="1"/>
            <a:r>
              <a:rPr lang="en-US" dirty="0"/>
              <a:t>The owner lacks business knowledge</a:t>
            </a:r>
          </a:p>
          <a:p>
            <a:pPr lvl="1"/>
            <a:r>
              <a:rPr lang="en-US" dirty="0"/>
              <a:t> Having an idea for a product or service is different than knowing how to run a business.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6689F5-B2E6-8042-87B3-95F248D5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02F379-0B27-104E-97C0-F2B2BD70B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Solver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99DCE6-F315-3741-AED9-0DB43556E9FE}"/>
              </a:ext>
            </a:extLst>
          </p:cNvPr>
          <p:cNvSpPr txBox="1"/>
          <p:nvPr/>
        </p:nvSpPr>
        <p:spPr>
          <a:xfrm>
            <a:off x="3454400" y="1298222"/>
            <a:ext cx="538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" y="0"/>
            <a:ext cx="10290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36" y="2136"/>
            <a:ext cx="6853727" cy="685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" y="2023"/>
            <a:ext cx="12186605" cy="68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55" y="1555"/>
            <a:ext cx="6854890" cy="68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248"/>
            <a:ext cx="12192000" cy="44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261D38-C9D3-9148-80EB-AD73A20A77B9}"/>
              </a:ext>
            </a:extLst>
          </p:cNvPr>
          <p:cNvSpPr txBox="1"/>
          <p:nvPr/>
        </p:nvSpPr>
        <p:spPr>
          <a:xfrm>
            <a:off x="5271911" y="2878667"/>
            <a:ext cx="79699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 BUSINESS</a:t>
            </a:r>
          </a:p>
          <a:p>
            <a:r>
              <a:rPr lang="en-US" sz="4400" dirty="0"/>
              <a:t>	 WITHOUT A</a:t>
            </a:r>
          </a:p>
          <a:p>
            <a:r>
              <a:rPr lang="en-US" sz="4400" dirty="0"/>
              <a:t>				 </a:t>
            </a:r>
            <a:r>
              <a:rPr lang="en-US" sz="4400" u="sng" dirty="0"/>
              <a:t>PURPOSE</a:t>
            </a:r>
          </a:p>
          <a:p>
            <a:r>
              <a:rPr lang="en-US" sz="4400" dirty="0"/>
              <a:t>		 IS DESTINED TO </a:t>
            </a:r>
          </a:p>
          <a:p>
            <a:r>
              <a:rPr lang="en-US" sz="4400" dirty="0"/>
              <a:t>									</a:t>
            </a:r>
            <a:r>
              <a:rPr lang="en-US" sz="4400" u="sng" dirty="0"/>
              <a:t>FAIL</a:t>
            </a:r>
          </a:p>
        </p:txBody>
      </p:sp>
    </p:spTree>
    <p:extLst>
      <p:ext uri="{BB962C8B-B14F-4D97-AF65-F5344CB8AC3E}">
        <p14:creationId xmlns:p14="http://schemas.microsoft.com/office/powerpoint/2010/main" val="42569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017456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9600" b="1" dirty="0">
                <a:solidFill>
                  <a:prstClr val="black"/>
                </a:solidFill>
                <a:latin typeface="Calibri"/>
              </a:rPr>
              <a:t>Entrepreneur</a:t>
            </a:r>
          </a:p>
          <a:p>
            <a:pPr algn="ctr" defTabSz="914400"/>
            <a:r>
              <a:rPr lang="en-US" sz="32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French.</a:t>
            </a:r>
            <a:r>
              <a:rPr lang="en-US" sz="3200" i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 </a:t>
            </a:r>
            <a:r>
              <a:rPr lang="en-US" sz="3200" i="1" dirty="0" err="1">
                <a:solidFill>
                  <a:prstClr val="white">
                    <a:lumMod val="95000"/>
                  </a:prstClr>
                </a:solidFill>
                <a:latin typeface="Calibri"/>
              </a:rPr>
              <a:t>Entreprendre</a:t>
            </a:r>
            <a:r>
              <a:rPr lang="en-US" sz="3200" i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 (n) – “</a:t>
            </a:r>
            <a:r>
              <a:rPr lang="en-US" sz="32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Risk taker”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“Innovator or inventor who can see opportunities and have creative ideas in form of business.”</a:t>
            </a:r>
          </a:p>
          <a:p>
            <a:pPr algn="ctr" defTabSz="914400"/>
            <a:endParaRPr lang="en-US" i="1" dirty="0">
              <a:solidFill>
                <a:prstClr val="white">
                  <a:lumMod val="9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1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05000" y="1724561"/>
          <a:ext cx="84582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3705761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prstClr val="black"/>
                </a:solidFill>
                <a:latin typeface="Calibri"/>
              </a:rPr>
              <a:t>You are working for somebody else, but you have initiative to start something new.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370576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prstClr val="black"/>
                </a:solidFill>
                <a:latin typeface="Calibri"/>
              </a:rPr>
              <a:t>You are the business owner. Period.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3705762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prstClr val="black"/>
                </a:solidFill>
                <a:latin typeface="Calibri"/>
              </a:rPr>
              <a:t>You have your own business and you use it for good cause. In short, you are everyday superhero.</a:t>
            </a:r>
          </a:p>
        </p:txBody>
      </p:sp>
    </p:spTree>
    <p:extLst>
      <p:ext uri="{BB962C8B-B14F-4D97-AF65-F5344CB8AC3E}">
        <p14:creationId xmlns:p14="http://schemas.microsoft.com/office/powerpoint/2010/main" val="15779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CCA247-AA05-4148-9D8B-F7448573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come up with a solution?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1F1153-BA10-B64C-9815-D0533502D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THE PROBLEM SOLVING MODEL</a:t>
            </a:r>
          </a:p>
          <a:p>
            <a:r>
              <a:rPr lang="en-US" dirty="0"/>
              <a:t>Define the problem</a:t>
            </a:r>
          </a:p>
          <a:p>
            <a:r>
              <a:rPr lang="en-US" dirty="0"/>
              <a:t>Gather information</a:t>
            </a:r>
          </a:p>
          <a:p>
            <a:r>
              <a:rPr lang="en-US" dirty="0"/>
              <a:t>Identify various solutions - BRAINSTORM</a:t>
            </a:r>
          </a:p>
          <a:p>
            <a:r>
              <a:rPr lang="en-US" dirty="0"/>
              <a:t>Evaluate alternatives and select the best option</a:t>
            </a:r>
          </a:p>
          <a:p>
            <a:r>
              <a:rPr lang="en-US" dirty="0"/>
              <a:t>Take action</a:t>
            </a:r>
          </a:p>
          <a:p>
            <a:r>
              <a:rPr lang="en-US" dirty="0"/>
              <a:t>Evaluate the action (Think critically)</a:t>
            </a:r>
          </a:p>
          <a:p>
            <a:pPr lvl="1"/>
            <a:r>
              <a:rPr lang="en-US" dirty="0"/>
              <a:t>Look at future economic trend</a:t>
            </a:r>
          </a:p>
          <a:p>
            <a:pPr lvl="1"/>
            <a:r>
              <a:rPr lang="en-US" dirty="0"/>
              <a:t>Look beyond current tech</a:t>
            </a:r>
          </a:p>
          <a:p>
            <a:pPr lvl="1"/>
            <a:r>
              <a:rPr lang="en-US" dirty="0"/>
              <a:t>Look at the global economy and where is it taking the world!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13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6200C-A023-0348-A32C-BB0ABE26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92EEF1-4BDE-134B-9659-40A9FFEC2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DIGITAL AGE </a:t>
            </a:r>
          </a:p>
        </p:txBody>
      </p:sp>
    </p:spTree>
    <p:extLst>
      <p:ext uri="{BB962C8B-B14F-4D97-AF65-F5344CB8AC3E}">
        <p14:creationId xmlns:p14="http://schemas.microsoft.com/office/powerpoint/2010/main" val="4145392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2C8DA2-C19E-8148-A616-E63662F0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3-P Growth Model by Ernst &amp; Young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F550B5-4475-6C40-9FE9-9ED0F5AC2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PRESENCE </a:t>
            </a:r>
          </a:p>
          <a:p>
            <a:r>
              <a:rPr lang="en-US" dirty="0"/>
              <a:t>PENETRATION – find out how to enter</a:t>
            </a:r>
          </a:p>
          <a:p>
            <a:r>
              <a:rPr lang="en-US" dirty="0"/>
              <a:t>PROFITABILITY – make sure you are doing it for the right reason. ALWAYS LOOK AT ROI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87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2C7F32-E4C3-314C-A46E-AA61A6531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C241DD6-0506-6945-96F0-AA780938A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43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F8D6FB-C3D1-6347-8BFA-5DD871593FCE}"/>
              </a:ext>
            </a:extLst>
          </p:cNvPr>
          <p:cNvSpPr txBox="1"/>
          <p:nvPr/>
        </p:nvSpPr>
        <p:spPr>
          <a:xfrm>
            <a:off x="1029406" y="1090224"/>
            <a:ext cx="90525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 excruciatingly detailed outline of WHAT is your business, HOW are you going to conduct it , WHEN do you want to conduct it, WHO are you going to conduct it with and WHERE are you going to conduct it.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9354F6-7927-734B-A8BA-BA6795D79A02}"/>
              </a:ext>
            </a:extLst>
          </p:cNvPr>
          <p:cNvSpPr txBox="1"/>
          <p:nvPr/>
        </p:nvSpPr>
        <p:spPr>
          <a:xfrm>
            <a:off x="6955790" y="2473678"/>
            <a:ext cx="216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much more …</a:t>
            </a:r>
          </a:p>
        </p:txBody>
      </p:sp>
      <p:pic>
        <p:nvPicPr>
          <p:cNvPr id="4" name="Picture 2" descr="C:\Documents and Settings\Kappachan\My Documents\Downloads\business-plan-writer.jpg">
            <a:extLst>
              <a:ext uri="{FF2B5EF4-FFF2-40B4-BE49-F238E27FC236}">
                <a16:creationId xmlns="" xmlns:a16="http://schemas.microsoft.com/office/drawing/2014/main" id="{11C0DF9A-B582-FC4C-92C6-38DBB009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38138">
            <a:off x="775477" y="3003385"/>
            <a:ext cx="4343400" cy="337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839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2362200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srgbClr val="FFFF00"/>
                </a:solidFill>
                <a:latin typeface="Calibri"/>
              </a:rPr>
              <a:t>It is wrong to think that entrepreneurship is different from corporate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.</a:t>
            </a:r>
          </a:p>
          <a:p>
            <a:pPr defTabSz="914400"/>
            <a:endParaRPr lang="en-US" dirty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en-US" dirty="0">
                <a:solidFill>
                  <a:prstClr val="white"/>
                </a:solidFill>
                <a:latin typeface="Calibri"/>
              </a:rPr>
              <a:t>Many corporations and big companies are started with a person, with an idea, with a goal.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181482"/>
            <a:ext cx="22098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1300" b="1" dirty="0">
                <a:solidFill>
                  <a:srgbClr val="C00000"/>
                </a:solidFill>
                <a:latin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58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2AEBC0-F59F-C347-BEDF-849D2237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get in an Entrepreneurial mindset?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F07885-146D-454E-8EF2-066479170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Mindset stems from your believes, your attitudes, expectations, habits, decisions and opinions that we have of ourselves and others i.e. how we react to environmental forces around us! </a:t>
            </a:r>
          </a:p>
        </p:txBody>
      </p:sp>
    </p:spTree>
    <p:extLst>
      <p:ext uri="{BB962C8B-B14F-4D97-AF65-F5344CB8AC3E}">
        <p14:creationId xmlns:p14="http://schemas.microsoft.com/office/powerpoint/2010/main" val="18288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2496742"/>
            <a:ext cx="4648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6000" b="1" dirty="0">
                <a:solidFill>
                  <a:prstClr val="black"/>
                </a:solidFill>
                <a:latin typeface="Calibri"/>
              </a:rPr>
              <a:t>Entrepreneur 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A person who is “moving forward” to the courage, persistence, optimism, perseverance, and hard-working so their business can grow.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38" y="1485900"/>
            <a:ext cx="310242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609600"/>
            <a:ext cx="6781800" cy="1415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Calibri"/>
              </a:rPr>
              <a:t>“Around here, however, we don’t look backwards for very long. </a:t>
            </a:r>
            <a:r>
              <a:rPr lang="en-US" b="1" i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</a:rPr>
              <a:t>We keep moving forward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, opening up new doors and doing new things… And curiosity keeps leading us down new paths.”</a:t>
            </a:r>
            <a:br>
              <a:rPr lang="en-US" dirty="0">
                <a:solidFill>
                  <a:prstClr val="white"/>
                </a:solidFill>
                <a:latin typeface="Calibri"/>
              </a:rPr>
            </a:br>
            <a:endParaRPr lang="en-US" dirty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en-US" sz="1400" dirty="0">
                <a:solidFill>
                  <a:prstClr val="white"/>
                </a:solidFill>
                <a:latin typeface="Calibri"/>
              </a:rPr>
              <a:t>–Walt Disney</a:t>
            </a:r>
          </a:p>
        </p:txBody>
      </p:sp>
    </p:spTree>
    <p:extLst>
      <p:ext uri="{BB962C8B-B14F-4D97-AF65-F5344CB8AC3E}">
        <p14:creationId xmlns:p14="http://schemas.microsoft.com/office/powerpoint/2010/main" val="20137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BDDA9F-E790-3348-8144-A7E9437E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you keep on moving forward?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D9A8B3-C8C3-254E-9054-932165EF9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motivation: </a:t>
            </a:r>
          </a:p>
          <a:p>
            <a:pPr lvl="1"/>
            <a:r>
              <a:rPr lang="en-US" dirty="0"/>
              <a:t>HINT: IT CANNOT BE </a:t>
            </a:r>
            <a:r>
              <a:rPr lang="en-US" u="sng" dirty="0"/>
              <a:t>MONEY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b="1" dirty="0"/>
              <a:t>Remember: Money can never be the initial motivation but </a:t>
            </a:r>
            <a:r>
              <a:rPr lang="en-US" b="1"/>
              <a:t>the consequences.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39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06E49F-7A3D-CF4D-BDF6-2159EFFA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2182759-1DA4-C048-913B-674520A08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467" y="1340396"/>
            <a:ext cx="2196753" cy="15467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Choose a field that:</a:t>
            </a:r>
          </a:p>
          <a:p>
            <a:pPr>
              <a:buFont typeface="Wingdings" charset="2"/>
              <a:buChar char="§"/>
            </a:pPr>
            <a:r>
              <a:rPr lang="en-US" dirty="0"/>
              <a:t>Interests you</a:t>
            </a:r>
          </a:p>
          <a:p>
            <a:pPr>
              <a:buFont typeface="Wingdings" charset="2"/>
              <a:buChar char="§"/>
            </a:pPr>
            <a:r>
              <a:rPr lang="en-US" dirty="0"/>
              <a:t>You will enjoy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7ADCAC-9B0C-BC4D-AA6D-3117EAC1CE0E}"/>
              </a:ext>
            </a:extLst>
          </p:cNvPr>
          <p:cNvSpPr txBox="1"/>
          <p:nvPr/>
        </p:nvSpPr>
        <p:spPr>
          <a:xfrm>
            <a:off x="5278467" y="3200400"/>
            <a:ext cx="3678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Independence</a:t>
            </a:r>
          </a:p>
          <a:p>
            <a:r>
              <a:rPr lang="en-US" dirty="0"/>
              <a:t>Do what you always wanted to do</a:t>
            </a:r>
          </a:p>
          <a:p>
            <a:r>
              <a:rPr lang="en-US" dirty="0"/>
              <a:t>Work in your own time </a:t>
            </a:r>
          </a:p>
          <a:p>
            <a:r>
              <a:rPr lang="en-US" dirty="0"/>
              <a:t>Serve a community need </a:t>
            </a:r>
          </a:p>
        </p:txBody>
      </p:sp>
    </p:spTree>
    <p:extLst>
      <p:ext uri="{BB962C8B-B14F-4D97-AF65-F5344CB8AC3E}">
        <p14:creationId xmlns:p14="http://schemas.microsoft.com/office/powerpoint/2010/main" val="33140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A45720-115B-A540-82AD-D300B6DF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side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57B5EA-5D4C-D647-A2E1-B3736EBEB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Disadvantages of entrepreneurship include: </a:t>
            </a:r>
          </a:p>
          <a:p>
            <a:pPr>
              <a:buFont typeface="Wingdings" charset="2"/>
              <a:buChar char="§"/>
            </a:pPr>
            <a:r>
              <a:rPr lang="en-US" dirty="0"/>
              <a:t>Risk</a:t>
            </a:r>
            <a:br>
              <a:rPr lang="en-US" dirty="0"/>
            </a:b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Uncertain and irregular incomes</a:t>
            </a:r>
            <a:br>
              <a:rPr lang="en-US" dirty="0"/>
            </a:b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Long hours</a:t>
            </a:r>
            <a:br>
              <a:rPr lang="en-US" dirty="0"/>
            </a:b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All decisions are made independently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796</TotalTime>
  <Words>537</Words>
  <Application>Microsoft Office PowerPoint</Application>
  <PresentationFormat>Widescreen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Rockwell</vt:lpstr>
      <vt:lpstr>Wingdings</vt:lpstr>
      <vt:lpstr>Atlas</vt:lpstr>
      <vt:lpstr>Office Theme</vt:lpstr>
      <vt:lpstr>An Entrepreneurial Mindset</vt:lpstr>
      <vt:lpstr>PowerPoint Presentation</vt:lpstr>
      <vt:lpstr>PowerPoint Presentation</vt:lpstr>
      <vt:lpstr>How do you get in an Entrepreneurial mindset?</vt:lpstr>
      <vt:lpstr>PowerPoint Presentation</vt:lpstr>
      <vt:lpstr>PowerPoint Presentation</vt:lpstr>
      <vt:lpstr>So how do you keep on moving forward?</vt:lpstr>
      <vt:lpstr>Motivation</vt:lpstr>
      <vt:lpstr>The other side </vt:lpstr>
      <vt:lpstr>It’s NOT a one person game</vt:lpstr>
      <vt:lpstr>Business Success or Failure?</vt:lpstr>
      <vt:lpstr>Entrepreneur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come up with a solution?</vt:lpstr>
      <vt:lpstr>Entrepreneurship</vt:lpstr>
      <vt:lpstr>3-P Growth Model by Ernst &amp; Young </vt:lpstr>
      <vt:lpstr>BUSINESS PLAN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Entrepreneurial Mindset</dc:title>
  <dc:creator>Ehfaz Nowman</dc:creator>
  <cp:lastModifiedBy>HP</cp:lastModifiedBy>
  <cp:revision>31</cp:revision>
  <dcterms:created xsi:type="dcterms:W3CDTF">2018-09-30T08:02:16Z</dcterms:created>
  <dcterms:modified xsi:type="dcterms:W3CDTF">2019-01-29T06:28:10Z</dcterms:modified>
</cp:coreProperties>
</file>