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0"/>
    <p:restoredTop sz="94648"/>
  </p:normalViewPr>
  <p:slideViewPr>
    <p:cSldViewPr snapToGrid="0" snapToObjects="1">
      <p:cViewPr varScale="1">
        <p:scale>
          <a:sx n="71" d="100"/>
          <a:sy n="71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74D28-3123-A848-99DE-FF94DE6E3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Entrepreneurial Strategy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4FFF08-142D-D145-9BF2-BAFB4BBA0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Generating and exploiting new entries </a:t>
            </a:r>
          </a:p>
        </p:txBody>
      </p:sp>
    </p:spTree>
    <p:extLst>
      <p:ext uri="{BB962C8B-B14F-4D97-AF65-F5344CB8AC3E}">
        <p14:creationId xmlns:p14="http://schemas.microsoft.com/office/powerpoint/2010/main" val="290872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545C4-7F86-C94C-AECE-FA0DE7D4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</a:t>
            </a:r>
            <a:br>
              <a:rPr lang="en-US" dirty="0"/>
            </a:br>
            <a:r>
              <a:rPr lang="en-US" dirty="0"/>
              <a:t>Assessment of New Entry Opportunity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EF7195-4B22-5D47-A8A5-5E9F72E2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the Attractiveness of a New Entry Opportunity</a:t>
            </a:r>
          </a:p>
          <a:p>
            <a:pPr lvl="1"/>
            <a:r>
              <a:rPr lang="en-US" dirty="0"/>
              <a:t>Depends on the level of information and the willingness to make a decision without perfect information.</a:t>
            </a:r>
          </a:p>
          <a:p>
            <a:pPr lvl="1"/>
            <a:r>
              <a:rPr lang="en-US" dirty="0"/>
              <a:t>More knowledge ensures a more efficient search process.</a:t>
            </a:r>
          </a:p>
          <a:p>
            <a:pPr lvl="1"/>
            <a:r>
              <a:rPr lang="en-US" dirty="0"/>
              <a:t>Search costs include time and money.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viability of a new entry can be described in terms of a window of opportunity.</a:t>
            </a:r>
          </a:p>
        </p:txBody>
      </p:sp>
    </p:spTree>
    <p:extLst>
      <p:ext uri="{BB962C8B-B14F-4D97-AF65-F5344CB8AC3E}">
        <p14:creationId xmlns:p14="http://schemas.microsoft.com/office/powerpoint/2010/main" val="74379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3D28-75A9-CF47-BC2C-9955F2C8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Comfort with Making a Decision under Uncertainty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0CA53-7B71-0745-9C53-2CB0B424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trade-off between more information and the likelihood that the window of opportunity will close provides a dilemma for entrepreneurs.</a:t>
            </a:r>
          </a:p>
          <a:p>
            <a:pPr lvl="1"/>
            <a:r>
              <a:rPr lang="en-US" dirty="0"/>
              <a:t>Error of commission - Negative outcome from acting on the perceived opportunity.</a:t>
            </a:r>
          </a:p>
          <a:p>
            <a:pPr lvl="1"/>
            <a:r>
              <a:rPr lang="en-US" dirty="0"/>
              <a:t>Error of omission - Negative outcome from not acting on the new entry opportunity.</a:t>
            </a:r>
          </a:p>
        </p:txBody>
      </p:sp>
    </p:spTree>
    <p:extLst>
      <p:ext uri="{BB962C8B-B14F-4D97-AF65-F5344CB8AC3E}">
        <p14:creationId xmlns:p14="http://schemas.microsoft.com/office/powerpoint/2010/main" val="383422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D5A425-251B-7D45-AEA4-2BFE8EBE21A9}"/>
              </a:ext>
            </a:extLst>
          </p:cNvPr>
          <p:cNvSpPr txBox="1"/>
          <p:nvPr/>
        </p:nvSpPr>
        <p:spPr>
          <a:xfrm>
            <a:off x="5588000" y="168818"/>
            <a:ext cx="28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FBAAEF-6312-7341-9AF9-C0ADA1507453}"/>
              </a:ext>
            </a:extLst>
          </p:cNvPr>
          <p:cNvSpPr txBox="1"/>
          <p:nvPr/>
        </p:nvSpPr>
        <p:spPr>
          <a:xfrm>
            <a:off x="1512250" y="168818"/>
            <a:ext cx="4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6EC54-4CCC-224E-BB13-9AD88F84B3AD}"/>
              </a:ext>
            </a:extLst>
          </p:cNvPr>
          <p:cNvSpPr txBox="1"/>
          <p:nvPr/>
        </p:nvSpPr>
        <p:spPr>
          <a:xfrm>
            <a:off x="3139705" y="5439483"/>
            <a:ext cx="28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EE639-2C74-EF47-90F4-9F44D08A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</a:t>
            </a:r>
            <a:br>
              <a:rPr lang="en-US" dirty="0"/>
            </a:br>
            <a:r>
              <a:rPr lang="en-US" dirty="0"/>
              <a:t>Window of Opportunity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EE56B1-0EF4-564D-A959-1A9C9130ABC3}"/>
              </a:ext>
            </a:extLst>
          </p:cNvPr>
          <p:cNvSpPr txBox="1"/>
          <p:nvPr/>
        </p:nvSpPr>
        <p:spPr>
          <a:xfrm>
            <a:off x="4939989" y="1556987"/>
            <a:ext cx="6377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– First Mover’s Advantage</a:t>
            </a:r>
          </a:p>
          <a:p>
            <a:endParaRPr lang="en-US" dirty="0"/>
          </a:p>
          <a:p>
            <a:r>
              <a:rPr lang="en-US" u="sng" dirty="0"/>
              <a:t>Cost advantages.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competitive rivalry.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opportunity to secure important supplier and distributor channels.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better position to satisfy customers.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opportunity to gain expertise through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54373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45EC1-B54D-1B41-9CDE-EB9309BE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Instability and First-Mover Disadvantage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2E30C-D99F-4E44-A1D5-1B4F041C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Environmental Instability and First-Mover Disadvantage</a:t>
            </a:r>
          </a:p>
          <a:p>
            <a:pPr lvl="1"/>
            <a:r>
              <a:rPr lang="en-US" dirty="0"/>
              <a:t>The entrepreneur must first determine the key success factors of the industry being targeted for entry which are influenced by environmental changes.</a:t>
            </a:r>
          </a:p>
          <a:p>
            <a:pPr lvl="1"/>
            <a:r>
              <a:rPr lang="en-US" dirty="0"/>
              <a:t>Environmental changes are highly likely in emerging industries.</a:t>
            </a:r>
          </a:p>
          <a:p>
            <a:pPr lvl="1"/>
            <a:r>
              <a:rPr lang="en-US" dirty="0"/>
              <a:t>Demand uncertainty - Difficulty in estimating the potential size of the market, how fast it will grow, and the key dimensions along which it will grow.</a:t>
            </a:r>
          </a:p>
          <a:p>
            <a:pPr lvl="1"/>
            <a:r>
              <a:rPr lang="en-US" dirty="0"/>
              <a:t>Technological uncertainty - Difficulty in assessing whether the technology will perform and whether alternate technologies will emerge and leapfrog over current technologies.</a:t>
            </a:r>
          </a:p>
          <a:p>
            <a:pPr lvl="1"/>
            <a:r>
              <a:rPr lang="en-US" dirty="0"/>
              <a:t>Adaptation - Difficulty in adapting to new environmental conditions.</a:t>
            </a:r>
          </a:p>
          <a:p>
            <a:pPr lvl="1"/>
            <a:r>
              <a:rPr lang="en-US" dirty="0"/>
              <a:t>Entrepreneurial attributes of persistence and determination can inhibit the ability of the entrepreneur to detect, and implement, change.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B601B0-8B80-6544-968A-6E66F9E959FE}"/>
              </a:ext>
            </a:extLst>
          </p:cNvPr>
          <p:cNvSpPr txBox="1"/>
          <p:nvPr/>
        </p:nvSpPr>
        <p:spPr>
          <a:xfrm>
            <a:off x="285007" y="64522"/>
            <a:ext cx="6503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First Mover’s Disadvantage – Pioneering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49EBD-D6BA-B24B-90BD-A57CB212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Customers’ Uncertainty and First-Mover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E67854-30D6-F44F-A863-38300944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Customers’ Uncertainty and First-Mover Disadvantages</a:t>
            </a:r>
          </a:p>
          <a:p>
            <a:pPr lvl="1"/>
            <a:r>
              <a:rPr lang="en-US" dirty="0"/>
              <a:t>Uncertainty for customers - Difficulty in accurately assessing whether the new product or service provides value for them.</a:t>
            </a:r>
          </a:p>
          <a:p>
            <a:pPr marL="457200" lvl="1" indent="0">
              <a:buNone/>
            </a:pPr>
            <a:r>
              <a:rPr lang="en-US" u="sng" dirty="0"/>
              <a:t>Overcome customer uncertainty by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Informational advertising.</a:t>
            </a:r>
          </a:p>
          <a:p>
            <a:pPr lvl="1"/>
            <a:r>
              <a:rPr lang="en-US" dirty="0"/>
              <a:t>Highlighting product benefits over substitutions. Creating a frame of reference for potential customer. Educating customers through demonstration and documentation</a:t>
            </a:r>
            <a:r>
              <a:rPr lang="en-US" u="sng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55DB02-9DBF-7F49-9B38-3A33FE740A19}"/>
              </a:ext>
            </a:extLst>
          </p:cNvPr>
          <p:cNvSpPr txBox="1"/>
          <p:nvPr/>
        </p:nvSpPr>
        <p:spPr>
          <a:xfrm>
            <a:off x="285007" y="64522"/>
            <a:ext cx="6503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First Mover’s Disadvantage – Pioneering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7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34691-FBE8-124A-BFED-B66D0E2D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Time and First-Mover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8B61C9-73D7-A248-A622-CA8D4EC0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627" y="803186"/>
            <a:ext cx="6792694" cy="5248622"/>
          </a:xfrm>
        </p:spPr>
        <p:txBody>
          <a:bodyPr>
            <a:normAutofit/>
          </a:bodyPr>
          <a:lstStyle/>
          <a:p>
            <a:r>
              <a:rPr lang="en-US" u="sng" dirty="0"/>
              <a:t>Lead Time and First-Mover Disadvantages</a:t>
            </a:r>
            <a:endParaRPr lang="en-US" dirty="0"/>
          </a:p>
          <a:p>
            <a:r>
              <a:rPr lang="en-US" dirty="0"/>
              <a:t>Lead time – The grace period in which the first mover operates in the industry under conditions of limited competition.</a:t>
            </a:r>
          </a:p>
          <a:p>
            <a:pPr marL="457200" lvl="1" indent="0">
              <a:buNone/>
            </a:pPr>
            <a:r>
              <a:rPr lang="en-US" dirty="0"/>
              <a:t>Lead time can be extended if the first mover can erect barriers to entry by:</a:t>
            </a:r>
          </a:p>
          <a:p>
            <a:pPr lvl="1"/>
            <a:r>
              <a:rPr lang="en-US" dirty="0"/>
              <a:t>Building customer loyalties.</a:t>
            </a:r>
          </a:p>
          <a:p>
            <a:pPr lvl="1"/>
            <a:r>
              <a:rPr lang="en-US" dirty="0"/>
              <a:t>Building switching costs.</a:t>
            </a:r>
          </a:p>
          <a:p>
            <a:pPr lvl="1"/>
            <a:r>
              <a:rPr lang="en-US" dirty="0"/>
              <a:t>Protecting product uniqueness.</a:t>
            </a:r>
          </a:p>
          <a:p>
            <a:pPr lvl="1"/>
            <a:r>
              <a:rPr lang="en-US" dirty="0"/>
              <a:t>Securing access to important sources of supply and distribution.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E93158-B43E-7A4C-8598-73DF2899498D}"/>
              </a:ext>
            </a:extLst>
          </p:cNvPr>
          <p:cNvSpPr txBox="1"/>
          <p:nvPr/>
        </p:nvSpPr>
        <p:spPr>
          <a:xfrm>
            <a:off x="285007" y="64522"/>
            <a:ext cx="6503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First Mover’s Disadvantage – Pioneering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009F0-3701-A246-8C1D-8E052F2F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Reduction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FF2E4-9969-0F47-A4A0-F72BEEF2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546265"/>
            <a:ext cx="6697691" cy="5505543"/>
          </a:xfrm>
        </p:spPr>
        <p:txBody>
          <a:bodyPr>
            <a:normAutofit/>
          </a:bodyPr>
          <a:lstStyle/>
          <a:p>
            <a:r>
              <a:rPr lang="en-US" dirty="0"/>
              <a:t>Risk is derived from uncertainties over market demand, technological development, and actions of competitors.</a:t>
            </a:r>
          </a:p>
          <a:p>
            <a:r>
              <a:rPr lang="en-US" dirty="0"/>
              <a:t>Two strategies can be used to reduce these uncertainties:</a:t>
            </a:r>
          </a:p>
          <a:p>
            <a:pPr lvl="1"/>
            <a:r>
              <a:rPr lang="en-US" dirty="0"/>
              <a:t>Market scope strategies - Focus on which customer groups to serve and how to serve them.</a:t>
            </a:r>
          </a:p>
          <a:p>
            <a:pPr lvl="1"/>
            <a:r>
              <a:rPr lang="en-US" dirty="0"/>
              <a:t>Imitation strategies - Involves copying the practices of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89FAA7-60F4-3841-9826-E5DC66BAFF05}"/>
              </a:ext>
            </a:extLst>
          </p:cNvPr>
          <p:cNvSpPr txBox="1"/>
          <p:nvPr/>
        </p:nvSpPr>
        <p:spPr>
          <a:xfrm>
            <a:off x="2123665" y="2446317"/>
            <a:ext cx="5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244611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7FEB-091E-D145-8048-A33D05EA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Scope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6DE91-D4E8-F247-B7AE-90384026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125" y="344384"/>
            <a:ext cx="6840195" cy="5707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Market Scope Strategies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Narrow-scope strategy involves offering a small product range to a small number of customer groups to satisfy a particular need.</a:t>
            </a:r>
          </a:p>
          <a:p>
            <a:pPr lvl="1"/>
            <a:r>
              <a:rPr lang="en-US" dirty="0"/>
              <a:t>Focuses on producing customized products, localized business operations, and high levels of craftsmanship.</a:t>
            </a:r>
          </a:p>
          <a:p>
            <a:pPr lvl="1"/>
            <a:r>
              <a:rPr lang="en-US" dirty="0"/>
              <a:t>Leads to specialized expertise and knowledge.</a:t>
            </a:r>
          </a:p>
          <a:p>
            <a:pPr lvl="1"/>
            <a:r>
              <a:rPr lang="en-US" dirty="0"/>
              <a:t>High-end of the market represents a highly profitable niche.</a:t>
            </a:r>
          </a:p>
          <a:p>
            <a:pPr lvl="1"/>
            <a:r>
              <a:rPr lang="en-US" dirty="0"/>
              <a:t>Reduces some competition-related risks but increases the risks associated with market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0841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1665-77AA-4E49-8C22-A872763D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Scope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E355D-A0D7-674C-82B3-72EF2B46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439387"/>
            <a:ext cx="6697691" cy="561242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Market Scope Strategies</a:t>
            </a:r>
          </a:p>
          <a:p>
            <a:pPr marL="0" indent="0">
              <a:buNone/>
            </a:pPr>
            <a:r>
              <a:rPr lang="en-US" dirty="0"/>
              <a:t>Broad-scope strategy involves offering a range of products across many different market segments.</a:t>
            </a:r>
          </a:p>
          <a:p>
            <a:pPr lvl="1"/>
            <a:r>
              <a:rPr lang="en-US" dirty="0"/>
              <a:t>Strategy emerges through the information provided by a learning process.</a:t>
            </a:r>
          </a:p>
          <a:p>
            <a:pPr lvl="1"/>
            <a:r>
              <a:rPr lang="en-US" dirty="0"/>
              <a:t>Opens the firm up to many different “fronts” of competition.</a:t>
            </a:r>
          </a:p>
          <a:p>
            <a:pPr lvl="1"/>
            <a:r>
              <a:rPr lang="en-US" dirty="0"/>
              <a:t>Reduces risks associated with market uncertainties but increases exposure to competition.</a:t>
            </a:r>
          </a:p>
        </p:txBody>
      </p:sp>
    </p:spTree>
    <p:extLst>
      <p:ext uri="{BB962C8B-B14F-4D97-AF65-F5344CB8AC3E}">
        <p14:creationId xmlns:p14="http://schemas.microsoft.com/office/powerpoint/2010/main" val="5937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0B480-B7A0-254B-B3E7-31A96E83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entries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88F08-B2EF-6A4F-A7ED-5A2C1CA2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Offering a new product to a established or new market</a:t>
            </a:r>
          </a:p>
          <a:p>
            <a:r>
              <a:rPr lang="en-US" dirty="0"/>
              <a:t>Offering an established product to a new market  </a:t>
            </a:r>
          </a:p>
          <a:p>
            <a:r>
              <a:rPr lang="en-US" dirty="0"/>
              <a:t>Creating from scratch </a:t>
            </a:r>
          </a:p>
        </p:txBody>
      </p:sp>
    </p:spTree>
    <p:extLst>
      <p:ext uri="{BB962C8B-B14F-4D97-AF65-F5344CB8AC3E}">
        <p14:creationId xmlns:p14="http://schemas.microsoft.com/office/powerpoint/2010/main" val="408650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75BEA-6886-564B-8AC8-FE848FB2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147E4-D1F9-3D40-94A2-457A7D40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941" y="619022"/>
            <a:ext cx="6281873" cy="5918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Imitation Strategy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 it?</a:t>
            </a:r>
          </a:p>
          <a:p>
            <a:pPr lvl="1"/>
            <a:r>
              <a:rPr lang="en-US" dirty="0"/>
              <a:t>It is easier to imitate the practices of a successful firm.</a:t>
            </a:r>
          </a:p>
          <a:p>
            <a:pPr lvl="1"/>
            <a:r>
              <a:rPr lang="en-US" dirty="0"/>
              <a:t>It can help develop skills necessary to be successful in the industry.</a:t>
            </a:r>
          </a:p>
          <a:p>
            <a:pPr lvl="1"/>
            <a:r>
              <a:rPr lang="en-US" dirty="0"/>
              <a:t>It provides organizational legitimacy.</a:t>
            </a:r>
          </a:p>
          <a:p>
            <a:pPr marL="457200" lvl="1" indent="0">
              <a:buNone/>
            </a:pPr>
            <a:r>
              <a:rPr lang="en-US" u="sng" dirty="0"/>
              <a:t>Types of imitation strategies</a:t>
            </a:r>
          </a:p>
          <a:p>
            <a:pPr lvl="1"/>
            <a:r>
              <a:rPr lang="en-US" dirty="0"/>
              <a:t>Franchising - A franchisee acquires the use of a “proven formula” for new entry from a franchisor.</a:t>
            </a:r>
          </a:p>
          <a:p>
            <a:pPr lvl="1"/>
            <a:r>
              <a:rPr lang="en-US" dirty="0"/>
              <a:t>“Me-too” strategy - Copying products that already exist and attempting to build an advantage through minor variations.</a:t>
            </a:r>
          </a:p>
        </p:txBody>
      </p:sp>
    </p:spTree>
    <p:extLst>
      <p:ext uri="{BB962C8B-B14F-4D97-AF65-F5344CB8AC3E}">
        <p14:creationId xmlns:p14="http://schemas.microsoft.com/office/powerpoint/2010/main" val="289658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E709C-1680-F54F-99F3-71DA4DF2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3D916-D0E7-954E-B2B9-9EFCF5C0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good side of an Imitation Strategy</a:t>
            </a:r>
          </a:p>
          <a:p>
            <a:pPr marL="457200" lvl="1" indent="0">
              <a:buNone/>
            </a:pPr>
            <a:r>
              <a:rPr lang="en-US" dirty="0"/>
              <a:t>An imitation strategy can potentially:</a:t>
            </a:r>
          </a:p>
          <a:p>
            <a:pPr lvl="1"/>
            <a:r>
              <a:rPr lang="en-US" dirty="0"/>
              <a:t>Reduce the entrepreneur’s costs associated with R&amp;D. Reduce customer uncertainty over the firm.</a:t>
            </a:r>
          </a:p>
          <a:p>
            <a:pPr lvl="1"/>
            <a:r>
              <a:rPr lang="en-US" dirty="0"/>
              <a:t>Make the new entry look legitimate from day one.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Essentially reducing Pioneering Cost </a:t>
            </a:r>
          </a:p>
        </p:txBody>
      </p:sp>
    </p:spTree>
    <p:extLst>
      <p:ext uri="{BB962C8B-B14F-4D97-AF65-F5344CB8AC3E}">
        <p14:creationId xmlns:p14="http://schemas.microsoft.com/office/powerpoint/2010/main" val="352000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B801E-282B-F541-B33C-5F75A0C1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</a:t>
            </a:r>
            <a:br>
              <a:rPr lang="en-US" dirty="0"/>
            </a:br>
            <a:r>
              <a:rPr lang="en-US" dirty="0"/>
              <a:t>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EDBE7-4061-054D-AB49-C3F0EF42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Liabilities of newness arise from unique conditions:</a:t>
            </a:r>
          </a:p>
          <a:p>
            <a:pPr lvl="1"/>
            <a:r>
              <a:rPr lang="en-US" dirty="0"/>
              <a:t>Costs in learning new tasks.</a:t>
            </a:r>
          </a:p>
          <a:p>
            <a:pPr lvl="1"/>
            <a:r>
              <a:rPr lang="en-US" dirty="0"/>
              <a:t>Conflict arising from overlap or gaps in responsibilities.</a:t>
            </a:r>
          </a:p>
          <a:p>
            <a:pPr lvl="1"/>
            <a:r>
              <a:rPr lang="en-US" dirty="0"/>
              <a:t>Unestablished informal structures of communication.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 new firm needs to:</a:t>
            </a:r>
            <a:endParaRPr lang="en-US" dirty="0"/>
          </a:p>
          <a:p>
            <a:pPr lvl="1"/>
            <a:r>
              <a:rPr lang="en-US" dirty="0"/>
              <a:t>Educate and train employees.</a:t>
            </a:r>
          </a:p>
          <a:p>
            <a:pPr lvl="1"/>
            <a:r>
              <a:rPr lang="en-US" dirty="0"/>
              <a:t>Facilitate conflict over roles.</a:t>
            </a:r>
          </a:p>
          <a:p>
            <a:pPr lvl="1"/>
            <a:r>
              <a:rPr lang="en-US" dirty="0"/>
              <a:t>Promote activities that foster informal relationships and a functional corporate culture.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17C7F8-509C-4946-A68A-0C8D9CE2E75E}"/>
              </a:ext>
            </a:extLst>
          </p:cNvPr>
          <p:cNvSpPr txBox="1"/>
          <p:nvPr/>
        </p:nvSpPr>
        <p:spPr>
          <a:xfrm>
            <a:off x="1163870" y="803186"/>
            <a:ext cx="2948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Managing Newness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275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8138A-995B-CD44-A44D-D1F73A0B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2A4882-7220-5B48-BAA1-9FAB43EB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Assets of Newness</a:t>
            </a:r>
          </a:p>
          <a:p>
            <a:pPr lvl="1"/>
            <a:r>
              <a:rPr lang="en-US" dirty="0"/>
              <a:t>Lack of established routines, systems, and processes provide a learning advantage.</a:t>
            </a:r>
          </a:p>
          <a:p>
            <a:pPr lvl="1"/>
            <a:r>
              <a:rPr lang="en-US" dirty="0"/>
              <a:t>A heightened ability to learn new knowledge in a continuously changing environment is an important source of competitive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25430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D5425-E3F0-9748-80CA-31F0E9BE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3C6CEC-F6EC-2A43-81D2-20D5FCDA3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*drum roll*</a:t>
            </a:r>
          </a:p>
        </p:txBody>
      </p:sp>
    </p:spTree>
    <p:extLst>
      <p:ext uri="{BB962C8B-B14F-4D97-AF65-F5344CB8AC3E}">
        <p14:creationId xmlns:p14="http://schemas.microsoft.com/office/powerpoint/2010/main" val="250294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AE670-20B3-B742-BBEF-D63282C4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 A STORY OF AN ENTREPRENEUR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09CD6-6979-034D-A874-3762F99A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did they start?</a:t>
            </a:r>
          </a:p>
          <a:p>
            <a:r>
              <a:rPr lang="en-US" dirty="0"/>
              <a:t>Why did they start?</a:t>
            </a:r>
          </a:p>
          <a:p>
            <a:r>
              <a:rPr lang="en-US" dirty="0"/>
              <a:t>What are the hurdles they faced initiating the business and how did they overcome it?</a:t>
            </a:r>
          </a:p>
          <a:p>
            <a:r>
              <a:rPr lang="en-US" dirty="0"/>
              <a:t>How far have they come?</a:t>
            </a:r>
          </a:p>
          <a:p>
            <a:r>
              <a:rPr lang="en-US" dirty="0"/>
              <a:t>What are the current problems they are facing and probable </a:t>
            </a:r>
            <a:r>
              <a:rPr lang="en-US" dirty="0" err="1"/>
              <a:t>solutins</a:t>
            </a:r>
            <a:r>
              <a:rPr lang="en-US" dirty="0"/>
              <a:t>?</a:t>
            </a:r>
          </a:p>
          <a:p>
            <a:r>
              <a:rPr lang="en-US" dirty="0"/>
              <a:t>Their suggestions on up and-coming-entrepreneurs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whatever you feel like including that will help you tell their story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ppt! Use a poster to tell the story of their journey. 5 mins presentation </a:t>
            </a:r>
            <a:r>
              <a:rPr lang="en-US"/>
              <a:t>per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7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48223-606C-D54E-898B-BE750C3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Ansoff Matrix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98" y="497541"/>
            <a:ext cx="6381861" cy="6186135"/>
          </a:xfrm>
        </p:spPr>
      </p:pic>
    </p:spTree>
    <p:extLst>
      <p:ext uri="{BB962C8B-B14F-4D97-AF65-F5344CB8AC3E}">
        <p14:creationId xmlns:p14="http://schemas.microsoft.com/office/powerpoint/2010/main" val="331566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4D7ED-13ED-F847-9404-9FC7E477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Starbucks Growth/Development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9E810-2237-1442-8FA4-DFF74D05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67FE95-6CAC-1D4D-BE54-14827DD4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32" y="803186"/>
            <a:ext cx="7534768" cy="56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F8FD80-4A1F-2144-B0DB-55577A3A9DB0}"/>
              </a:ext>
            </a:extLst>
          </p:cNvPr>
          <p:cNvSpPr txBox="1"/>
          <p:nvPr/>
        </p:nvSpPr>
        <p:spPr>
          <a:xfrm>
            <a:off x="2438399" y="1804981"/>
            <a:ext cx="39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F6551F-5A47-734A-93B9-2110F1388787}"/>
              </a:ext>
            </a:extLst>
          </p:cNvPr>
          <p:cNvSpPr txBox="1"/>
          <p:nvPr/>
        </p:nvSpPr>
        <p:spPr>
          <a:xfrm>
            <a:off x="2514192" y="43462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FC732-B2B0-5842-B5DB-D7F549C72863}"/>
              </a:ext>
            </a:extLst>
          </p:cNvPr>
          <p:cNvSpPr txBox="1"/>
          <p:nvPr/>
        </p:nvSpPr>
        <p:spPr>
          <a:xfrm>
            <a:off x="2438399" y="30596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89EE9A-8757-9B43-B907-210798AA5899}"/>
              </a:ext>
            </a:extLst>
          </p:cNvPr>
          <p:cNvSpPr txBox="1"/>
          <p:nvPr/>
        </p:nvSpPr>
        <p:spPr>
          <a:xfrm>
            <a:off x="4210755" y="278469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8975BE-9845-5F41-9989-BEB1826D1A2D}"/>
              </a:ext>
            </a:extLst>
          </p:cNvPr>
          <p:cNvSpPr txBox="1"/>
          <p:nvPr/>
        </p:nvSpPr>
        <p:spPr>
          <a:xfrm>
            <a:off x="6096000" y="157235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60AFD1-5F13-E247-B4F2-08EA1C838E8E}"/>
              </a:ext>
            </a:extLst>
          </p:cNvPr>
          <p:cNvSpPr txBox="1"/>
          <p:nvPr/>
        </p:nvSpPr>
        <p:spPr>
          <a:xfrm>
            <a:off x="6161242" y="28107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37A116-4453-7E4C-8E06-27B5A81A250E}"/>
              </a:ext>
            </a:extLst>
          </p:cNvPr>
          <p:cNvSpPr txBox="1"/>
          <p:nvPr/>
        </p:nvSpPr>
        <p:spPr>
          <a:xfrm>
            <a:off x="6121393" y="445602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78FD9C-1064-AD43-ABBD-6307500C6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489"/>
            <a:ext cx="12192000" cy="6377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4BE28A-2FFE-2E4A-8FC3-23098BCC5BB7}"/>
              </a:ext>
            </a:extLst>
          </p:cNvPr>
          <p:cNvSpPr txBox="1"/>
          <p:nvPr/>
        </p:nvSpPr>
        <p:spPr>
          <a:xfrm>
            <a:off x="316089" y="33866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508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C58F38-8B8D-CA4D-B10B-E0A50F97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7350"/>
            <a:ext cx="8102600" cy="608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A37527-FE50-E247-9973-78645465DD11}"/>
              </a:ext>
            </a:extLst>
          </p:cNvPr>
          <p:cNvSpPr txBox="1"/>
          <p:nvPr/>
        </p:nvSpPr>
        <p:spPr>
          <a:xfrm>
            <a:off x="982133" y="45155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943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0AA1E-72B0-8B44-A9A5-B541083F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</a:t>
            </a:r>
            <a:br>
              <a:rPr lang="en-US" dirty="0"/>
            </a:br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398EE-AFC1-9D4D-B3D1-C4A3B50F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resources can include family and friends, connection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2552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A27DC-4857-4A4C-A073-0410588C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</a:t>
            </a:r>
            <a:br>
              <a:rPr lang="en-US" dirty="0"/>
            </a:br>
            <a:r>
              <a:rPr lang="en-US" dirty="0"/>
              <a:t>Resource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AE8F10-4EF4-4647-8D65-D8A0AD53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914" y="1434932"/>
            <a:ext cx="6281873" cy="2143214"/>
          </a:xfrm>
        </p:spPr>
        <p:txBody>
          <a:bodyPr/>
          <a:lstStyle/>
          <a:p>
            <a:r>
              <a:rPr lang="en-US" dirty="0"/>
              <a:t>Group all your resources together and play to your advantage. Remember:</a:t>
            </a:r>
          </a:p>
          <a:p>
            <a:pPr lvl="1"/>
            <a:r>
              <a:rPr lang="en-US" dirty="0"/>
              <a:t>Valuable</a:t>
            </a:r>
          </a:p>
          <a:p>
            <a:pPr lvl="1"/>
            <a:r>
              <a:rPr lang="en-US" dirty="0"/>
              <a:t>Rare/Unique</a:t>
            </a:r>
          </a:p>
          <a:p>
            <a:pPr lvl="1"/>
            <a:r>
              <a:rPr lang="en-US" dirty="0"/>
              <a:t>Inimitable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88709A5-0059-6642-AA69-048C2C00477B}"/>
              </a:ext>
            </a:extLst>
          </p:cNvPr>
          <p:cNvSpPr txBox="1">
            <a:spLocks/>
          </p:cNvSpPr>
          <p:nvPr/>
        </p:nvSpPr>
        <p:spPr>
          <a:xfrm>
            <a:off x="4999914" y="3420534"/>
            <a:ext cx="6281873" cy="214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 can be </a:t>
            </a:r>
            <a:r>
              <a:rPr lang="en-US" u="sng" dirty="0"/>
              <a:t>Market Based </a:t>
            </a:r>
            <a:r>
              <a:rPr lang="en-US" dirty="0"/>
              <a:t>and </a:t>
            </a:r>
            <a:r>
              <a:rPr lang="en-US" u="sng" dirty="0"/>
              <a:t>Technological Based</a:t>
            </a:r>
          </a:p>
          <a:p>
            <a:pPr lvl="1"/>
            <a:r>
              <a:rPr lang="en-US" dirty="0"/>
              <a:t>Market Based: Information, technology, know-how, and skills that provide insight into a market and its customers.</a:t>
            </a:r>
          </a:p>
          <a:p>
            <a:pPr lvl="1"/>
            <a:r>
              <a:rPr lang="en-US" dirty="0"/>
              <a:t>Technological Based: Information, technology, know-how, and skills that provide insight into ways to create new knowledge.</a:t>
            </a:r>
          </a:p>
        </p:txBody>
      </p:sp>
    </p:spTree>
    <p:extLst>
      <p:ext uri="{BB962C8B-B14F-4D97-AF65-F5344CB8AC3E}">
        <p14:creationId xmlns:p14="http://schemas.microsoft.com/office/powerpoint/2010/main" val="232865012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264</TotalTime>
  <Words>1067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 Light</vt:lpstr>
      <vt:lpstr>Rockwell</vt:lpstr>
      <vt:lpstr>Wingdings</vt:lpstr>
      <vt:lpstr>Atlas</vt:lpstr>
      <vt:lpstr>Entrepreneurial Strategy </vt:lpstr>
      <vt:lpstr>New entries </vt:lpstr>
      <vt:lpstr>The Ansoff Matrix</vt:lpstr>
      <vt:lpstr>Starbucks Growth/Development strategy</vt:lpstr>
      <vt:lpstr>PowerPoint Presentation</vt:lpstr>
      <vt:lpstr>PowerPoint Presentation</vt:lpstr>
      <vt:lpstr>PowerPoint Presentation</vt:lpstr>
      <vt:lpstr>B. Other resources</vt:lpstr>
      <vt:lpstr>C. Resource Bundle</vt:lpstr>
      <vt:lpstr>D. Assessment of New Entry Opportunity  </vt:lpstr>
      <vt:lpstr>Comfort with Making a Decision under Uncertainty </vt:lpstr>
      <vt:lpstr>PowerPoint Presentation</vt:lpstr>
      <vt:lpstr>E. Window of Opportunity</vt:lpstr>
      <vt:lpstr>Environmental Instability and First-Mover Disadvantage </vt:lpstr>
      <vt:lpstr>Customers’ Uncertainty and First-Mover Disadvantages</vt:lpstr>
      <vt:lpstr>Lead Time and First-Mover Disadvantages</vt:lpstr>
      <vt:lpstr>Risk Reduction Strategies</vt:lpstr>
      <vt:lpstr>Market Scope Strategies</vt:lpstr>
      <vt:lpstr>Market Scope Strategies</vt:lpstr>
      <vt:lpstr>Imitation Strategy</vt:lpstr>
      <vt:lpstr>Imitation Strategy</vt:lpstr>
      <vt:lpstr>G. Rule of Thumb</vt:lpstr>
      <vt:lpstr>Rule of Thumb</vt:lpstr>
      <vt:lpstr>YOUR TASK</vt:lpstr>
      <vt:lpstr>TELL A STORY OF AN ENTREPRENEUR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Entrepreneurial Strategy</dc:title>
  <dc:creator>Ehfaz Nowman</dc:creator>
  <cp:lastModifiedBy>HP</cp:lastModifiedBy>
  <cp:revision>41</cp:revision>
  <dcterms:created xsi:type="dcterms:W3CDTF">2018-10-10T14:33:31Z</dcterms:created>
  <dcterms:modified xsi:type="dcterms:W3CDTF">2019-01-29T06:34:20Z</dcterms:modified>
</cp:coreProperties>
</file>