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337" r:id="rId24"/>
    <p:sldId id="326" r:id="rId25"/>
    <p:sldId id="278" r:id="rId26"/>
    <p:sldId id="327" r:id="rId27"/>
    <p:sldId id="328" r:id="rId28"/>
    <p:sldId id="329" r:id="rId29"/>
    <p:sldId id="330" r:id="rId30"/>
    <p:sldId id="332" r:id="rId31"/>
    <p:sldId id="331" r:id="rId32"/>
    <p:sldId id="334" r:id="rId33"/>
    <p:sldId id="333" r:id="rId34"/>
    <p:sldId id="335" r:id="rId35"/>
    <p:sldId id="33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48"/>
  </p:normalViewPr>
  <p:slideViewPr>
    <p:cSldViewPr snapToGrid="0" snapToObjects="1">
      <p:cViewPr varScale="1">
        <p:scale>
          <a:sx n="113" d="100"/>
          <a:sy n="113" d="100"/>
        </p:scale>
        <p:origin x="5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5F936A1D-92BF-1345-8D27-DEF665BF5831}" type="datetimeFigureOut">
              <a:rPr lang="en-US" smtClean="0"/>
              <a:t>11/6/18</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D07DDF7D-B341-AB4C-9EE2-49370781457B}" type="slidenum">
              <a:rPr lang="en-US" smtClean="0"/>
              <a:t>‹#›</a:t>
            </a:fld>
            <a:endParaRPr lang="en-US"/>
          </a:p>
        </p:txBody>
      </p:sp>
    </p:spTree>
    <p:extLst>
      <p:ext uri="{BB962C8B-B14F-4D97-AF65-F5344CB8AC3E}">
        <p14:creationId xmlns:p14="http://schemas.microsoft.com/office/powerpoint/2010/main" val="191063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936A1D-92BF-1345-8D27-DEF665BF5831}" type="datetimeFigureOut">
              <a:rPr lang="en-US" smtClean="0"/>
              <a:t>11/6/18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DDF7D-B341-AB4C-9EE2-49370781457B}" type="slidenum">
              <a:rPr lang="en-US" smtClean="0"/>
              <a:t>‹#›</a:t>
            </a:fld>
            <a:endParaRPr lang="en-US"/>
          </a:p>
        </p:txBody>
      </p:sp>
    </p:spTree>
    <p:extLst>
      <p:ext uri="{BB962C8B-B14F-4D97-AF65-F5344CB8AC3E}">
        <p14:creationId xmlns:p14="http://schemas.microsoft.com/office/powerpoint/2010/main" val="1920566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5F936A1D-92BF-1345-8D27-DEF665BF5831}" type="datetimeFigureOut">
              <a:rPr lang="en-US" smtClean="0"/>
              <a:t>11/6/18</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D07DDF7D-B341-AB4C-9EE2-49370781457B}" type="slidenum">
              <a:rPr lang="en-US" smtClean="0"/>
              <a:t>‹#›</a:t>
            </a:fld>
            <a:endParaRPr lang="en-US"/>
          </a:p>
        </p:txBody>
      </p:sp>
    </p:spTree>
    <p:extLst>
      <p:ext uri="{BB962C8B-B14F-4D97-AF65-F5344CB8AC3E}">
        <p14:creationId xmlns:p14="http://schemas.microsoft.com/office/powerpoint/2010/main" val="314586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936A1D-92BF-1345-8D27-DEF665BF5831}" type="datetimeFigureOut">
              <a:rPr lang="en-US" smtClean="0"/>
              <a:t>11/6/18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DDF7D-B341-AB4C-9EE2-49370781457B}" type="slidenum">
              <a:rPr lang="en-US" smtClean="0"/>
              <a:t>‹#›</a:t>
            </a:fld>
            <a:endParaRPr lang="en-US"/>
          </a:p>
        </p:txBody>
      </p:sp>
    </p:spTree>
    <p:extLst>
      <p:ext uri="{BB962C8B-B14F-4D97-AF65-F5344CB8AC3E}">
        <p14:creationId xmlns:p14="http://schemas.microsoft.com/office/powerpoint/2010/main" val="225290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5F936A1D-92BF-1345-8D27-DEF665BF5831}" type="datetimeFigureOut">
              <a:rPr lang="en-US" smtClean="0"/>
              <a:t>11/6/18</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D07DDF7D-B341-AB4C-9EE2-49370781457B}" type="slidenum">
              <a:rPr lang="en-US" smtClean="0"/>
              <a:t>‹#›</a:t>
            </a:fld>
            <a:endParaRPr lang="en-US"/>
          </a:p>
        </p:txBody>
      </p:sp>
    </p:spTree>
    <p:extLst>
      <p:ext uri="{BB962C8B-B14F-4D97-AF65-F5344CB8AC3E}">
        <p14:creationId xmlns:p14="http://schemas.microsoft.com/office/powerpoint/2010/main" val="170934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5F936A1D-92BF-1345-8D27-DEF665BF5831}" type="datetimeFigureOut">
              <a:rPr lang="en-US" smtClean="0"/>
              <a:t>11/6/18</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D07DDF7D-B341-AB4C-9EE2-49370781457B}" type="slidenum">
              <a:rPr lang="en-US" smtClean="0"/>
              <a:t>‹#›</a:t>
            </a:fld>
            <a:endParaRPr lang="en-US"/>
          </a:p>
        </p:txBody>
      </p:sp>
    </p:spTree>
    <p:extLst>
      <p:ext uri="{BB962C8B-B14F-4D97-AF65-F5344CB8AC3E}">
        <p14:creationId xmlns:p14="http://schemas.microsoft.com/office/powerpoint/2010/main" val="3583307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5F936A1D-92BF-1345-8D27-DEF665BF5831}" type="datetimeFigureOut">
              <a:rPr lang="en-US" smtClean="0"/>
              <a:t>11/6/18</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D07DDF7D-B341-AB4C-9EE2-49370781457B}" type="slidenum">
              <a:rPr lang="en-US" smtClean="0"/>
              <a:t>‹#›</a:t>
            </a:fld>
            <a:endParaRPr lang="en-US"/>
          </a:p>
        </p:txBody>
      </p:sp>
    </p:spTree>
    <p:extLst>
      <p:ext uri="{BB962C8B-B14F-4D97-AF65-F5344CB8AC3E}">
        <p14:creationId xmlns:p14="http://schemas.microsoft.com/office/powerpoint/2010/main" val="522138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936A1D-92BF-1345-8D27-DEF665BF5831}" type="datetimeFigureOut">
              <a:rPr lang="en-US" smtClean="0"/>
              <a:t>11/6/18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7DDF7D-B341-AB4C-9EE2-49370781457B}" type="slidenum">
              <a:rPr lang="en-US" smtClean="0"/>
              <a:t>‹#›</a:t>
            </a:fld>
            <a:endParaRPr lang="en-US"/>
          </a:p>
        </p:txBody>
      </p:sp>
    </p:spTree>
    <p:extLst>
      <p:ext uri="{BB962C8B-B14F-4D97-AF65-F5344CB8AC3E}">
        <p14:creationId xmlns:p14="http://schemas.microsoft.com/office/powerpoint/2010/main" val="139702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5F936A1D-92BF-1345-8D27-DEF665BF5831}" type="datetimeFigureOut">
              <a:rPr lang="en-US" smtClean="0"/>
              <a:t>11/6/18</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D07DDF7D-B341-AB4C-9EE2-49370781457B}" type="slidenum">
              <a:rPr lang="en-US" smtClean="0"/>
              <a:t>‹#›</a:t>
            </a:fld>
            <a:endParaRPr lang="en-US"/>
          </a:p>
        </p:txBody>
      </p:sp>
    </p:spTree>
    <p:extLst>
      <p:ext uri="{BB962C8B-B14F-4D97-AF65-F5344CB8AC3E}">
        <p14:creationId xmlns:p14="http://schemas.microsoft.com/office/powerpoint/2010/main" val="3400522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936A1D-92BF-1345-8D27-DEF665BF5831}" type="datetimeFigureOut">
              <a:rPr lang="en-US" smtClean="0"/>
              <a:t>11/6/18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DDF7D-B341-AB4C-9EE2-49370781457B}" type="slidenum">
              <a:rPr lang="en-US" smtClean="0"/>
              <a:t>‹#›</a:t>
            </a:fld>
            <a:endParaRPr lang="en-US"/>
          </a:p>
        </p:txBody>
      </p:sp>
    </p:spTree>
    <p:extLst>
      <p:ext uri="{BB962C8B-B14F-4D97-AF65-F5344CB8AC3E}">
        <p14:creationId xmlns:p14="http://schemas.microsoft.com/office/powerpoint/2010/main" val="419015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5F936A1D-92BF-1345-8D27-DEF665BF5831}" type="datetimeFigureOut">
              <a:rPr lang="en-US" smtClean="0"/>
              <a:t>11/6/18</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D07DDF7D-B341-AB4C-9EE2-49370781457B}" type="slidenum">
              <a:rPr lang="en-US" smtClean="0"/>
              <a:t>‹#›</a:t>
            </a:fld>
            <a:endParaRPr lang="en-US"/>
          </a:p>
        </p:txBody>
      </p:sp>
    </p:spTree>
    <p:extLst>
      <p:ext uri="{BB962C8B-B14F-4D97-AF65-F5344CB8AC3E}">
        <p14:creationId xmlns:p14="http://schemas.microsoft.com/office/powerpoint/2010/main" val="238844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5F936A1D-92BF-1345-8D27-DEF665BF5831}" type="datetimeFigureOut">
              <a:rPr lang="en-US" smtClean="0"/>
              <a:t>11/6/18</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07DDF7D-B341-AB4C-9EE2-49370781457B}" type="slidenum">
              <a:rPr lang="en-US" smtClean="0"/>
              <a:t>‹#›</a:t>
            </a:fld>
            <a:endParaRPr lang="en-US"/>
          </a:p>
        </p:txBody>
      </p:sp>
    </p:spTree>
    <p:extLst>
      <p:ext uri="{BB962C8B-B14F-4D97-AF65-F5344CB8AC3E}">
        <p14:creationId xmlns:p14="http://schemas.microsoft.com/office/powerpoint/2010/main" val="4144299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C42B7-9271-CE42-B7EE-A975B8DF2FAB}"/>
              </a:ext>
            </a:extLst>
          </p:cNvPr>
          <p:cNvSpPr>
            <a:spLocks noGrp="1"/>
          </p:cNvSpPr>
          <p:nvPr>
            <p:ph type="ctrTitle"/>
          </p:nvPr>
        </p:nvSpPr>
        <p:spPr/>
        <p:txBody>
          <a:bodyPr/>
          <a:lstStyle/>
          <a:p>
            <a:r>
              <a:rPr lang="en-US" dirty="0"/>
              <a:t>THE BUSINESS PLAN</a:t>
            </a:r>
          </a:p>
        </p:txBody>
      </p:sp>
      <p:sp>
        <p:nvSpPr>
          <p:cNvPr id="3" name="Subtitle 2">
            <a:extLst>
              <a:ext uri="{FF2B5EF4-FFF2-40B4-BE49-F238E27FC236}">
                <a16:creationId xmlns:a16="http://schemas.microsoft.com/office/drawing/2014/main" id="{C0C4D8E6-DD72-A14C-BA68-9330FD2DE7B8}"/>
              </a:ext>
            </a:extLst>
          </p:cNvPr>
          <p:cNvSpPr>
            <a:spLocks noGrp="1"/>
          </p:cNvSpPr>
          <p:nvPr>
            <p:ph type="subTitle" idx="1"/>
          </p:nvPr>
        </p:nvSpPr>
        <p:spPr/>
        <p:txBody>
          <a:bodyPr/>
          <a:lstStyle/>
          <a:p>
            <a:pPr algn="r"/>
            <a:r>
              <a:rPr lang="en-US" dirty="0"/>
              <a:t>Creating and starting your very own venture </a:t>
            </a:r>
          </a:p>
        </p:txBody>
      </p:sp>
    </p:spTree>
    <p:extLst>
      <p:ext uri="{BB962C8B-B14F-4D97-AF65-F5344CB8AC3E}">
        <p14:creationId xmlns:p14="http://schemas.microsoft.com/office/powerpoint/2010/main" val="2279977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E748B-F802-4B49-AEEE-CCF09F8732B0}"/>
              </a:ext>
            </a:extLst>
          </p:cNvPr>
          <p:cNvSpPr>
            <a:spLocks noGrp="1"/>
          </p:cNvSpPr>
          <p:nvPr>
            <p:ph type="title"/>
          </p:nvPr>
        </p:nvSpPr>
        <p:spPr/>
        <p:txBody>
          <a:bodyPr/>
          <a:lstStyle/>
          <a:p>
            <a:r>
              <a:rPr lang="en-US" dirty="0"/>
              <a:t>The pitch</a:t>
            </a:r>
          </a:p>
        </p:txBody>
      </p:sp>
      <p:sp>
        <p:nvSpPr>
          <p:cNvPr id="3" name="Content Placeholder 2">
            <a:extLst>
              <a:ext uri="{FF2B5EF4-FFF2-40B4-BE49-F238E27FC236}">
                <a16:creationId xmlns:a16="http://schemas.microsoft.com/office/drawing/2014/main" id="{1BAB8E0B-C8AF-1C40-971E-9B334970F453}"/>
              </a:ext>
            </a:extLst>
          </p:cNvPr>
          <p:cNvSpPr>
            <a:spLocks noGrp="1"/>
          </p:cNvSpPr>
          <p:nvPr>
            <p:ph idx="1"/>
          </p:nvPr>
        </p:nvSpPr>
        <p:spPr/>
        <p:txBody>
          <a:bodyPr/>
          <a:lstStyle/>
          <a:p>
            <a:r>
              <a:rPr lang="en-US" dirty="0"/>
              <a:t>You might have the most ground-breaking or brilliant business idea, but you are not worth *</a:t>
            </a:r>
            <a:r>
              <a:rPr lang="en-US" dirty="0" err="1"/>
              <a:t>fudgecake</a:t>
            </a:r>
            <a:r>
              <a:rPr lang="en-US" dirty="0"/>
              <a:t>* if you cannot communicate that.</a:t>
            </a:r>
          </a:p>
          <a:p>
            <a:r>
              <a:rPr lang="en-US" dirty="0"/>
              <a:t>The design of your pitch will vary depending on who you are pitching to. </a:t>
            </a:r>
          </a:p>
          <a:p>
            <a:pPr lvl="1"/>
            <a:r>
              <a:rPr lang="en-US" dirty="0"/>
              <a:t>Focus on why this is a good opportunity</a:t>
            </a:r>
          </a:p>
          <a:p>
            <a:pPr lvl="1"/>
            <a:r>
              <a:rPr lang="en-US" altLang="en-US" dirty="0"/>
              <a:t>Provide an overview of the marketing program; sales and profits</a:t>
            </a:r>
          </a:p>
          <a:p>
            <a:pPr lvl="1"/>
            <a:r>
              <a:rPr lang="en-US" dirty="0"/>
              <a:t>Address risks and how to overcome them. </a:t>
            </a:r>
          </a:p>
        </p:txBody>
      </p:sp>
    </p:spTree>
    <p:extLst>
      <p:ext uri="{BB962C8B-B14F-4D97-AF65-F5344CB8AC3E}">
        <p14:creationId xmlns:p14="http://schemas.microsoft.com/office/powerpoint/2010/main" val="1778042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3A442-93D6-5745-898F-F6EFCF743C07}"/>
              </a:ext>
            </a:extLst>
          </p:cNvPr>
          <p:cNvSpPr>
            <a:spLocks noGrp="1"/>
          </p:cNvSpPr>
          <p:nvPr>
            <p:ph type="title"/>
          </p:nvPr>
        </p:nvSpPr>
        <p:spPr/>
        <p:txBody>
          <a:bodyPr/>
          <a:lstStyle/>
          <a:p>
            <a:r>
              <a:rPr lang="en-US" dirty="0"/>
              <a:t>The Pitch returns..</a:t>
            </a:r>
          </a:p>
        </p:txBody>
      </p:sp>
      <p:sp>
        <p:nvSpPr>
          <p:cNvPr id="3" name="Content Placeholder 2">
            <a:extLst>
              <a:ext uri="{FF2B5EF4-FFF2-40B4-BE49-F238E27FC236}">
                <a16:creationId xmlns:a16="http://schemas.microsoft.com/office/drawing/2014/main" id="{C8F5E4F2-8724-3B4A-9A78-814D04796591}"/>
              </a:ext>
            </a:extLst>
          </p:cNvPr>
          <p:cNvSpPr>
            <a:spLocks noGrp="1"/>
          </p:cNvSpPr>
          <p:nvPr>
            <p:ph idx="1"/>
          </p:nvPr>
        </p:nvSpPr>
        <p:spPr/>
        <p:txBody>
          <a:bodyPr/>
          <a:lstStyle/>
          <a:p>
            <a:r>
              <a:rPr lang="en-US" dirty="0"/>
              <a:t>The key to a good pitch is telling a story. SO TELL A STORY! </a:t>
            </a:r>
          </a:p>
          <a:p>
            <a:r>
              <a:rPr lang="en-US" dirty="0"/>
              <a:t>The story of your business as it develops, grows and becomes successful. </a:t>
            </a:r>
          </a:p>
          <a:p>
            <a:r>
              <a:rPr lang="en-US" dirty="0"/>
              <a:t>Remember, to focus on both the positives and the negatives. Your strengths and weaknesses. Show them why you need their help. Tell them how can they be involve in the business and most importantly, SHOW THEM THE MONEY!</a:t>
            </a:r>
          </a:p>
        </p:txBody>
      </p:sp>
    </p:spTree>
    <p:extLst>
      <p:ext uri="{BB962C8B-B14F-4D97-AF65-F5344CB8AC3E}">
        <p14:creationId xmlns:p14="http://schemas.microsoft.com/office/powerpoint/2010/main" val="2987039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8084C-7089-FF44-B06B-020FEF3F87B8}"/>
              </a:ext>
            </a:extLst>
          </p:cNvPr>
          <p:cNvSpPr>
            <a:spLocks noGrp="1"/>
          </p:cNvSpPr>
          <p:nvPr>
            <p:ph type="title"/>
          </p:nvPr>
        </p:nvSpPr>
        <p:spPr/>
        <p:txBody>
          <a:bodyPr/>
          <a:lstStyle/>
          <a:p>
            <a:r>
              <a:rPr lang="en-US" dirty="0"/>
              <a:t>THE ELEVATOR PITCH</a:t>
            </a:r>
          </a:p>
        </p:txBody>
      </p:sp>
      <p:sp>
        <p:nvSpPr>
          <p:cNvPr id="3" name="Text Placeholder 2">
            <a:extLst>
              <a:ext uri="{FF2B5EF4-FFF2-40B4-BE49-F238E27FC236}">
                <a16:creationId xmlns:a16="http://schemas.microsoft.com/office/drawing/2014/main" id="{0C811CC8-7ABC-3B4B-881C-AF0EC1FCCC8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44815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1A0DA9-A41A-1F4A-AAC6-188F4729AD1E}"/>
              </a:ext>
            </a:extLst>
          </p:cNvPr>
          <p:cNvPicPr>
            <a:picLocks noChangeAspect="1"/>
          </p:cNvPicPr>
          <p:nvPr/>
        </p:nvPicPr>
        <p:blipFill rotWithShape="1">
          <a:blip r:embed="rId2"/>
          <a:srcRect l="27708" r="31511"/>
          <a:stretch/>
        </p:blipFill>
        <p:spPr>
          <a:xfrm>
            <a:off x="4057650" y="0"/>
            <a:ext cx="3729038" cy="6858000"/>
          </a:xfrm>
          <a:prstGeom prst="rect">
            <a:avLst/>
          </a:prstGeom>
        </p:spPr>
      </p:pic>
    </p:spTree>
    <p:extLst>
      <p:ext uri="{BB962C8B-B14F-4D97-AF65-F5344CB8AC3E}">
        <p14:creationId xmlns:p14="http://schemas.microsoft.com/office/powerpoint/2010/main" val="519031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068C7-2402-C346-B9CD-A1383039192D}"/>
              </a:ext>
            </a:extLst>
          </p:cNvPr>
          <p:cNvSpPr>
            <a:spLocks noGrp="1"/>
          </p:cNvSpPr>
          <p:nvPr>
            <p:ph type="title"/>
          </p:nvPr>
        </p:nvSpPr>
        <p:spPr/>
        <p:txBody>
          <a:bodyPr/>
          <a:lstStyle/>
          <a:p>
            <a:r>
              <a:rPr lang="en-US" dirty="0"/>
              <a:t>Feasibility study</a:t>
            </a:r>
          </a:p>
        </p:txBody>
      </p:sp>
      <p:sp>
        <p:nvSpPr>
          <p:cNvPr id="3" name="Content Placeholder 2">
            <a:extLst>
              <a:ext uri="{FF2B5EF4-FFF2-40B4-BE49-F238E27FC236}">
                <a16:creationId xmlns:a16="http://schemas.microsoft.com/office/drawing/2014/main" id="{6FC62A28-1FE7-B94A-9BA9-C32CCE16CBD4}"/>
              </a:ext>
            </a:extLst>
          </p:cNvPr>
          <p:cNvSpPr>
            <a:spLocks noGrp="1"/>
          </p:cNvSpPr>
          <p:nvPr>
            <p:ph idx="1"/>
          </p:nvPr>
        </p:nvSpPr>
        <p:spPr/>
        <p:txBody>
          <a:bodyPr/>
          <a:lstStyle/>
          <a:p>
            <a:pPr marL="0" indent="0">
              <a:buNone/>
            </a:pPr>
            <a:r>
              <a:rPr lang="en-US" altLang="en-US" dirty="0"/>
              <a:t>Before creating a business plan, the entrepreneur must undertake a feasibility study.</a:t>
            </a:r>
          </a:p>
          <a:p>
            <a:r>
              <a:rPr lang="en-US" altLang="en-US" dirty="0"/>
              <a:t>Information for a feasibility study should focus on marketing, finance, and production. </a:t>
            </a:r>
          </a:p>
          <a:p>
            <a:r>
              <a:rPr lang="en-US" altLang="en-US" dirty="0"/>
              <a:t>Feasible, well-defined goals and objectives need to be established. </a:t>
            </a:r>
          </a:p>
          <a:p>
            <a:pPr lvl="1"/>
            <a:r>
              <a:rPr lang="en-US" altLang="en-US" dirty="0"/>
              <a:t>Based on this, strategy decisions can be established.</a:t>
            </a:r>
          </a:p>
          <a:p>
            <a:endParaRPr lang="en-US" dirty="0"/>
          </a:p>
        </p:txBody>
      </p:sp>
    </p:spTree>
    <p:extLst>
      <p:ext uri="{BB962C8B-B14F-4D97-AF65-F5344CB8AC3E}">
        <p14:creationId xmlns:p14="http://schemas.microsoft.com/office/powerpoint/2010/main" val="3469981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0016F-A25B-8D46-835A-8ADBE2334A30}"/>
              </a:ext>
            </a:extLst>
          </p:cNvPr>
          <p:cNvSpPr>
            <a:spLocks noGrp="1"/>
          </p:cNvSpPr>
          <p:nvPr>
            <p:ph type="title"/>
          </p:nvPr>
        </p:nvSpPr>
        <p:spPr/>
        <p:txBody>
          <a:bodyPr>
            <a:normAutofit fontScale="90000"/>
          </a:bodyPr>
          <a:lstStyle/>
          <a:p>
            <a:r>
              <a:rPr lang="en-US" dirty="0"/>
              <a:t>A feasibility study for a new restaurant /café business </a:t>
            </a:r>
          </a:p>
        </p:txBody>
      </p:sp>
      <p:sp>
        <p:nvSpPr>
          <p:cNvPr id="3" name="Content Placeholder 2">
            <a:extLst>
              <a:ext uri="{FF2B5EF4-FFF2-40B4-BE49-F238E27FC236}">
                <a16:creationId xmlns:a16="http://schemas.microsoft.com/office/drawing/2014/main" id="{825F71EF-320C-D945-A73F-3E293BA15A48}"/>
              </a:ext>
            </a:extLst>
          </p:cNvPr>
          <p:cNvSpPr>
            <a:spLocks noGrp="1"/>
          </p:cNvSpPr>
          <p:nvPr>
            <p:ph idx="1"/>
          </p:nvPr>
        </p:nvSpPr>
        <p:spPr/>
        <p:txBody>
          <a:bodyPr/>
          <a:lstStyle/>
          <a:p>
            <a:endParaRPr lang="en-US"/>
          </a:p>
        </p:txBody>
      </p:sp>
      <p:pic>
        <p:nvPicPr>
          <p:cNvPr id="4" name="Picture 6" descr="Tri">
            <a:extLst>
              <a:ext uri="{FF2B5EF4-FFF2-40B4-BE49-F238E27FC236}">
                <a16:creationId xmlns:a16="http://schemas.microsoft.com/office/drawing/2014/main" id="{2D5A5698-5A1F-3042-9A15-79D0E1660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866" y="169334"/>
            <a:ext cx="6835377" cy="659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365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ACE26-9D24-3F4A-B771-BE7AE343C253}"/>
              </a:ext>
            </a:extLst>
          </p:cNvPr>
          <p:cNvSpPr>
            <a:spLocks noGrp="1"/>
          </p:cNvSpPr>
          <p:nvPr>
            <p:ph type="title"/>
          </p:nvPr>
        </p:nvSpPr>
        <p:spPr/>
        <p:txBody>
          <a:bodyPr>
            <a:normAutofit fontScale="90000"/>
          </a:bodyPr>
          <a:lstStyle/>
          <a:p>
            <a:r>
              <a:rPr lang="en-US" dirty="0"/>
              <a:t>Before you start with the business plan:</a:t>
            </a:r>
            <a:br>
              <a:rPr lang="en-US" dirty="0"/>
            </a:br>
            <a:r>
              <a:rPr lang="en-US" dirty="0"/>
              <a:t>Information needs</a:t>
            </a:r>
          </a:p>
        </p:txBody>
      </p:sp>
      <p:sp>
        <p:nvSpPr>
          <p:cNvPr id="3" name="Content Placeholder 2">
            <a:extLst>
              <a:ext uri="{FF2B5EF4-FFF2-40B4-BE49-F238E27FC236}">
                <a16:creationId xmlns:a16="http://schemas.microsoft.com/office/drawing/2014/main" id="{E29BD0A5-AF89-384A-93EB-5CC846E3CEA3}"/>
              </a:ext>
            </a:extLst>
          </p:cNvPr>
          <p:cNvSpPr>
            <a:spLocks noGrp="1"/>
          </p:cNvSpPr>
          <p:nvPr>
            <p:ph idx="1"/>
          </p:nvPr>
        </p:nvSpPr>
        <p:spPr/>
        <p:txBody>
          <a:bodyPr/>
          <a:lstStyle/>
          <a:p>
            <a:r>
              <a:rPr lang="en-US" altLang="en-US" dirty="0"/>
              <a:t>Operational Information Needs </a:t>
            </a:r>
          </a:p>
          <a:p>
            <a:pPr lvl="1"/>
            <a:r>
              <a:rPr lang="en-US" altLang="en-US" dirty="0"/>
              <a:t>Location.</a:t>
            </a:r>
          </a:p>
          <a:p>
            <a:pPr lvl="1"/>
            <a:r>
              <a:rPr lang="en-US" altLang="en-US" dirty="0"/>
              <a:t>Manufacturing operations.</a:t>
            </a:r>
          </a:p>
          <a:p>
            <a:pPr lvl="1"/>
            <a:r>
              <a:rPr lang="en-US" altLang="en-US" dirty="0"/>
              <a:t>Raw materials.</a:t>
            </a:r>
          </a:p>
          <a:p>
            <a:pPr lvl="1"/>
            <a:r>
              <a:rPr lang="en-US" altLang="en-US" dirty="0"/>
              <a:t>Equipment.</a:t>
            </a:r>
          </a:p>
          <a:p>
            <a:pPr lvl="1"/>
            <a:r>
              <a:rPr lang="en-US" altLang="en-US" dirty="0"/>
              <a:t>Labor skills.</a:t>
            </a:r>
          </a:p>
          <a:p>
            <a:pPr lvl="1"/>
            <a:r>
              <a:rPr lang="en-US" altLang="en-US" dirty="0"/>
              <a:t>Space.</a:t>
            </a:r>
          </a:p>
          <a:p>
            <a:pPr lvl="1"/>
            <a:r>
              <a:rPr lang="en-US" altLang="en-US" dirty="0"/>
              <a:t>Overhead.</a:t>
            </a:r>
          </a:p>
          <a:p>
            <a:pPr marL="457200" lvl="1" indent="0">
              <a:buNone/>
            </a:pPr>
            <a:r>
              <a:rPr lang="en-US" altLang="en-US" dirty="0"/>
              <a:t>Most of the information should be incorporated directly into the business plan. </a:t>
            </a:r>
          </a:p>
          <a:p>
            <a:endParaRPr lang="en-US" dirty="0"/>
          </a:p>
        </p:txBody>
      </p:sp>
    </p:spTree>
    <p:extLst>
      <p:ext uri="{BB962C8B-B14F-4D97-AF65-F5344CB8AC3E}">
        <p14:creationId xmlns:p14="http://schemas.microsoft.com/office/powerpoint/2010/main" val="4204412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E394-CE2D-4C41-850B-5B9EB4C735A3}"/>
              </a:ext>
            </a:extLst>
          </p:cNvPr>
          <p:cNvSpPr>
            <a:spLocks noGrp="1"/>
          </p:cNvSpPr>
          <p:nvPr>
            <p:ph type="title"/>
          </p:nvPr>
        </p:nvSpPr>
        <p:spPr/>
        <p:txBody>
          <a:bodyPr>
            <a:normAutofit fontScale="90000"/>
          </a:bodyPr>
          <a:lstStyle/>
          <a:p>
            <a:r>
              <a:rPr lang="en-US" dirty="0"/>
              <a:t>Before you start with the business plan:</a:t>
            </a:r>
            <a:br>
              <a:rPr lang="en-US" dirty="0"/>
            </a:br>
            <a:r>
              <a:rPr lang="en-US" dirty="0"/>
              <a:t>Information needs</a:t>
            </a:r>
          </a:p>
        </p:txBody>
      </p:sp>
      <p:sp>
        <p:nvSpPr>
          <p:cNvPr id="3" name="Content Placeholder 2">
            <a:extLst>
              <a:ext uri="{FF2B5EF4-FFF2-40B4-BE49-F238E27FC236}">
                <a16:creationId xmlns:a16="http://schemas.microsoft.com/office/drawing/2014/main" id="{FD8C73E8-B4C7-D747-BD18-47971D8A0826}"/>
              </a:ext>
            </a:extLst>
          </p:cNvPr>
          <p:cNvSpPr>
            <a:spLocks noGrp="1"/>
          </p:cNvSpPr>
          <p:nvPr>
            <p:ph idx="1"/>
          </p:nvPr>
        </p:nvSpPr>
        <p:spPr/>
        <p:txBody>
          <a:bodyPr/>
          <a:lstStyle/>
          <a:p>
            <a:r>
              <a:rPr lang="en-US" altLang="en-US" dirty="0"/>
              <a:t>The entrepreneur has to prepare a budget of all possible expenditures and revenue sources, including sales and any external available funds.</a:t>
            </a:r>
          </a:p>
          <a:p>
            <a:r>
              <a:rPr lang="en-US" altLang="en-US" dirty="0"/>
              <a:t>The budget includes capital expenditures, direct operating expenses, and cash expenditures for non-expense items.</a:t>
            </a:r>
          </a:p>
          <a:p>
            <a:r>
              <a:rPr lang="en-US" altLang="en-US" dirty="0"/>
              <a:t>Industry benchmarks can be used in preparing the final pro forma statements in the financial plan.</a:t>
            </a:r>
          </a:p>
          <a:p>
            <a:endParaRPr lang="en-US" dirty="0"/>
          </a:p>
        </p:txBody>
      </p:sp>
    </p:spTree>
    <p:extLst>
      <p:ext uri="{BB962C8B-B14F-4D97-AF65-F5344CB8AC3E}">
        <p14:creationId xmlns:p14="http://schemas.microsoft.com/office/powerpoint/2010/main" val="279556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B18A0-B063-094A-B495-070B91527FCA}"/>
              </a:ext>
            </a:extLst>
          </p:cNvPr>
          <p:cNvSpPr>
            <a:spLocks noGrp="1"/>
          </p:cNvSpPr>
          <p:nvPr>
            <p:ph type="title"/>
          </p:nvPr>
        </p:nvSpPr>
        <p:spPr/>
        <p:txBody>
          <a:bodyPr/>
          <a:lstStyle/>
          <a:p>
            <a:r>
              <a:rPr lang="en-US" dirty="0"/>
              <a:t>Using the Internet </a:t>
            </a:r>
          </a:p>
        </p:txBody>
      </p:sp>
      <p:sp>
        <p:nvSpPr>
          <p:cNvPr id="3" name="Content Placeholder 2">
            <a:extLst>
              <a:ext uri="{FF2B5EF4-FFF2-40B4-BE49-F238E27FC236}">
                <a16:creationId xmlns:a16="http://schemas.microsoft.com/office/drawing/2014/main" id="{2FEA1DB6-F434-0A4C-880F-D00161B5C9EE}"/>
              </a:ext>
            </a:extLst>
          </p:cNvPr>
          <p:cNvSpPr>
            <a:spLocks noGrp="1"/>
          </p:cNvSpPr>
          <p:nvPr>
            <p:ph idx="1"/>
          </p:nvPr>
        </p:nvSpPr>
        <p:spPr/>
        <p:txBody>
          <a:bodyPr/>
          <a:lstStyle/>
          <a:p>
            <a:r>
              <a:rPr lang="en-US" altLang="en-US" dirty="0"/>
              <a:t>The Internet can provide information for industry analysis, competitor analysis, and measurement of market potential. </a:t>
            </a:r>
          </a:p>
          <a:p>
            <a:r>
              <a:rPr lang="en-US" altLang="en-US" dirty="0"/>
              <a:t>It is a valuable resource in later-stage planning and decision making; provides opportunities for marketing strategy.</a:t>
            </a:r>
          </a:p>
          <a:p>
            <a:r>
              <a:rPr lang="en-US" altLang="en-US" dirty="0"/>
              <a:t>An entrepreneur can access:</a:t>
            </a:r>
          </a:p>
          <a:p>
            <a:pPr lvl="1"/>
            <a:r>
              <a:rPr lang="en-US" altLang="en-US" dirty="0"/>
              <a:t>Popular search engines.</a:t>
            </a:r>
          </a:p>
          <a:p>
            <a:pPr lvl="1"/>
            <a:r>
              <a:rPr lang="en-US" altLang="en-US" dirty="0"/>
              <a:t>Competitors’ Web sites.</a:t>
            </a:r>
          </a:p>
          <a:p>
            <a:pPr lvl="1"/>
            <a:r>
              <a:rPr lang="en-US" altLang="en-US" dirty="0"/>
              <a:t>Social networks, blogs, and discussion groups.</a:t>
            </a:r>
          </a:p>
          <a:p>
            <a:endParaRPr lang="en-US" dirty="0"/>
          </a:p>
        </p:txBody>
      </p:sp>
    </p:spTree>
    <p:extLst>
      <p:ext uri="{BB962C8B-B14F-4D97-AF65-F5344CB8AC3E}">
        <p14:creationId xmlns:p14="http://schemas.microsoft.com/office/powerpoint/2010/main" val="618128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5D29-2B40-7C4A-A9DB-861D322C3C21}"/>
              </a:ext>
            </a:extLst>
          </p:cNvPr>
          <p:cNvSpPr>
            <a:spLocks noGrp="1"/>
          </p:cNvSpPr>
          <p:nvPr>
            <p:ph type="title"/>
          </p:nvPr>
        </p:nvSpPr>
        <p:spPr/>
        <p:txBody>
          <a:bodyPr/>
          <a:lstStyle/>
          <a:p>
            <a:r>
              <a:rPr lang="en-US" dirty="0"/>
              <a:t>The information you provide should:</a:t>
            </a:r>
          </a:p>
        </p:txBody>
      </p:sp>
      <p:sp>
        <p:nvSpPr>
          <p:cNvPr id="3" name="Content Placeholder 2">
            <a:extLst>
              <a:ext uri="{FF2B5EF4-FFF2-40B4-BE49-F238E27FC236}">
                <a16:creationId xmlns:a16="http://schemas.microsoft.com/office/drawing/2014/main" id="{3A4E4F3C-45B3-9E4D-99A3-2B4253BD292E}"/>
              </a:ext>
            </a:extLst>
          </p:cNvPr>
          <p:cNvSpPr>
            <a:spLocks noGrp="1"/>
          </p:cNvSpPr>
          <p:nvPr>
            <p:ph idx="1"/>
          </p:nvPr>
        </p:nvSpPr>
        <p:spPr/>
        <p:txBody>
          <a:bodyPr/>
          <a:lstStyle/>
          <a:p>
            <a:r>
              <a:rPr lang="en-US" altLang="en-US" dirty="0"/>
              <a:t>A business plan should be comprehensive enough to give any potential investor a complete picture and understanding of the new venture.</a:t>
            </a:r>
          </a:p>
          <a:p>
            <a:r>
              <a:rPr lang="en-US" altLang="en-US" dirty="0"/>
              <a:t>It should help the entrepreneur clarify his or her thinking about the business.</a:t>
            </a:r>
          </a:p>
          <a:p>
            <a:pPr lvl="1"/>
            <a:endParaRPr lang="en-US" altLang="en-US" dirty="0">
              <a:latin typeface="DINMittelEF-Regular" charset="0"/>
            </a:endParaRPr>
          </a:p>
          <a:p>
            <a:pPr lvl="1"/>
            <a:endParaRPr lang="en-US" altLang="en-US" dirty="0"/>
          </a:p>
          <a:p>
            <a:endParaRPr lang="en-US" dirty="0"/>
          </a:p>
        </p:txBody>
      </p:sp>
    </p:spTree>
    <p:extLst>
      <p:ext uri="{BB962C8B-B14F-4D97-AF65-F5344CB8AC3E}">
        <p14:creationId xmlns:p14="http://schemas.microsoft.com/office/powerpoint/2010/main" val="377332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E2164-A10C-BB44-84EA-4675776A3374}"/>
              </a:ext>
            </a:extLst>
          </p:cNvPr>
          <p:cNvSpPr>
            <a:spLocks noGrp="1"/>
          </p:cNvSpPr>
          <p:nvPr>
            <p:ph type="title"/>
          </p:nvPr>
        </p:nvSpPr>
        <p:spPr/>
        <p:txBody>
          <a:bodyPr/>
          <a:lstStyle/>
          <a:p>
            <a:r>
              <a:rPr lang="en-US" dirty="0"/>
              <a:t>Why bother with a business plan? </a:t>
            </a:r>
          </a:p>
        </p:txBody>
      </p:sp>
      <p:sp>
        <p:nvSpPr>
          <p:cNvPr id="3" name="Content Placeholder 2">
            <a:extLst>
              <a:ext uri="{FF2B5EF4-FFF2-40B4-BE49-F238E27FC236}">
                <a16:creationId xmlns:a16="http://schemas.microsoft.com/office/drawing/2014/main" id="{7EAAD3CD-CB0C-3044-9688-17CACF5302D0}"/>
              </a:ext>
            </a:extLst>
          </p:cNvPr>
          <p:cNvSpPr>
            <a:spLocks noGrp="1"/>
          </p:cNvSpPr>
          <p:nvPr>
            <p:ph idx="1"/>
          </p:nvPr>
        </p:nvSpPr>
        <p:spPr/>
        <p:txBody>
          <a:bodyPr/>
          <a:lstStyle/>
          <a:p>
            <a:r>
              <a:rPr lang="en-US" dirty="0"/>
              <a:t>Provides guidance and structure in a rapidly changing business environment – every time you are confused about a decision, refer to your business plan.</a:t>
            </a:r>
          </a:p>
          <a:p>
            <a:r>
              <a:rPr lang="en-US" dirty="0"/>
              <a:t>They guide you both in the short and long run. </a:t>
            </a:r>
          </a:p>
          <a:p>
            <a:pPr marL="0" indent="0">
              <a:buNone/>
            </a:pPr>
            <a:endParaRPr lang="en-US" dirty="0"/>
          </a:p>
        </p:txBody>
      </p:sp>
    </p:spTree>
    <p:extLst>
      <p:ext uri="{BB962C8B-B14F-4D97-AF65-F5344CB8AC3E}">
        <p14:creationId xmlns:p14="http://schemas.microsoft.com/office/powerpoint/2010/main" val="4221335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D624B-2913-D443-B63C-520E8F61BF73}"/>
              </a:ext>
            </a:extLst>
          </p:cNvPr>
          <p:cNvSpPr>
            <a:spLocks noGrp="1"/>
          </p:cNvSpPr>
          <p:nvPr>
            <p:ph type="title"/>
          </p:nvPr>
        </p:nvSpPr>
        <p:spPr/>
        <p:txBody>
          <a:bodyPr/>
          <a:lstStyle/>
          <a:p>
            <a:r>
              <a:rPr lang="en-US" dirty="0"/>
              <a:t>THE BUSINESS PLAN</a:t>
            </a:r>
          </a:p>
        </p:txBody>
      </p:sp>
      <p:sp>
        <p:nvSpPr>
          <p:cNvPr id="3" name="Text Placeholder 2">
            <a:extLst>
              <a:ext uri="{FF2B5EF4-FFF2-40B4-BE49-F238E27FC236}">
                <a16:creationId xmlns:a16="http://schemas.microsoft.com/office/drawing/2014/main" id="{76663438-A265-2947-8A5E-0BF4D1113F7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005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8BCB3-AE61-304C-ABEE-2B15274C6593}"/>
              </a:ext>
            </a:extLst>
          </p:cNvPr>
          <p:cNvSpPr>
            <a:spLocks noGrp="1"/>
          </p:cNvSpPr>
          <p:nvPr>
            <p:ph type="title"/>
          </p:nvPr>
        </p:nvSpPr>
        <p:spPr/>
        <p:txBody>
          <a:bodyPr/>
          <a:lstStyle/>
          <a:p>
            <a:r>
              <a:rPr lang="en-US" dirty="0"/>
              <a:t>Introductory page </a:t>
            </a:r>
          </a:p>
        </p:txBody>
      </p:sp>
      <p:sp>
        <p:nvSpPr>
          <p:cNvPr id="3" name="Content Placeholder 2">
            <a:extLst>
              <a:ext uri="{FF2B5EF4-FFF2-40B4-BE49-F238E27FC236}">
                <a16:creationId xmlns:a16="http://schemas.microsoft.com/office/drawing/2014/main" id="{B1E20213-43BB-E84D-8C17-192BBA8F5758}"/>
              </a:ext>
            </a:extLst>
          </p:cNvPr>
          <p:cNvSpPr>
            <a:spLocks noGrp="1"/>
          </p:cNvSpPr>
          <p:nvPr>
            <p:ph idx="1"/>
          </p:nvPr>
        </p:nvSpPr>
        <p:spPr/>
        <p:txBody>
          <a:bodyPr/>
          <a:lstStyle/>
          <a:p>
            <a:r>
              <a:rPr lang="en-US" altLang="en-US" dirty="0"/>
              <a:t>Introductory Page</a:t>
            </a:r>
          </a:p>
          <a:p>
            <a:pPr lvl="1"/>
            <a:r>
              <a:rPr lang="en-US" altLang="en-US" dirty="0"/>
              <a:t>Name and address of the company.</a:t>
            </a:r>
          </a:p>
          <a:p>
            <a:pPr lvl="1"/>
            <a:r>
              <a:rPr lang="en-US" altLang="en-US" dirty="0"/>
              <a:t>Name of the entrepreneur(s), telephone number, fax number, e-mail address, and Web site address. </a:t>
            </a:r>
          </a:p>
          <a:p>
            <a:pPr lvl="1"/>
            <a:r>
              <a:rPr lang="en-US" altLang="en-US" dirty="0"/>
              <a:t>Description of the company and nature of the business.</a:t>
            </a:r>
          </a:p>
          <a:p>
            <a:pPr lvl="1"/>
            <a:r>
              <a:rPr lang="en-US" altLang="en-US" dirty="0"/>
              <a:t>Statement of financing needed. </a:t>
            </a:r>
          </a:p>
          <a:p>
            <a:pPr lvl="1"/>
            <a:r>
              <a:rPr lang="en-US" altLang="en-US" dirty="0"/>
              <a:t>Statement of confidentiality of report. </a:t>
            </a:r>
          </a:p>
          <a:p>
            <a:endParaRPr lang="en-US" altLang="en-US" dirty="0"/>
          </a:p>
          <a:p>
            <a:pPr marL="0" indent="0">
              <a:buNone/>
            </a:pPr>
            <a:endParaRPr lang="en-US" dirty="0"/>
          </a:p>
        </p:txBody>
      </p:sp>
    </p:spTree>
    <p:extLst>
      <p:ext uri="{BB962C8B-B14F-4D97-AF65-F5344CB8AC3E}">
        <p14:creationId xmlns:p14="http://schemas.microsoft.com/office/powerpoint/2010/main" val="687936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1F621-31BA-4D45-8482-BC94386D5FE7}"/>
              </a:ext>
            </a:extLst>
          </p:cNvPr>
          <p:cNvSpPr>
            <a:spLocks noGrp="1"/>
          </p:cNvSpPr>
          <p:nvPr>
            <p:ph type="title"/>
          </p:nvPr>
        </p:nvSpPr>
        <p:spPr/>
        <p:txBody>
          <a:bodyPr/>
          <a:lstStyle/>
          <a:p>
            <a:r>
              <a:rPr lang="en-US" dirty="0"/>
              <a:t>Executive Summary</a:t>
            </a:r>
          </a:p>
        </p:txBody>
      </p:sp>
      <p:sp>
        <p:nvSpPr>
          <p:cNvPr id="3" name="Content Placeholder 2">
            <a:extLst>
              <a:ext uri="{FF2B5EF4-FFF2-40B4-BE49-F238E27FC236}">
                <a16:creationId xmlns:a16="http://schemas.microsoft.com/office/drawing/2014/main" id="{63B73FAA-A44A-674C-8D09-5D44763FEE12}"/>
              </a:ext>
            </a:extLst>
          </p:cNvPr>
          <p:cNvSpPr>
            <a:spLocks noGrp="1"/>
          </p:cNvSpPr>
          <p:nvPr>
            <p:ph idx="1"/>
          </p:nvPr>
        </p:nvSpPr>
        <p:spPr/>
        <p:txBody>
          <a:bodyPr/>
          <a:lstStyle/>
          <a:p>
            <a:pPr>
              <a:lnSpc>
                <a:spcPct val="90000"/>
              </a:lnSpc>
            </a:pPr>
            <a:r>
              <a:rPr lang="en-US" altLang="en-US" dirty="0"/>
              <a:t>Executive Summary</a:t>
            </a:r>
          </a:p>
          <a:p>
            <a:pPr lvl="1">
              <a:lnSpc>
                <a:spcPct val="90000"/>
              </a:lnSpc>
            </a:pPr>
            <a:r>
              <a:rPr lang="en-US" altLang="en-US" dirty="0"/>
              <a:t>About two to three pages in length summarizing the complete business plan.</a:t>
            </a:r>
          </a:p>
          <a:p>
            <a:pPr marL="0" indent="0">
              <a:buNone/>
            </a:pPr>
            <a:endParaRPr lang="en-US" dirty="0"/>
          </a:p>
        </p:txBody>
      </p:sp>
    </p:spTree>
    <p:extLst>
      <p:ext uri="{BB962C8B-B14F-4D97-AF65-F5344CB8AC3E}">
        <p14:creationId xmlns:p14="http://schemas.microsoft.com/office/powerpoint/2010/main" val="2770514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B7C84-4B74-3648-A887-7F401434F867}"/>
              </a:ext>
            </a:extLst>
          </p:cNvPr>
          <p:cNvSpPr>
            <a:spLocks noGrp="1"/>
          </p:cNvSpPr>
          <p:nvPr>
            <p:ph type="title"/>
          </p:nvPr>
        </p:nvSpPr>
        <p:spPr/>
        <p:txBody>
          <a:bodyPr/>
          <a:lstStyle/>
          <a:p>
            <a:r>
              <a:rPr lang="en-US" dirty="0"/>
              <a:t>Environmental and Industry Analysis</a:t>
            </a:r>
          </a:p>
        </p:txBody>
      </p:sp>
      <p:sp>
        <p:nvSpPr>
          <p:cNvPr id="3" name="Content Placeholder 2">
            <a:extLst>
              <a:ext uri="{FF2B5EF4-FFF2-40B4-BE49-F238E27FC236}">
                <a16:creationId xmlns:a16="http://schemas.microsoft.com/office/drawing/2014/main" id="{E62EA07F-A5D2-4A44-BB58-95CA8C4AD45B}"/>
              </a:ext>
            </a:extLst>
          </p:cNvPr>
          <p:cNvSpPr>
            <a:spLocks noGrp="1"/>
          </p:cNvSpPr>
          <p:nvPr>
            <p:ph idx="1"/>
          </p:nvPr>
        </p:nvSpPr>
        <p:spPr/>
        <p:txBody>
          <a:bodyPr/>
          <a:lstStyle/>
          <a:p>
            <a:pPr>
              <a:lnSpc>
                <a:spcPct val="90000"/>
              </a:lnSpc>
            </a:pPr>
            <a:r>
              <a:rPr lang="en-US" altLang="en-US" dirty="0"/>
              <a:t>Environmental and Industry Analysis </a:t>
            </a:r>
          </a:p>
          <a:p>
            <a:pPr lvl="1">
              <a:lnSpc>
                <a:spcPct val="90000"/>
              </a:lnSpc>
            </a:pPr>
            <a:r>
              <a:rPr lang="en-US" altLang="en-US" dirty="0"/>
              <a:t>The environmental analysis assesses external uncontrollable variables that may impact the business plan.</a:t>
            </a:r>
          </a:p>
          <a:p>
            <a:pPr lvl="2">
              <a:lnSpc>
                <a:spcPct val="90000"/>
              </a:lnSpc>
            </a:pPr>
            <a:r>
              <a:rPr lang="en-US" altLang="en-US" dirty="0"/>
              <a:t>Examples: Economy, culture, technology, legal concerns, etc.</a:t>
            </a:r>
          </a:p>
          <a:p>
            <a:pPr lvl="1">
              <a:lnSpc>
                <a:spcPct val="90000"/>
              </a:lnSpc>
            </a:pPr>
            <a:r>
              <a:rPr lang="en-US" altLang="en-US" dirty="0"/>
              <a:t>The industry analysis involves reviewing industry trends and competitive strategies.</a:t>
            </a:r>
          </a:p>
          <a:p>
            <a:pPr lvl="2">
              <a:lnSpc>
                <a:spcPct val="90000"/>
              </a:lnSpc>
            </a:pPr>
            <a:r>
              <a:rPr lang="en-US" altLang="en-US" dirty="0"/>
              <a:t>Examples: Industry demand, competition, etc.</a:t>
            </a:r>
            <a:endParaRPr lang="en-US" altLang="en-US" sz="1800" dirty="0"/>
          </a:p>
          <a:p>
            <a:endParaRPr lang="en-US" dirty="0"/>
          </a:p>
        </p:txBody>
      </p:sp>
    </p:spTree>
    <p:extLst>
      <p:ext uri="{BB962C8B-B14F-4D97-AF65-F5344CB8AC3E}">
        <p14:creationId xmlns:p14="http://schemas.microsoft.com/office/powerpoint/2010/main" val="1011331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22528">
            <a:extLst>
              <a:ext uri="{FF2B5EF4-FFF2-40B4-BE49-F238E27FC236}">
                <a16:creationId xmlns:a16="http://schemas.microsoft.com/office/drawing/2014/main" id="{7C8E1BCF-BB9C-FA46-9922-EA05DE4D74A1}"/>
              </a:ext>
            </a:extLst>
          </p:cNvPr>
          <p:cNvSpPr>
            <a:spLocks noGrp="1" noChangeArrowheads="1"/>
          </p:cNvSpPr>
          <p:nvPr>
            <p:ph type="title" idx="4294967295"/>
          </p:nvPr>
        </p:nvSpPr>
        <p:spPr>
          <a:xfrm>
            <a:off x="1824039" y="301626"/>
            <a:ext cx="8455025" cy="1069975"/>
          </a:xfrm>
          <a:solidFill>
            <a:schemeClr val="bg1"/>
          </a:solidFill>
        </p:spPr>
        <p:txBody>
          <a:bodyPr>
            <a:normAutofit fontScale="90000"/>
          </a:bodyPr>
          <a:lstStyle/>
          <a:p>
            <a:pPr eaLnBrk="1" hangingPunct="1"/>
            <a:r>
              <a:rPr lang="en-US" altLang="en-US" sz="3400"/>
              <a:t>Table 7.5 - Critical Issues for </a:t>
            </a:r>
            <a:br>
              <a:rPr lang="en-US" altLang="en-US" sz="3400"/>
            </a:br>
            <a:r>
              <a:rPr lang="en-US" altLang="en-US" sz="3400"/>
              <a:t>Environmental and Industry Analysis</a:t>
            </a:r>
          </a:p>
        </p:txBody>
      </p:sp>
      <p:pic>
        <p:nvPicPr>
          <p:cNvPr id="21507" name="Picture 10" descr="Critical Issues for Environmental and Industry Analysis">
            <a:extLst>
              <a:ext uri="{FF2B5EF4-FFF2-40B4-BE49-F238E27FC236}">
                <a16:creationId xmlns:a16="http://schemas.microsoft.com/office/drawing/2014/main" id="{854A095A-6CBC-D841-B7B1-9330DB458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6" y="1574801"/>
            <a:ext cx="8793163"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491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D560B-7AD4-2242-984A-8D38C83AEC32}"/>
              </a:ext>
            </a:extLst>
          </p:cNvPr>
          <p:cNvSpPr>
            <a:spLocks noGrp="1"/>
          </p:cNvSpPr>
          <p:nvPr>
            <p:ph type="title"/>
          </p:nvPr>
        </p:nvSpPr>
        <p:spPr/>
        <p:txBody>
          <a:bodyPr/>
          <a:lstStyle/>
          <a:p>
            <a:r>
              <a:rPr lang="en-US" dirty="0"/>
              <a:t>Describing the Venture </a:t>
            </a:r>
          </a:p>
        </p:txBody>
      </p:sp>
      <p:pic>
        <p:nvPicPr>
          <p:cNvPr id="4" name="Picture 11" descr="Describing the Venture">
            <a:extLst>
              <a:ext uri="{FF2B5EF4-FFF2-40B4-BE49-F238E27FC236}">
                <a16:creationId xmlns:a16="http://schemas.microsoft.com/office/drawing/2014/main" id="{C4EF1296-5D99-AC4C-A76E-8D797F0FD1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9071" y="1478844"/>
            <a:ext cx="6710767" cy="366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623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8B95-9854-BA4B-874C-D15E60E73BFB}"/>
              </a:ext>
            </a:extLst>
          </p:cNvPr>
          <p:cNvSpPr>
            <a:spLocks noGrp="1"/>
          </p:cNvSpPr>
          <p:nvPr>
            <p:ph type="title"/>
          </p:nvPr>
        </p:nvSpPr>
        <p:spPr/>
        <p:txBody>
          <a:bodyPr/>
          <a:lstStyle/>
          <a:p>
            <a:r>
              <a:rPr lang="en-US" dirty="0"/>
              <a:t>Production Plan</a:t>
            </a:r>
          </a:p>
        </p:txBody>
      </p:sp>
      <p:sp>
        <p:nvSpPr>
          <p:cNvPr id="3" name="Content Placeholder 2">
            <a:extLst>
              <a:ext uri="{FF2B5EF4-FFF2-40B4-BE49-F238E27FC236}">
                <a16:creationId xmlns:a16="http://schemas.microsoft.com/office/drawing/2014/main" id="{85EDAA2A-9459-5742-93B1-B3EF89372C58}"/>
              </a:ext>
            </a:extLst>
          </p:cNvPr>
          <p:cNvSpPr>
            <a:spLocks noGrp="1"/>
          </p:cNvSpPr>
          <p:nvPr>
            <p:ph idx="1"/>
          </p:nvPr>
        </p:nvSpPr>
        <p:spPr/>
        <p:txBody>
          <a:bodyPr/>
          <a:lstStyle/>
          <a:p>
            <a:endParaRPr lang="en-US"/>
          </a:p>
        </p:txBody>
      </p:sp>
      <p:pic>
        <p:nvPicPr>
          <p:cNvPr id="4" name="Picture 14" descr="propla">
            <a:extLst>
              <a:ext uri="{FF2B5EF4-FFF2-40B4-BE49-F238E27FC236}">
                <a16:creationId xmlns:a16="http://schemas.microsoft.com/office/drawing/2014/main" id="{2315E092-4160-4842-96CF-D35C431EF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714" y="1388532"/>
            <a:ext cx="7360232" cy="412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082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B286-0A51-F146-A2B3-5002672B16FD}"/>
              </a:ext>
            </a:extLst>
          </p:cNvPr>
          <p:cNvSpPr>
            <a:spLocks noGrp="1"/>
          </p:cNvSpPr>
          <p:nvPr>
            <p:ph type="title"/>
          </p:nvPr>
        </p:nvSpPr>
        <p:spPr/>
        <p:txBody>
          <a:bodyPr/>
          <a:lstStyle/>
          <a:p>
            <a:r>
              <a:rPr lang="en-US" dirty="0"/>
              <a:t>Operations Plan</a:t>
            </a:r>
          </a:p>
        </p:txBody>
      </p:sp>
      <p:sp>
        <p:nvSpPr>
          <p:cNvPr id="3" name="Content Placeholder 2">
            <a:extLst>
              <a:ext uri="{FF2B5EF4-FFF2-40B4-BE49-F238E27FC236}">
                <a16:creationId xmlns:a16="http://schemas.microsoft.com/office/drawing/2014/main" id="{F332A159-EBD9-8D46-BC01-5AAFF1EE93A8}"/>
              </a:ext>
            </a:extLst>
          </p:cNvPr>
          <p:cNvSpPr>
            <a:spLocks noGrp="1"/>
          </p:cNvSpPr>
          <p:nvPr>
            <p:ph idx="1"/>
          </p:nvPr>
        </p:nvSpPr>
        <p:spPr/>
        <p:txBody>
          <a:bodyPr/>
          <a:lstStyle/>
          <a:p>
            <a:r>
              <a:rPr lang="en-US" altLang="en-US" dirty="0"/>
              <a:t>Operations Plan </a:t>
            </a:r>
          </a:p>
          <a:p>
            <a:pPr lvl="1"/>
            <a:r>
              <a:rPr lang="en-US" altLang="en-US" dirty="0"/>
              <a:t>All businesses (manufacturing or nonmanufacturing) should include an operations plan as part of the business plan. </a:t>
            </a:r>
          </a:p>
          <a:p>
            <a:pPr lvl="1"/>
            <a:r>
              <a:rPr lang="en-US" altLang="en-US" dirty="0"/>
              <a:t>It goes beyond the manufacturing process.</a:t>
            </a:r>
          </a:p>
          <a:p>
            <a:pPr lvl="1"/>
            <a:r>
              <a:rPr lang="en-US" altLang="en-US" dirty="0"/>
              <a:t>Describes the flow of goods and services from production to the customer.</a:t>
            </a:r>
          </a:p>
          <a:p>
            <a:pPr lvl="1"/>
            <a:r>
              <a:rPr lang="en-US" altLang="en-US" dirty="0"/>
              <a:t>The major distinction between services and manufactured goods is services involve intangible performances.</a:t>
            </a:r>
          </a:p>
          <a:p>
            <a:pPr lvl="1"/>
            <a:endParaRPr lang="en-US" altLang="en-US" dirty="0"/>
          </a:p>
          <a:p>
            <a:endParaRPr lang="en-US" dirty="0"/>
          </a:p>
        </p:txBody>
      </p:sp>
    </p:spTree>
    <p:extLst>
      <p:ext uri="{BB962C8B-B14F-4D97-AF65-F5344CB8AC3E}">
        <p14:creationId xmlns:p14="http://schemas.microsoft.com/office/powerpoint/2010/main" val="3832581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8F24-CB7A-1947-B0D2-2462DA674657}"/>
              </a:ext>
            </a:extLst>
          </p:cNvPr>
          <p:cNvSpPr>
            <a:spLocks noGrp="1"/>
          </p:cNvSpPr>
          <p:nvPr>
            <p:ph type="title"/>
          </p:nvPr>
        </p:nvSpPr>
        <p:spPr/>
        <p:txBody>
          <a:bodyPr/>
          <a:lstStyle/>
          <a:p>
            <a:r>
              <a:rPr lang="en-US" dirty="0"/>
              <a:t>Marketing Plan</a:t>
            </a:r>
          </a:p>
        </p:txBody>
      </p:sp>
      <p:sp>
        <p:nvSpPr>
          <p:cNvPr id="3" name="Content Placeholder 2">
            <a:extLst>
              <a:ext uri="{FF2B5EF4-FFF2-40B4-BE49-F238E27FC236}">
                <a16:creationId xmlns:a16="http://schemas.microsoft.com/office/drawing/2014/main" id="{6E159D20-5A1B-4744-B695-1EAFCC97FA7A}"/>
              </a:ext>
            </a:extLst>
          </p:cNvPr>
          <p:cNvSpPr>
            <a:spLocks noGrp="1"/>
          </p:cNvSpPr>
          <p:nvPr>
            <p:ph idx="1"/>
          </p:nvPr>
        </p:nvSpPr>
        <p:spPr/>
        <p:txBody>
          <a:bodyPr/>
          <a:lstStyle/>
          <a:p>
            <a:r>
              <a:rPr lang="en-US" altLang="en-US" dirty="0"/>
              <a:t>Marketing Plan </a:t>
            </a:r>
          </a:p>
          <a:p>
            <a:pPr lvl="1"/>
            <a:r>
              <a:rPr lang="en-US" altLang="en-US" dirty="0"/>
              <a:t>It describes market conditions and strategy related to how the product/service will be distributed, priced, and promoted.</a:t>
            </a:r>
          </a:p>
          <a:p>
            <a:pPr lvl="1"/>
            <a:r>
              <a:rPr lang="en-US" altLang="en-US" dirty="0"/>
              <a:t>Marketing research evidence to support any of the marketing decision strategies as well as for forecasting sales should be described in this section.</a:t>
            </a:r>
          </a:p>
          <a:p>
            <a:pPr lvl="1"/>
            <a:r>
              <a:rPr lang="en-US" altLang="en-US" dirty="0"/>
              <a:t>Potential investors regard the marketing plan as critical to the success of the new venture. </a:t>
            </a:r>
          </a:p>
          <a:p>
            <a:endParaRPr lang="en-US" dirty="0"/>
          </a:p>
        </p:txBody>
      </p:sp>
    </p:spTree>
    <p:extLst>
      <p:ext uri="{BB962C8B-B14F-4D97-AF65-F5344CB8AC3E}">
        <p14:creationId xmlns:p14="http://schemas.microsoft.com/office/powerpoint/2010/main" val="2383229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BF4EF-79B6-E84C-A30E-E98DA03E8878}"/>
              </a:ext>
            </a:extLst>
          </p:cNvPr>
          <p:cNvSpPr>
            <a:spLocks noGrp="1"/>
          </p:cNvSpPr>
          <p:nvPr>
            <p:ph type="title"/>
          </p:nvPr>
        </p:nvSpPr>
        <p:spPr/>
        <p:txBody>
          <a:bodyPr/>
          <a:lstStyle/>
          <a:p>
            <a:r>
              <a:rPr lang="en-US" dirty="0"/>
              <a:t>Organizational Plan</a:t>
            </a:r>
          </a:p>
        </p:txBody>
      </p:sp>
      <p:sp>
        <p:nvSpPr>
          <p:cNvPr id="3" name="Content Placeholder 2">
            <a:extLst>
              <a:ext uri="{FF2B5EF4-FFF2-40B4-BE49-F238E27FC236}">
                <a16:creationId xmlns:a16="http://schemas.microsoft.com/office/drawing/2014/main" id="{0D7B43F8-61F1-B541-9F65-5660EF0F01C4}"/>
              </a:ext>
            </a:extLst>
          </p:cNvPr>
          <p:cNvSpPr>
            <a:spLocks noGrp="1"/>
          </p:cNvSpPr>
          <p:nvPr>
            <p:ph idx="1"/>
          </p:nvPr>
        </p:nvSpPr>
        <p:spPr/>
        <p:txBody>
          <a:bodyPr/>
          <a:lstStyle/>
          <a:p>
            <a:r>
              <a:rPr lang="en-US" altLang="en-US" dirty="0"/>
              <a:t>Organizational Plan</a:t>
            </a:r>
          </a:p>
          <a:p>
            <a:pPr lvl="1"/>
            <a:r>
              <a:rPr lang="en-US" altLang="en-US" dirty="0"/>
              <a:t>It describes the form of ownership and lines of authority and responsibility of members of new venture.</a:t>
            </a:r>
          </a:p>
          <a:p>
            <a:pPr lvl="1"/>
            <a:r>
              <a:rPr lang="en-US" altLang="en-US" dirty="0"/>
              <a:t>In case of a partnership, the terms of the partnership should be included. </a:t>
            </a:r>
          </a:p>
          <a:p>
            <a:pPr lvl="1"/>
            <a:r>
              <a:rPr lang="en-US" altLang="en-US" dirty="0"/>
              <a:t>In case of a corporation, the following should be included: </a:t>
            </a:r>
          </a:p>
          <a:p>
            <a:pPr lvl="2"/>
            <a:r>
              <a:rPr lang="en-US" altLang="en-US" dirty="0"/>
              <a:t>Shares of stock authorized and share options.</a:t>
            </a:r>
          </a:p>
          <a:p>
            <a:pPr lvl="2"/>
            <a:r>
              <a:rPr lang="en-US" altLang="en-US" dirty="0"/>
              <a:t>Names, addresses, and resumes of directors and officers. </a:t>
            </a:r>
          </a:p>
          <a:p>
            <a:pPr lvl="2"/>
            <a:r>
              <a:rPr lang="en-US" altLang="en-US" dirty="0"/>
              <a:t>Organization chart.</a:t>
            </a:r>
          </a:p>
          <a:p>
            <a:endParaRPr lang="en-US" dirty="0"/>
          </a:p>
        </p:txBody>
      </p:sp>
    </p:spTree>
    <p:extLst>
      <p:ext uri="{BB962C8B-B14F-4D97-AF65-F5344CB8AC3E}">
        <p14:creationId xmlns:p14="http://schemas.microsoft.com/office/powerpoint/2010/main" val="3026779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A0FE7-2511-4D4E-9A85-3E597D2BF67F}"/>
              </a:ext>
            </a:extLst>
          </p:cNvPr>
          <p:cNvSpPr>
            <a:spLocks noGrp="1"/>
          </p:cNvSpPr>
          <p:nvPr>
            <p:ph type="title"/>
          </p:nvPr>
        </p:nvSpPr>
        <p:spPr/>
        <p:txBody>
          <a:bodyPr/>
          <a:lstStyle/>
          <a:p>
            <a:r>
              <a:rPr lang="en-US" dirty="0"/>
              <a:t>What is it?</a:t>
            </a:r>
          </a:p>
        </p:txBody>
      </p:sp>
      <p:sp>
        <p:nvSpPr>
          <p:cNvPr id="3" name="Content Placeholder 2">
            <a:extLst>
              <a:ext uri="{FF2B5EF4-FFF2-40B4-BE49-F238E27FC236}">
                <a16:creationId xmlns:a16="http://schemas.microsoft.com/office/drawing/2014/main" id="{AE871E2E-8528-3B4A-93C4-6DE248034E45}"/>
              </a:ext>
            </a:extLst>
          </p:cNvPr>
          <p:cNvSpPr>
            <a:spLocks noGrp="1"/>
          </p:cNvSpPr>
          <p:nvPr>
            <p:ph idx="1"/>
          </p:nvPr>
        </p:nvSpPr>
        <p:spPr/>
        <p:txBody>
          <a:bodyPr/>
          <a:lstStyle/>
          <a:p>
            <a:r>
              <a:rPr lang="en-US" altLang="en-US" dirty="0"/>
              <a:t>A written document describing all relevant internal and external elements, and strategies for starting a new venture.</a:t>
            </a:r>
          </a:p>
          <a:p>
            <a:r>
              <a:rPr lang="en-US" altLang="en-US" dirty="0"/>
              <a:t>It is an integration of functional plans; addresses short-term and long-term decision making for the first three years of operation. </a:t>
            </a:r>
          </a:p>
          <a:p>
            <a:pPr marL="0" indent="0">
              <a:buNone/>
            </a:pPr>
            <a:endParaRPr lang="en-US" dirty="0"/>
          </a:p>
        </p:txBody>
      </p:sp>
      <p:sp>
        <p:nvSpPr>
          <p:cNvPr id="4" name="TextBox 3">
            <a:extLst>
              <a:ext uri="{FF2B5EF4-FFF2-40B4-BE49-F238E27FC236}">
                <a16:creationId xmlns:a16="http://schemas.microsoft.com/office/drawing/2014/main" id="{DAD8BDC0-5AC6-DE47-935D-1DA28AA38AD1}"/>
              </a:ext>
            </a:extLst>
          </p:cNvPr>
          <p:cNvSpPr txBox="1"/>
          <p:nvPr/>
        </p:nvSpPr>
        <p:spPr>
          <a:xfrm>
            <a:off x="5826153" y="5294489"/>
            <a:ext cx="4866460" cy="369332"/>
          </a:xfrm>
          <a:prstGeom prst="rect">
            <a:avLst/>
          </a:prstGeom>
          <a:noFill/>
          <a:ln>
            <a:solidFill>
              <a:schemeClr val="accent1"/>
            </a:solidFill>
          </a:ln>
        </p:spPr>
        <p:txBody>
          <a:bodyPr wrap="none" rtlCol="0">
            <a:spAutoFit/>
          </a:bodyPr>
          <a:lstStyle/>
          <a:p>
            <a:r>
              <a:rPr lang="en-US" dirty="0"/>
              <a:t>THIS IS YOUR MANUAL. THIS IS YOUR BIBLE! </a:t>
            </a:r>
          </a:p>
        </p:txBody>
      </p:sp>
    </p:spTree>
    <p:extLst>
      <p:ext uri="{BB962C8B-B14F-4D97-AF65-F5344CB8AC3E}">
        <p14:creationId xmlns:p14="http://schemas.microsoft.com/office/powerpoint/2010/main" val="692355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77C34-8CE8-2645-92C6-C03928A37141}"/>
              </a:ext>
            </a:extLst>
          </p:cNvPr>
          <p:cNvSpPr>
            <a:spLocks noGrp="1"/>
          </p:cNvSpPr>
          <p:nvPr>
            <p:ph type="title"/>
          </p:nvPr>
        </p:nvSpPr>
        <p:spPr/>
        <p:txBody>
          <a:bodyPr/>
          <a:lstStyle/>
          <a:p>
            <a:r>
              <a:rPr lang="en-US" dirty="0"/>
              <a:t>Financial Plan</a:t>
            </a:r>
          </a:p>
        </p:txBody>
      </p:sp>
      <p:sp>
        <p:nvSpPr>
          <p:cNvPr id="3" name="Content Placeholder 2">
            <a:extLst>
              <a:ext uri="{FF2B5EF4-FFF2-40B4-BE49-F238E27FC236}">
                <a16:creationId xmlns:a16="http://schemas.microsoft.com/office/drawing/2014/main" id="{063D63DF-2931-1E42-9F74-3309AC8C5DB5}"/>
              </a:ext>
            </a:extLst>
          </p:cNvPr>
          <p:cNvSpPr>
            <a:spLocks noGrp="1"/>
          </p:cNvSpPr>
          <p:nvPr>
            <p:ph idx="1"/>
          </p:nvPr>
        </p:nvSpPr>
        <p:spPr/>
        <p:txBody>
          <a:bodyPr/>
          <a:lstStyle/>
          <a:p>
            <a:r>
              <a:rPr lang="en-US" altLang="en-US" dirty="0"/>
              <a:t>Financial Plan</a:t>
            </a:r>
          </a:p>
          <a:p>
            <a:pPr lvl="1"/>
            <a:r>
              <a:rPr lang="en-US" altLang="en-US" dirty="0"/>
              <a:t>It contains projections of key financial data that determine economic feasibility and necessary financial investment commitment.</a:t>
            </a:r>
          </a:p>
          <a:p>
            <a:pPr lvl="1"/>
            <a:r>
              <a:rPr lang="en-US" altLang="en-US" dirty="0"/>
              <a:t>It should contain:</a:t>
            </a:r>
          </a:p>
          <a:p>
            <a:pPr lvl="2"/>
            <a:r>
              <a:rPr lang="en-US" altLang="en-US" dirty="0"/>
              <a:t>Summarized forecasted sales and appropriate expenses for at least the first three years.</a:t>
            </a:r>
          </a:p>
          <a:p>
            <a:pPr lvl="2"/>
            <a:r>
              <a:rPr lang="en-US" altLang="en-US" dirty="0"/>
              <a:t>Cash flow figures for three years. </a:t>
            </a:r>
          </a:p>
          <a:p>
            <a:pPr lvl="2"/>
            <a:r>
              <a:rPr lang="en-US" altLang="en-US" dirty="0"/>
              <a:t>Projected balance sheet.</a:t>
            </a:r>
          </a:p>
          <a:p>
            <a:endParaRPr lang="en-US" dirty="0"/>
          </a:p>
        </p:txBody>
      </p:sp>
    </p:spTree>
    <p:extLst>
      <p:ext uri="{BB962C8B-B14F-4D97-AF65-F5344CB8AC3E}">
        <p14:creationId xmlns:p14="http://schemas.microsoft.com/office/powerpoint/2010/main" val="3609804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59387-BA6C-144C-BA58-1BA7A99EDE43}"/>
              </a:ext>
            </a:extLst>
          </p:cNvPr>
          <p:cNvSpPr>
            <a:spLocks noGrp="1"/>
          </p:cNvSpPr>
          <p:nvPr>
            <p:ph type="title"/>
          </p:nvPr>
        </p:nvSpPr>
        <p:spPr/>
        <p:txBody>
          <a:bodyPr/>
          <a:lstStyle/>
          <a:p>
            <a:r>
              <a:rPr lang="en-US" dirty="0"/>
              <a:t>Risk Assessment</a:t>
            </a:r>
          </a:p>
        </p:txBody>
      </p:sp>
      <p:sp>
        <p:nvSpPr>
          <p:cNvPr id="3" name="Content Placeholder 2">
            <a:extLst>
              <a:ext uri="{FF2B5EF4-FFF2-40B4-BE49-F238E27FC236}">
                <a16:creationId xmlns:a16="http://schemas.microsoft.com/office/drawing/2014/main" id="{9B278C1C-2691-CD42-866F-331C2DFD6ADA}"/>
              </a:ext>
            </a:extLst>
          </p:cNvPr>
          <p:cNvSpPr>
            <a:spLocks noGrp="1"/>
          </p:cNvSpPr>
          <p:nvPr>
            <p:ph idx="1"/>
          </p:nvPr>
        </p:nvSpPr>
        <p:spPr/>
        <p:txBody>
          <a:bodyPr/>
          <a:lstStyle/>
          <a:p>
            <a:r>
              <a:rPr lang="en-US" altLang="en-US" dirty="0"/>
              <a:t>Assessment of Risk</a:t>
            </a:r>
          </a:p>
          <a:p>
            <a:pPr lvl="1"/>
            <a:r>
              <a:rPr lang="en-US" altLang="en-US" dirty="0"/>
              <a:t>Identifies potential hazards and alternative strategies to meet goals and objectives.</a:t>
            </a:r>
          </a:p>
          <a:p>
            <a:pPr lvl="1"/>
            <a:r>
              <a:rPr lang="en-US" altLang="en-US" dirty="0"/>
              <a:t>The entrepreneur should indicate:</a:t>
            </a:r>
          </a:p>
          <a:p>
            <a:pPr lvl="2"/>
            <a:r>
              <a:rPr lang="en-US" altLang="en-US" dirty="0"/>
              <a:t>Potential risks to the new venture. </a:t>
            </a:r>
          </a:p>
          <a:p>
            <a:pPr lvl="2"/>
            <a:r>
              <a:rPr lang="en-US" altLang="en-US" dirty="0"/>
              <a:t>Impact of the risks.</a:t>
            </a:r>
          </a:p>
          <a:p>
            <a:pPr lvl="2"/>
            <a:r>
              <a:rPr lang="en-US" altLang="en-US" dirty="0"/>
              <a:t>Strategy to prevent, minimize, or respond to the risk. </a:t>
            </a:r>
          </a:p>
          <a:p>
            <a:pPr lvl="1"/>
            <a:r>
              <a:rPr lang="en-US" altLang="en-US" dirty="0"/>
              <a:t>Major risks could result from:</a:t>
            </a:r>
          </a:p>
          <a:p>
            <a:pPr lvl="2"/>
            <a:r>
              <a:rPr lang="en-US" altLang="en-US" dirty="0"/>
              <a:t>Competitor’s reaction.</a:t>
            </a:r>
          </a:p>
          <a:p>
            <a:pPr lvl="2"/>
            <a:r>
              <a:rPr lang="en-US" altLang="en-US" dirty="0"/>
              <a:t>Weaknesses in marketing/ production/ management team.</a:t>
            </a:r>
          </a:p>
          <a:p>
            <a:pPr lvl="2"/>
            <a:r>
              <a:rPr lang="en-US" altLang="en-US" dirty="0"/>
              <a:t>New advances in technology.</a:t>
            </a:r>
          </a:p>
          <a:p>
            <a:endParaRPr lang="en-US" dirty="0"/>
          </a:p>
        </p:txBody>
      </p:sp>
    </p:spTree>
    <p:extLst>
      <p:ext uri="{BB962C8B-B14F-4D97-AF65-F5344CB8AC3E}">
        <p14:creationId xmlns:p14="http://schemas.microsoft.com/office/powerpoint/2010/main" val="2465314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D731-B526-1041-9C66-D32E7342C749}"/>
              </a:ext>
            </a:extLst>
          </p:cNvPr>
          <p:cNvSpPr>
            <a:spLocks noGrp="1"/>
          </p:cNvSpPr>
          <p:nvPr>
            <p:ph type="title"/>
          </p:nvPr>
        </p:nvSpPr>
        <p:spPr>
          <a:xfrm>
            <a:off x="756356" y="2349925"/>
            <a:ext cx="3747911" cy="2456442"/>
          </a:xfrm>
        </p:spPr>
        <p:txBody>
          <a:bodyPr/>
          <a:lstStyle/>
          <a:p>
            <a:r>
              <a:rPr lang="en-US" dirty="0"/>
              <a:t>Control/Measure</a:t>
            </a:r>
          </a:p>
        </p:txBody>
      </p:sp>
      <p:sp>
        <p:nvSpPr>
          <p:cNvPr id="3" name="Content Placeholder 2">
            <a:extLst>
              <a:ext uri="{FF2B5EF4-FFF2-40B4-BE49-F238E27FC236}">
                <a16:creationId xmlns:a16="http://schemas.microsoft.com/office/drawing/2014/main" id="{24F620AC-6B1F-F34D-BDCC-93D28239178E}"/>
              </a:ext>
            </a:extLst>
          </p:cNvPr>
          <p:cNvSpPr>
            <a:spLocks noGrp="1"/>
          </p:cNvSpPr>
          <p:nvPr>
            <p:ph idx="1"/>
          </p:nvPr>
        </p:nvSpPr>
        <p:spPr/>
        <p:txBody>
          <a:bodyPr/>
          <a:lstStyle/>
          <a:p>
            <a:r>
              <a:rPr lang="en-US" altLang="en-US" dirty="0"/>
              <a:t>Measuring Plan Progress</a:t>
            </a:r>
          </a:p>
          <a:p>
            <a:pPr lvl="1"/>
            <a:r>
              <a:rPr lang="en-US" altLang="en-US" dirty="0"/>
              <a:t>Business plan projections are made on a 12-month schedule but the entrepreneur should frequently check on:</a:t>
            </a:r>
          </a:p>
          <a:p>
            <a:pPr lvl="2"/>
            <a:r>
              <a:rPr lang="en-US" altLang="en-US" dirty="0"/>
              <a:t>Profit and loss statement.</a:t>
            </a:r>
          </a:p>
          <a:p>
            <a:pPr lvl="2"/>
            <a:r>
              <a:rPr lang="en-US" altLang="en-US" dirty="0"/>
              <a:t>Cash flow projections.</a:t>
            </a:r>
          </a:p>
          <a:p>
            <a:pPr lvl="2"/>
            <a:r>
              <a:rPr lang="en-US" altLang="en-US" dirty="0"/>
              <a:t>Inventory control.</a:t>
            </a:r>
          </a:p>
          <a:p>
            <a:pPr lvl="2"/>
            <a:r>
              <a:rPr lang="en-US" altLang="en-US" dirty="0"/>
              <a:t>Production control.</a:t>
            </a:r>
          </a:p>
          <a:p>
            <a:pPr lvl="2"/>
            <a:r>
              <a:rPr lang="en-US" altLang="en-US" dirty="0"/>
              <a:t>Quality control.</a:t>
            </a:r>
          </a:p>
          <a:p>
            <a:pPr lvl="2"/>
            <a:r>
              <a:rPr lang="en-US" altLang="en-US" dirty="0"/>
              <a:t>Sales control.</a:t>
            </a:r>
          </a:p>
          <a:p>
            <a:pPr lvl="2"/>
            <a:r>
              <a:rPr lang="en-US" altLang="en-US" dirty="0"/>
              <a:t>Disbursements.</a:t>
            </a:r>
          </a:p>
          <a:p>
            <a:pPr lvl="2"/>
            <a:r>
              <a:rPr lang="en-US" altLang="en-US" dirty="0"/>
              <a:t>Web site control/web analytics.</a:t>
            </a:r>
          </a:p>
        </p:txBody>
      </p:sp>
    </p:spTree>
    <p:extLst>
      <p:ext uri="{BB962C8B-B14F-4D97-AF65-F5344CB8AC3E}">
        <p14:creationId xmlns:p14="http://schemas.microsoft.com/office/powerpoint/2010/main" val="1132062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4B38-D1AD-8345-9DC5-A7160559598B}"/>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05905158-4F76-2341-8764-A6E193E21307}"/>
              </a:ext>
            </a:extLst>
          </p:cNvPr>
          <p:cNvSpPr>
            <a:spLocks noGrp="1"/>
          </p:cNvSpPr>
          <p:nvPr>
            <p:ph idx="1"/>
          </p:nvPr>
        </p:nvSpPr>
        <p:spPr/>
        <p:txBody>
          <a:bodyPr/>
          <a:lstStyle/>
          <a:p>
            <a:r>
              <a:rPr lang="en-US" altLang="en-US" dirty="0"/>
              <a:t>Appendix</a:t>
            </a:r>
          </a:p>
          <a:p>
            <a:pPr lvl="1"/>
            <a:r>
              <a:rPr lang="en-US" altLang="en-US" dirty="0"/>
              <a:t>It contains any backup material that is not necessary in the text of the document. </a:t>
            </a:r>
          </a:p>
          <a:p>
            <a:pPr lvl="1"/>
            <a:r>
              <a:rPr lang="en-US" altLang="en-US" dirty="0"/>
              <a:t>It may include:</a:t>
            </a:r>
          </a:p>
          <a:p>
            <a:pPr lvl="2"/>
            <a:r>
              <a:rPr lang="en-US" altLang="en-US" dirty="0"/>
              <a:t>Letters from customers, distributors, or subcontractors.</a:t>
            </a:r>
          </a:p>
          <a:p>
            <a:pPr lvl="2"/>
            <a:r>
              <a:rPr lang="en-US" altLang="en-US" dirty="0"/>
              <a:t>Secondary data or primary research data used to support plan decisions.</a:t>
            </a:r>
          </a:p>
          <a:p>
            <a:pPr lvl="2"/>
            <a:r>
              <a:rPr lang="en-US" altLang="en-US" dirty="0"/>
              <a:t>Leases, contracts, or other types of agreements. </a:t>
            </a:r>
          </a:p>
          <a:p>
            <a:pPr lvl="2"/>
            <a:r>
              <a:rPr lang="en-US" altLang="en-US" dirty="0"/>
              <a:t>Price lists from suppliers and competitors.</a:t>
            </a:r>
          </a:p>
          <a:p>
            <a:endParaRPr lang="en-US" dirty="0"/>
          </a:p>
        </p:txBody>
      </p:sp>
    </p:spTree>
    <p:extLst>
      <p:ext uri="{BB962C8B-B14F-4D97-AF65-F5344CB8AC3E}">
        <p14:creationId xmlns:p14="http://schemas.microsoft.com/office/powerpoint/2010/main" val="447848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06222-4F74-E346-AFE1-5862B9230B67}"/>
              </a:ext>
            </a:extLst>
          </p:cNvPr>
          <p:cNvSpPr>
            <a:spLocks noGrp="1"/>
          </p:cNvSpPr>
          <p:nvPr>
            <p:ph type="title"/>
          </p:nvPr>
        </p:nvSpPr>
        <p:spPr/>
        <p:txBody>
          <a:bodyPr/>
          <a:lstStyle/>
          <a:p>
            <a:r>
              <a:rPr lang="en-US" dirty="0"/>
              <a:t>Your plan should be versatile</a:t>
            </a:r>
          </a:p>
        </p:txBody>
      </p:sp>
      <p:sp>
        <p:nvSpPr>
          <p:cNvPr id="3" name="Content Placeholder 2">
            <a:extLst>
              <a:ext uri="{FF2B5EF4-FFF2-40B4-BE49-F238E27FC236}">
                <a16:creationId xmlns:a16="http://schemas.microsoft.com/office/drawing/2014/main" id="{4C397976-5C19-EE4A-B4EC-08C4F3E6DE40}"/>
              </a:ext>
            </a:extLst>
          </p:cNvPr>
          <p:cNvSpPr>
            <a:spLocks noGrp="1"/>
          </p:cNvSpPr>
          <p:nvPr>
            <p:ph idx="1"/>
          </p:nvPr>
        </p:nvSpPr>
        <p:spPr/>
        <p:txBody>
          <a:bodyPr/>
          <a:lstStyle/>
          <a:p>
            <a:r>
              <a:rPr lang="en-US" altLang="en-US" dirty="0"/>
              <a:t>Updating the Plan</a:t>
            </a:r>
          </a:p>
          <a:p>
            <a:pPr lvl="1"/>
            <a:r>
              <a:rPr lang="en-US" altLang="en-US" dirty="0"/>
              <a:t>Entrepreneurs must be sensitive to changes in the company, industry, and market. </a:t>
            </a:r>
          </a:p>
          <a:p>
            <a:pPr lvl="1"/>
            <a:r>
              <a:rPr lang="en-US" altLang="en-US" dirty="0"/>
              <a:t>Determine what revisions are needed if changes are likely to affect the business plan. </a:t>
            </a:r>
          </a:p>
          <a:p>
            <a:pPr lvl="1"/>
            <a:r>
              <a:rPr lang="en-US" altLang="en-US" dirty="0"/>
              <a:t>This helps entrepreneurs to: </a:t>
            </a:r>
          </a:p>
          <a:p>
            <a:pPr lvl="2"/>
            <a:r>
              <a:rPr lang="en-US" altLang="en-US" dirty="0"/>
              <a:t>Maintain reasonable targets and goals.</a:t>
            </a:r>
          </a:p>
          <a:p>
            <a:pPr lvl="2"/>
            <a:r>
              <a:rPr lang="en-US" altLang="en-US" dirty="0"/>
              <a:t>Keep the new venture on a course to high probability of success.</a:t>
            </a:r>
          </a:p>
          <a:p>
            <a:endParaRPr lang="en-US" dirty="0"/>
          </a:p>
        </p:txBody>
      </p:sp>
    </p:spTree>
    <p:extLst>
      <p:ext uri="{BB962C8B-B14F-4D97-AF65-F5344CB8AC3E}">
        <p14:creationId xmlns:p14="http://schemas.microsoft.com/office/powerpoint/2010/main" val="3168518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E3ACF-7BDD-5C4C-BC43-79AF8E12DBB2}"/>
              </a:ext>
            </a:extLst>
          </p:cNvPr>
          <p:cNvSpPr>
            <a:spLocks noGrp="1"/>
          </p:cNvSpPr>
          <p:nvPr>
            <p:ph type="title"/>
          </p:nvPr>
        </p:nvSpPr>
        <p:spPr/>
        <p:txBody>
          <a:bodyPr/>
          <a:lstStyle/>
          <a:p>
            <a:r>
              <a:rPr lang="en-US" dirty="0"/>
              <a:t>Why some businesses fail</a:t>
            </a:r>
          </a:p>
        </p:txBody>
      </p:sp>
      <p:sp>
        <p:nvSpPr>
          <p:cNvPr id="3" name="Content Placeholder 2">
            <a:extLst>
              <a:ext uri="{FF2B5EF4-FFF2-40B4-BE49-F238E27FC236}">
                <a16:creationId xmlns:a16="http://schemas.microsoft.com/office/drawing/2014/main" id="{AB3E0598-0C46-7842-92BF-B84E762C9744}"/>
              </a:ext>
            </a:extLst>
          </p:cNvPr>
          <p:cNvSpPr>
            <a:spLocks noGrp="1"/>
          </p:cNvSpPr>
          <p:nvPr>
            <p:ph idx="1"/>
          </p:nvPr>
        </p:nvSpPr>
        <p:spPr/>
        <p:txBody>
          <a:bodyPr/>
          <a:lstStyle/>
          <a:p>
            <a:r>
              <a:rPr lang="en-US" altLang="en-US" dirty="0"/>
              <a:t>Goals are unreasonable.</a:t>
            </a:r>
          </a:p>
          <a:p>
            <a:r>
              <a:rPr lang="en-US" altLang="en-US" dirty="0"/>
              <a:t>Objectives are not measurable.</a:t>
            </a:r>
          </a:p>
          <a:p>
            <a:r>
              <a:rPr lang="en-US" altLang="en-US" dirty="0"/>
              <a:t>Entrepreneur has not made a total commitment to the business or to the family.</a:t>
            </a:r>
          </a:p>
          <a:p>
            <a:r>
              <a:rPr lang="en-US" altLang="en-US" dirty="0"/>
              <a:t>Lack of experience in the planned business.</a:t>
            </a:r>
          </a:p>
          <a:p>
            <a:r>
              <a:rPr lang="en-US" altLang="en-US" dirty="0"/>
              <a:t>No sense of potential threats or weaknesses to the business.</a:t>
            </a:r>
          </a:p>
          <a:p>
            <a:r>
              <a:rPr lang="en-US" altLang="en-US" dirty="0"/>
              <a:t>No customer need was established for the proposed product or service.</a:t>
            </a:r>
          </a:p>
          <a:p>
            <a:endParaRPr lang="en-US" dirty="0"/>
          </a:p>
        </p:txBody>
      </p:sp>
    </p:spTree>
    <p:extLst>
      <p:ext uri="{BB962C8B-B14F-4D97-AF65-F5344CB8AC3E}">
        <p14:creationId xmlns:p14="http://schemas.microsoft.com/office/powerpoint/2010/main" val="3436528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54544-2A33-414C-80F2-0B568359FFD6}"/>
              </a:ext>
            </a:extLst>
          </p:cNvPr>
          <p:cNvSpPr>
            <a:spLocks noGrp="1"/>
          </p:cNvSpPr>
          <p:nvPr>
            <p:ph type="title"/>
          </p:nvPr>
        </p:nvSpPr>
        <p:spPr/>
        <p:txBody>
          <a:bodyPr/>
          <a:lstStyle/>
          <a:p>
            <a:r>
              <a:rPr lang="en-US" dirty="0"/>
              <a:t>Who should prepare it?</a:t>
            </a:r>
          </a:p>
        </p:txBody>
      </p:sp>
      <p:sp>
        <p:nvSpPr>
          <p:cNvPr id="3" name="Content Placeholder 2">
            <a:extLst>
              <a:ext uri="{FF2B5EF4-FFF2-40B4-BE49-F238E27FC236}">
                <a16:creationId xmlns:a16="http://schemas.microsoft.com/office/drawing/2014/main" id="{F9ED9D1C-1849-ED45-A1AC-CE75281DBD6D}"/>
              </a:ext>
            </a:extLst>
          </p:cNvPr>
          <p:cNvSpPr>
            <a:spLocks noGrp="1"/>
          </p:cNvSpPr>
          <p:nvPr>
            <p:ph idx="1"/>
          </p:nvPr>
        </p:nvSpPr>
        <p:spPr/>
        <p:txBody>
          <a:bodyPr/>
          <a:lstStyle/>
          <a:p>
            <a:r>
              <a:rPr lang="en-US" dirty="0"/>
              <a:t>The business plan should be prepared by the entrepreneurs with consultation from other sources such as:</a:t>
            </a:r>
          </a:p>
          <a:p>
            <a:pPr lvl="1"/>
            <a:r>
              <a:rPr lang="en-US" dirty="0"/>
              <a:t>A lawyer</a:t>
            </a:r>
          </a:p>
          <a:p>
            <a:pPr lvl="1"/>
            <a:r>
              <a:rPr lang="en-US" dirty="0"/>
              <a:t>A financial advisor</a:t>
            </a:r>
          </a:p>
          <a:p>
            <a:pPr lvl="1"/>
            <a:r>
              <a:rPr lang="en-US" dirty="0"/>
              <a:t>Your business partners</a:t>
            </a:r>
          </a:p>
        </p:txBody>
      </p:sp>
    </p:spTree>
    <p:extLst>
      <p:ext uri="{BB962C8B-B14F-4D97-AF65-F5344CB8AC3E}">
        <p14:creationId xmlns:p14="http://schemas.microsoft.com/office/powerpoint/2010/main" val="2833363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10BDF-F12E-2E48-BD28-EA39CCDF1744}"/>
              </a:ext>
            </a:extLst>
          </p:cNvPr>
          <p:cNvSpPr>
            <a:spLocks noGrp="1"/>
          </p:cNvSpPr>
          <p:nvPr>
            <p:ph type="title"/>
          </p:nvPr>
        </p:nvSpPr>
        <p:spPr/>
        <p:txBody>
          <a:bodyPr/>
          <a:lstStyle/>
          <a:p>
            <a:r>
              <a:rPr lang="en-US" dirty="0"/>
              <a:t>The scope</a:t>
            </a:r>
          </a:p>
        </p:txBody>
      </p:sp>
      <p:sp>
        <p:nvSpPr>
          <p:cNvPr id="3" name="Content Placeholder 2">
            <a:extLst>
              <a:ext uri="{FF2B5EF4-FFF2-40B4-BE49-F238E27FC236}">
                <a16:creationId xmlns:a16="http://schemas.microsoft.com/office/drawing/2014/main" id="{F4DC7A61-DBD6-6E4E-BD62-0CC1E7A14ECD}"/>
              </a:ext>
            </a:extLst>
          </p:cNvPr>
          <p:cNvSpPr>
            <a:spLocks noGrp="1"/>
          </p:cNvSpPr>
          <p:nvPr>
            <p:ph idx="1"/>
          </p:nvPr>
        </p:nvSpPr>
        <p:spPr>
          <a:xfrm>
            <a:off x="5118447" y="803186"/>
            <a:ext cx="6281873" cy="2454364"/>
          </a:xfrm>
        </p:spPr>
        <p:txBody>
          <a:bodyPr>
            <a:normAutofit lnSpcReduction="10000"/>
          </a:bodyPr>
          <a:lstStyle/>
          <a:p>
            <a:r>
              <a:rPr lang="en-US" dirty="0"/>
              <a:t>Depending on who the business plan is for, the focus of the content in your business plan changes. </a:t>
            </a:r>
          </a:p>
          <a:p>
            <a:r>
              <a:rPr lang="en-US" dirty="0"/>
              <a:t>Regardless, when you are writing your business plan, consider:</a:t>
            </a:r>
          </a:p>
          <a:p>
            <a:pPr lvl="1"/>
            <a:r>
              <a:rPr lang="en-US" dirty="0"/>
              <a:t>Entrepreneur’s perspective (this is you!)</a:t>
            </a:r>
          </a:p>
          <a:p>
            <a:pPr lvl="1"/>
            <a:r>
              <a:rPr lang="en-US" dirty="0"/>
              <a:t>Investor’s perspective</a:t>
            </a:r>
          </a:p>
          <a:p>
            <a:pPr lvl="1"/>
            <a:r>
              <a:rPr lang="en-US" dirty="0"/>
              <a:t>Marketing perspective</a:t>
            </a:r>
          </a:p>
          <a:p>
            <a:pPr lvl="1"/>
            <a:endParaRPr lang="en-US" dirty="0"/>
          </a:p>
        </p:txBody>
      </p:sp>
      <p:sp>
        <p:nvSpPr>
          <p:cNvPr id="4" name="Content Placeholder 2">
            <a:extLst>
              <a:ext uri="{FF2B5EF4-FFF2-40B4-BE49-F238E27FC236}">
                <a16:creationId xmlns:a16="http://schemas.microsoft.com/office/drawing/2014/main" id="{8DFE9BFF-0967-2042-A8F1-06619ED29A20}"/>
              </a:ext>
            </a:extLst>
          </p:cNvPr>
          <p:cNvSpPr txBox="1">
            <a:spLocks/>
          </p:cNvSpPr>
          <p:nvPr/>
        </p:nvSpPr>
        <p:spPr>
          <a:xfrm>
            <a:off x="4956523" y="3257550"/>
            <a:ext cx="6281873" cy="2454364"/>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dirty="0"/>
              <a:t>The depth and detail of the Business Plan will depend on:</a:t>
            </a:r>
          </a:p>
          <a:p>
            <a:pPr lvl="1"/>
            <a:r>
              <a:rPr lang="en-US" dirty="0"/>
              <a:t>Size and scope of the proposed new venture</a:t>
            </a:r>
          </a:p>
          <a:p>
            <a:pPr lvl="1"/>
            <a:r>
              <a:rPr lang="en-US" dirty="0"/>
              <a:t>Size of the market</a:t>
            </a:r>
          </a:p>
          <a:p>
            <a:pPr lvl="1"/>
            <a:r>
              <a:rPr lang="en-US" dirty="0"/>
              <a:t>Competition</a:t>
            </a:r>
          </a:p>
          <a:p>
            <a:pPr lvl="1"/>
            <a:r>
              <a:rPr lang="en-US" dirty="0"/>
              <a:t>Potential growth</a:t>
            </a:r>
          </a:p>
        </p:txBody>
      </p:sp>
      <p:sp>
        <p:nvSpPr>
          <p:cNvPr id="5" name="TextBox 4">
            <a:extLst>
              <a:ext uri="{FF2B5EF4-FFF2-40B4-BE49-F238E27FC236}">
                <a16:creationId xmlns:a16="http://schemas.microsoft.com/office/drawing/2014/main" id="{03A49F45-6B63-7843-8F95-8F5A69EEA1CD}"/>
              </a:ext>
            </a:extLst>
          </p:cNvPr>
          <p:cNvSpPr txBox="1"/>
          <p:nvPr/>
        </p:nvSpPr>
        <p:spPr>
          <a:xfrm>
            <a:off x="4089919" y="6315076"/>
            <a:ext cx="8015079" cy="369332"/>
          </a:xfrm>
          <a:prstGeom prst="rect">
            <a:avLst/>
          </a:prstGeom>
          <a:noFill/>
          <a:ln>
            <a:solidFill>
              <a:schemeClr val="accent1"/>
            </a:solidFill>
          </a:ln>
        </p:spPr>
        <p:txBody>
          <a:bodyPr wrap="none" rtlCol="0">
            <a:spAutoFit/>
          </a:bodyPr>
          <a:lstStyle/>
          <a:p>
            <a:r>
              <a:rPr lang="en-US" dirty="0"/>
              <a:t>REMEMBER, THE BUSINESS PLAN IS ALSO A MODE OF SELF ASSESSMENT</a:t>
            </a:r>
          </a:p>
        </p:txBody>
      </p:sp>
    </p:spTree>
    <p:extLst>
      <p:ext uri="{BB962C8B-B14F-4D97-AF65-F5344CB8AC3E}">
        <p14:creationId xmlns:p14="http://schemas.microsoft.com/office/powerpoint/2010/main" val="76951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3DCA2-DC38-D040-9336-3C88FB2BBFB2}"/>
              </a:ext>
            </a:extLst>
          </p:cNvPr>
          <p:cNvSpPr>
            <a:spLocks noGrp="1"/>
          </p:cNvSpPr>
          <p:nvPr>
            <p:ph type="title"/>
          </p:nvPr>
        </p:nvSpPr>
        <p:spPr/>
        <p:txBody>
          <a:bodyPr>
            <a:normAutofit fontScale="90000"/>
          </a:bodyPr>
          <a:lstStyle/>
          <a:p>
            <a:r>
              <a:rPr lang="en-US" dirty="0"/>
              <a:t>How do different parties evaluate your plan?</a:t>
            </a:r>
          </a:p>
        </p:txBody>
      </p:sp>
      <p:sp>
        <p:nvSpPr>
          <p:cNvPr id="4" name="Shape 116738">
            <a:extLst>
              <a:ext uri="{FF2B5EF4-FFF2-40B4-BE49-F238E27FC236}">
                <a16:creationId xmlns:a16="http://schemas.microsoft.com/office/drawing/2014/main" id="{57EDF372-7722-4246-B2F7-79212CAF48B5}"/>
              </a:ext>
            </a:extLst>
          </p:cNvPr>
          <p:cNvSpPr>
            <a:spLocks noGrp="1" noChangeArrowheads="1"/>
          </p:cNvSpPr>
          <p:nvPr>
            <p:ph idx="1"/>
          </p:nvPr>
        </p:nvSpPr>
        <p:spPr>
          <a:solidFill>
            <a:schemeClr val="bg1"/>
          </a:solidFill>
        </p:spPr>
        <p:txBody>
          <a:bodyPr/>
          <a:lstStyle/>
          <a:p>
            <a:pPr eaLnBrk="1" hangingPunct="1"/>
            <a:r>
              <a:rPr lang="en-US" altLang="en-US" dirty="0"/>
              <a:t>The business plan must reflect: </a:t>
            </a:r>
          </a:p>
          <a:p>
            <a:pPr lvl="1" eaLnBrk="1" hangingPunct="1"/>
            <a:r>
              <a:rPr lang="en-US" altLang="en-US" dirty="0"/>
              <a:t>The strengths of management and personnel. </a:t>
            </a:r>
          </a:p>
          <a:p>
            <a:pPr lvl="1" eaLnBrk="1" hangingPunct="1"/>
            <a:r>
              <a:rPr lang="en-US" altLang="en-US" dirty="0"/>
              <a:t>The product/service.</a:t>
            </a:r>
          </a:p>
          <a:p>
            <a:pPr lvl="1" eaLnBrk="1" hangingPunct="1"/>
            <a:r>
              <a:rPr lang="en-US" altLang="en-US" dirty="0"/>
              <a:t>Available resources.</a:t>
            </a:r>
          </a:p>
          <a:p>
            <a:pPr eaLnBrk="1" hangingPunct="1"/>
            <a:r>
              <a:rPr lang="en-US" altLang="en-US" dirty="0"/>
              <a:t>Lenders are interested in the venture’s ability to pay back the debt.</a:t>
            </a:r>
          </a:p>
          <a:p>
            <a:pPr lvl="1" eaLnBrk="1" hangingPunct="1"/>
            <a:r>
              <a:rPr lang="en-US" altLang="en-US" dirty="0"/>
              <a:t>Focus on the four Cs of credit - Character, cash flow, collateral, and equity contribution.</a:t>
            </a:r>
          </a:p>
          <a:p>
            <a:pPr eaLnBrk="1" hangingPunct="1"/>
            <a:r>
              <a:rPr lang="en-US" altLang="en-US" dirty="0"/>
              <a:t>Banks want an objective analysis of the business opportunity and the risks.</a:t>
            </a:r>
          </a:p>
          <a:p>
            <a:pPr eaLnBrk="1" hangingPunct="1"/>
            <a:r>
              <a:rPr lang="en-US" altLang="en-US" dirty="0"/>
              <a:t>Your partners wants to see what they are getting for the risk they are investing in </a:t>
            </a:r>
          </a:p>
        </p:txBody>
      </p:sp>
    </p:spTree>
    <p:extLst>
      <p:ext uri="{BB962C8B-B14F-4D97-AF65-F5344CB8AC3E}">
        <p14:creationId xmlns:p14="http://schemas.microsoft.com/office/powerpoint/2010/main" val="26598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73481-99CD-3347-91E1-F8863B792F59}"/>
              </a:ext>
            </a:extLst>
          </p:cNvPr>
          <p:cNvSpPr>
            <a:spLocks noGrp="1"/>
          </p:cNvSpPr>
          <p:nvPr>
            <p:ph type="title"/>
          </p:nvPr>
        </p:nvSpPr>
        <p:spPr/>
        <p:txBody>
          <a:bodyPr/>
          <a:lstStyle/>
          <a:p>
            <a:r>
              <a:rPr lang="en-US" dirty="0"/>
              <a:t>Type of investors</a:t>
            </a:r>
          </a:p>
        </p:txBody>
      </p:sp>
      <p:sp>
        <p:nvSpPr>
          <p:cNvPr id="3" name="Content Placeholder 2">
            <a:extLst>
              <a:ext uri="{FF2B5EF4-FFF2-40B4-BE49-F238E27FC236}">
                <a16:creationId xmlns:a16="http://schemas.microsoft.com/office/drawing/2014/main" id="{F349058E-32B9-B049-BAF0-1D04EEA3A577}"/>
              </a:ext>
            </a:extLst>
          </p:cNvPr>
          <p:cNvSpPr>
            <a:spLocks noGrp="1"/>
          </p:cNvSpPr>
          <p:nvPr>
            <p:ph idx="1"/>
          </p:nvPr>
        </p:nvSpPr>
        <p:spPr/>
        <p:txBody>
          <a:bodyPr/>
          <a:lstStyle/>
          <a:p>
            <a:r>
              <a:rPr lang="en-US" dirty="0"/>
              <a:t>Personal finance</a:t>
            </a:r>
          </a:p>
          <a:p>
            <a:r>
              <a:rPr lang="en-US" dirty="0"/>
              <a:t>Friends and family</a:t>
            </a:r>
          </a:p>
          <a:p>
            <a:r>
              <a:rPr lang="en-US" dirty="0"/>
              <a:t>Angel investors</a:t>
            </a:r>
          </a:p>
          <a:p>
            <a:r>
              <a:rPr lang="en-US" dirty="0"/>
              <a:t>Banks and financial institution (NBFI) </a:t>
            </a:r>
            <a:r>
              <a:rPr lang="en-US" dirty="0" err="1"/>
              <a:t>e.g</a:t>
            </a:r>
            <a:r>
              <a:rPr lang="en-US" dirty="0"/>
              <a:t>, IDLC, Lanka Bangla, United Leasing, IPDC, IIDFC, National Finance etc.  </a:t>
            </a:r>
          </a:p>
          <a:p>
            <a:r>
              <a:rPr lang="en-US" dirty="0"/>
              <a:t>Venture Capitalists (VC)</a:t>
            </a:r>
          </a:p>
        </p:txBody>
      </p:sp>
    </p:spTree>
    <p:extLst>
      <p:ext uri="{BB962C8B-B14F-4D97-AF65-F5344CB8AC3E}">
        <p14:creationId xmlns:p14="http://schemas.microsoft.com/office/powerpoint/2010/main" val="3823244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A3EAC-7E55-954C-ACC6-EB69A0D846F6}"/>
              </a:ext>
            </a:extLst>
          </p:cNvPr>
          <p:cNvSpPr>
            <a:spLocks noGrp="1"/>
          </p:cNvSpPr>
          <p:nvPr>
            <p:ph type="title"/>
          </p:nvPr>
        </p:nvSpPr>
        <p:spPr/>
        <p:txBody>
          <a:bodyPr/>
          <a:lstStyle/>
          <a:p>
            <a:r>
              <a:rPr lang="en-US" dirty="0"/>
              <a:t>VCs’</a:t>
            </a:r>
          </a:p>
        </p:txBody>
      </p:sp>
      <p:sp>
        <p:nvSpPr>
          <p:cNvPr id="3" name="Content Placeholder 2">
            <a:extLst>
              <a:ext uri="{FF2B5EF4-FFF2-40B4-BE49-F238E27FC236}">
                <a16:creationId xmlns:a16="http://schemas.microsoft.com/office/drawing/2014/main" id="{3ADB0643-FAB6-814D-9B43-7A0620F59FAD}"/>
              </a:ext>
            </a:extLst>
          </p:cNvPr>
          <p:cNvSpPr>
            <a:spLocks noGrp="1"/>
          </p:cNvSpPr>
          <p:nvPr>
            <p:ph idx="1"/>
          </p:nvPr>
        </p:nvSpPr>
        <p:spPr/>
        <p:txBody>
          <a:bodyPr/>
          <a:lstStyle/>
          <a:p>
            <a:r>
              <a:rPr lang="en-US" altLang="en-US" dirty="0"/>
              <a:t>Investors, particularly venture capitalists, have different needs:</a:t>
            </a:r>
          </a:p>
          <a:p>
            <a:pPr lvl="1"/>
            <a:r>
              <a:rPr lang="en-US" altLang="en-US" dirty="0"/>
              <a:t>Place more emphasis on the entrepreneur’s character.</a:t>
            </a:r>
          </a:p>
          <a:p>
            <a:pPr lvl="1"/>
            <a:r>
              <a:rPr lang="en-US" altLang="en-US" dirty="0"/>
              <a:t>Spend much time conducting background checks. </a:t>
            </a:r>
          </a:p>
          <a:p>
            <a:pPr lvl="1"/>
            <a:r>
              <a:rPr lang="en-US" altLang="en-US" dirty="0"/>
              <a:t>Demand high rates of return.</a:t>
            </a:r>
          </a:p>
          <a:p>
            <a:pPr lvl="1"/>
            <a:r>
              <a:rPr lang="en-US" altLang="en-US" dirty="0"/>
              <a:t>Focus on market and financial projections.</a:t>
            </a:r>
          </a:p>
          <a:p>
            <a:pPr lvl="1"/>
            <a:r>
              <a:rPr lang="en-US" altLang="en-US" dirty="0"/>
              <a:t>They are more involved in the business. </a:t>
            </a:r>
          </a:p>
          <a:p>
            <a:endParaRPr lang="en-US" dirty="0"/>
          </a:p>
        </p:txBody>
      </p:sp>
    </p:spTree>
    <p:extLst>
      <p:ext uri="{BB962C8B-B14F-4D97-AF65-F5344CB8AC3E}">
        <p14:creationId xmlns:p14="http://schemas.microsoft.com/office/powerpoint/2010/main" val="325242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91B5-611F-9C45-9473-07F261D5186C}"/>
              </a:ext>
            </a:extLst>
          </p:cNvPr>
          <p:cNvSpPr>
            <a:spLocks noGrp="1"/>
          </p:cNvSpPr>
          <p:nvPr>
            <p:ph type="title"/>
          </p:nvPr>
        </p:nvSpPr>
        <p:spPr/>
        <p:txBody>
          <a:bodyPr/>
          <a:lstStyle/>
          <a:p>
            <a:r>
              <a:rPr lang="en-US" dirty="0"/>
              <a:t>Writing is half the work…</a:t>
            </a:r>
          </a:p>
        </p:txBody>
      </p:sp>
      <p:sp>
        <p:nvSpPr>
          <p:cNvPr id="3" name="Content Placeholder 2">
            <a:extLst>
              <a:ext uri="{FF2B5EF4-FFF2-40B4-BE49-F238E27FC236}">
                <a16:creationId xmlns:a16="http://schemas.microsoft.com/office/drawing/2014/main" id="{5ABA027F-C5C7-CE4E-8DB2-CADF0F9E2228}"/>
              </a:ext>
            </a:extLst>
          </p:cNvPr>
          <p:cNvSpPr>
            <a:spLocks noGrp="1"/>
          </p:cNvSpPr>
          <p:nvPr>
            <p:ph idx="1"/>
          </p:nvPr>
        </p:nvSpPr>
        <p:spPr/>
        <p:txBody>
          <a:bodyPr/>
          <a:lstStyle/>
          <a:p>
            <a:r>
              <a:rPr lang="en-US" dirty="0"/>
              <a:t>An entrepreneur does not just write but also ‘sells’ the plan. </a:t>
            </a:r>
          </a:p>
        </p:txBody>
      </p:sp>
    </p:spTree>
    <p:extLst>
      <p:ext uri="{BB962C8B-B14F-4D97-AF65-F5344CB8AC3E}">
        <p14:creationId xmlns:p14="http://schemas.microsoft.com/office/powerpoint/2010/main" val="858399409"/>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{AFCC4ACF-9823-BC41-9291-AFDE248AA9C1}tf16401369</Template>
  <TotalTime>127</TotalTime>
  <Words>1531</Words>
  <Application>Microsoft Macintosh PowerPoint</Application>
  <PresentationFormat>Widescreen</PresentationFormat>
  <Paragraphs>182</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Calibri Light</vt:lpstr>
      <vt:lpstr>DINMittelEF-Regular</vt:lpstr>
      <vt:lpstr>Rockwell</vt:lpstr>
      <vt:lpstr>Wingdings</vt:lpstr>
      <vt:lpstr>Atlas</vt:lpstr>
      <vt:lpstr>THE BUSINESS PLAN</vt:lpstr>
      <vt:lpstr>Why bother with a business plan? </vt:lpstr>
      <vt:lpstr>What is it?</vt:lpstr>
      <vt:lpstr>Who should prepare it?</vt:lpstr>
      <vt:lpstr>The scope</vt:lpstr>
      <vt:lpstr>How do different parties evaluate your plan?</vt:lpstr>
      <vt:lpstr>Type of investors</vt:lpstr>
      <vt:lpstr>VCs’</vt:lpstr>
      <vt:lpstr>Writing is half the work…</vt:lpstr>
      <vt:lpstr>The pitch</vt:lpstr>
      <vt:lpstr>The Pitch returns..</vt:lpstr>
      <vt:lpstr>THE ELEVATOR PITCH</vt:lpstr>
      <vt:lpstr>PowerPoint Presentation</vt:lpstr>
      <vt:lpstr>Feasibility study</vt:lpstr>
      <vt:lpstr>A feasibility study for a new restaurant /café business </vt:lpstr>
      <vt:lpstr>Before you start with the business plan: Information needs</vt:lpstr>
      <vt:lpstr>Before you start with the business plan: Information needs</vt:lpstr>
      <vt:lpstr>Using the Internet </vt:lpstr>
      <vt:lpstr>The information you provide should:</vt:lpstr>
      <vt:lpstr>THE BUSINESS PLAN</vt:lpstr>
      <vt:lpstr>Introductory page </vt:lpstr>
      <vt:lpstr>Executive Summary</vt:lpstr>
      <vt:lpstr>Environmental and Industry Analysis</vt:lpstr>
      <vt:lpstr>Table 7.5 - Critical Issues for  Environmental and Industry Analysis</vt:lpstr>
      <vt:lpstr>Describing the Venture </vt:lpstr>
      <vt:lpstr>Production Plan</vt:lpstr>
      <vt:lpstr>Operations Plan</vt:lpstr>
      <vt:lpstr>Marketing Plan</vt:lpstr>
      <vt:lpstr>Organizational Plan</vt:lpstr>
      <vt:lpstr>Financial Plan</vt:lpstr>
      <vt:lpstr>Risk Assessment</vt:lpstr>
      <vt:lpstr>Control/Measure</vt:lpstr>
      <vt:lpstr>Appendix</vt:lpstr>
      <vt:lpstr>Your plan should be versatile</vt:lpstr>
      <vt:lpstr>Why some businesses fail</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BUSINESS PLAN</dc:title>
  <dc:creator>Ehfaz Nowman</dc:creator>
  <cp:lastModifiedBy>Ehfaz Nowman</cp:lastModifiedBy>
  <cp:revision>25</cp:revision>
  <dcterms:created xsi:type="dcterms:W3CDTF">2018-10-17T10:43:42Z</dcterms:created>
  <dcterms:modified xsi:type="dcterms:W3CDTF">2018-11-06T16:06:01Z</dcterms:modified>
</cp:coreProperties>
</file>