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7" r:id="rId2"/>
    <p:sldId id="280" r:id="rId3"/>
    <p:sldId id="265" r:id="rId4"/>
    <p:sldId id="258" r:id="rId5"/>
    <p:sldId id="273" r:id="rId6"/>
    <p:sldId id="274" r:id="rId7"/>
    <p:sldId id="275" r:id="rId8"/>
    <p:sldId id="276" r:id="rId9"/>
    <p:sldId id="260" r:id="rId10"/>
    <p:sldId id="283" r:id="rId11"/>
    <p:sldId id="286" r:id="rId12"/>
    <p:sldId id="282" r:id="rId13"/>
    <p:sldId id="285" r:id="rId14"/>
    <p:sldId id="287" r:id="rId15"/>
    <p:sldId id="288" r:id="rId16"/>
    <p:sldId id="289" r:id="rId17"/>
    <p:sldId id="290" r:id="rId18"/>
    <p:sldId id="267" r:id="rId19"/>
    <p:sldId id="268" r:id="rId20"/>
    <p:sldId id="270" r:id="rId21"/>
    <p:sldId id="271" r:id="rId22"/>
    <p:sldId id="26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2" autoAdjust="0"/>
    <p:restoredTop sz="73394" autoAdjust="0"/>
  </p:normalViewPr>
  <p:slideViewPr>
    <p:cSldViewPr>
      <p:cViewPr varScale="1">
        <p:scale>
          <a:sx n="50" d="100"/>
          <a:sy n="50" d="100"/>
        </p:scale>
        <p:origin x="1698" y="42"/>
      </p:cViewPr>
      <p:guideLst>
        <p:guide orient="horz" pos="2160"/>
        <p:guide pos="2880"/>
      </p:guideLst>
    </p:cSldViewPr>
  </p:slideViewPr>
  <p:notesTextViewPr>
    <p:cViewPr>
      <p:scale>
        <a:sx n="1" d="1"/>
        <a:sy n="1" d="1"/>
      </p:scale>
      <p:origin x="0" y="0"/>
    </p:cViewPr>
  </p:notesTextViewPr>
  <p:sorterViewPr>
    <p:cViewPr>
      <p:scale>
        <a:sx n="100" d="100"/>
        <a:sy n="100" d="100"/>
      </p:scale>
      <p:origin x="0" y="64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7C99E8-AFE5-4D29-8C65-8AF7D903DC74}" type="datetimeFigureOut">
              <a:rPr lang="en-GB" smtClean="0"/>
              <a:pPr/>
              <a:t>25/10/2018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DCC44C-D1C4-4B4E-B7A5-8B3217561EB2}" type="slidenum">
              <a:rPr lang="en-GB" smtClean="0"/>
              <a:pPr/>
              <a:t>‹#›</a:t>
            </a:fld>
            <a:endParaRPr lang="en-GB" dirty="0"/>
          </a:p>
        </p:txBody>
      </p:sp>
    </p:spTree>
    <p:extLst>
      <p:ext uri="{BB962C8B-B14F-4D97-AF65-F5344CB8AC3E}">
        <p14:creationId xmlns:p14="http://schemas.microsoft.com/office/powerpoint/2010/main" val="1985848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DCC44C-D1C4-4B4E-B7A5-8B3217561EB2}" type="slidenum">
              <a:rPr lang="en-GB" smtClean="0"/>
              <a:pPr/>
              <a:t>1</a:t>
            </a:fld>
            <a:endParaRPr lang="en-GB" dirty="0"/>
          </a:p>
        </p:txBody>
      </p:sp>
    </p:spTree>
    <p:extLst>
      <p:ext uri="{BB962C8B-B14F-4D97-AF65-F5344CB8AC3E}">
        <p14:creationId xmlns:p14="http://schemas.microsoft.com/office/powerpoint/2010/main" val="364640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DCC44C-D1C4-4B4E-B7A5-8B3217561EB2}" type="slidenum">
              <a:rPr lang="en-GB" smtClean="0"/>
              <a:pPr/>
              <a:t>18</a:t>
            </a:fld>
            <a:endParaRPr lang="en-GB" dirty="0"/>
          </a:p>
        </p:txBody>
      </p:sp>
    </p:spTree>
    <p:extLst>
      <p:ext uri="{BB962C8B-B14F-4D97-AF65-F5344CB8AC3E}">
        <p14:creationId xmlns:p14="http://schemas.microsoft.com/office/powerpoint/2010/main" val="987381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DCC44C-D1C4-4B4E-B7A5-8B3217561EB2}" type="slidenum">
              <a:rPr lang="en-GB" smtClean="0"/>
              <a:pPr/>
              <a:t>2</a:t>
            </a:fld>
            <a:endParaRPr lang="en-GB" dirty="0"/>
          </a:p>
        </p:txBody>
      </p:sp>
    </p:spTree>
    <p:extLst>
      <p:ext uri="{BB962C8B-B14F-4D97-AF65-F5344CB8AC3E}">
        <p14:creationId xmlns:p14="http://schemas.microsoft.com/office/powerpoint/2010/main" val="997201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DCC44C-D1C4-4B4E-B7A5-8B3217561EB2}" type="slidenum">
              <a:rPr lang="en-GB" smtClean="0"/>
              <a:pPr/>
              <a:t>3</a:t>
            </a:fld>
            <a:endParaRPr lang="en-GB" dirty="0"/>
          </a:p>
        </p:txBody>
      </p:sp>
    </p:spTree>
    <p:extLst>
      <p:ext uri="{BB962C8B-B14F-4D97-AF65-F5344CB8AC3E}">
        <p14:creationId xmlns:p14="http://schemas.microsoft.com/office/powerpoint/2010/main" val="2688124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DCC44C-D1C4-4B4E-B7A5-8B3217561EB2}" type="slidenum">
              <a:rPr lang="en-GB" smtClean="0"/>
              <a:pPr/>
              <a:t>4</a:t>
            </a:fld>
            <a:endParaRPr lang="en-GB" dirty="0"/>
          </a:p>
        </p:txBody>
      </p:sp>
    </p:spTree>
    <p:extLst>
      <p:ext uri="{BB962C8B-B14F-4D97-AF65-F5344CB8AC3E}">
        <p14:creationId xmlns:p14="http://schemas.microsoft.com/office/powerpoint/2010/main" val="1785199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dirty="0"/>
          </a:p>
        </p:txBody>
      </p:sp>
      <p:sp>
        <p:nvSpPr>
          <p:cNvPr id="4" name="Slide Number Placeholder 3"/>
          <p:cNvSpPr>
            <a:spLocks noGrp="1"/>
          </p:cNvSpPr>
          <p:nvPr>
            <p:ph type="sldNum" sz="quarter" idx="10"/>
          </p:nvPr>
        </p:nvSpPr>
        <p:spPr/>
        <p:txBody>
          <a:bodyPr/>
          <a:lstStyle/>
          <a:p>
            <a:fld id="{5CDCC44C-D1C4-4B4E-B7A5-8B3217561EB2}" type="slidenum">
              <a:rPr lang="en-GB" smtClean="0"/>
              <a:pPr/>
              <a:t>5</a:t>
            </a:fld>
            <a:endParaRPr lang="en-GB" dirty="0"/>
          </a:p>
        </p:txBody>
      </p:sp>
    </p:spTree>
    <p:extLst>
      <p:ext uri="{BB962C8B-B14F-4D97-AF65-F5344CB8AC3E}">
        <p14:creationId xmlns:p14="http://schemas.microsoft.com/office/powerpoint/2010/main" val="1785199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dirty="0"/>
          </a:p>
        </p:txBody>
      </p:sp>
      <p:sp>
        <p:nvSpPr>
          <p:cNvPr id="4" name="Slide Number Placeholder 3"/>
          <p:cNvSpPr>
            <a:spLocks noGrp="1"/>
          </p:cNvSpPr>
          <p:nvPr>
            <p:ph type="sldNum" sz="quarter" idx="10"/>
          </p:nvPr>
        </p:nvSpPr>
        <p:spPr/>
        <p:txBody>
          <a:bodyPr/>
          <a:lstStyle/>
          <a:p>
            <a:fld id="{5CDCC44C-D1C4-4B4E-B7A5-8B3217561EB2}" type="slidenum">
              <a:rPr lang="en-GB" smtClean="0"/>
              <a:pPr/>
              <a:t>6</a:t>
            </a:fld>
            <a:endParaRPr lang="en-GB" dirty="0"/>
          </a:p>
        </p:txBody>
      </p:sp>
    </p:spTree>
    <p:extLst>
      <p:ext uri="{BB962C8B-B14F-4D97-AF65-F5344CB8AC3E}">
        <p14:creationId xmlns:p14="http://schemas.microsoft.com/office/powerpoint/2010/main" val="1785199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dirty="0"/>
          </a:p>
        </p:txBody>
      </p:sp>
      <p:sp>
        <p:nvSpPr>
          <p:cNvPr id="4" name="Slide Number Placeholder 3"/>
          <p:cNvSpPr>
            <a:spLocks noGrp="1"/>
          </p:cNvSpPr>
          <p:nvPr>
            <p:ph type="sldNum" sz="quarter" idx="10"/>
          </p:nvPr>
        </p:nvSpPr>
        <p:spPr/>
        <p:txBody>
          <a:bodyPr/>
          <a:lstStyle/>
          <a:p>
            <a:fld id="{5CDCC44C-D1C4-4B4E-B7A5-8B3217561EB2}" type="slidenum">
              <a:rPr lang="en-GB" smtClean="0"/>
              <a:pPr/>
              <a:t>7</a:t>
            </a:fld>
            <a:endParaRPr lang="en-GB" dirty="0"/>
          </a:p>
        </p:txBody>
      </p:sp>
    </p:spTree>
    <p:extLst>
      <p:ext uri="{BB962C8B-B14F-4D97-AF65-F5344CB8AC3E}">
        <p14:creationId xmlns:p14="http://schemas.microsoft.com/office/powerpoint/2010/main" val="1785199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dirty="0"/>
          </a:p>
        </p:txBody>
      </p:sp>
      <p:sp>
        <p:nvSpPr>
          <p:cNvPr id="4" name="Slide Number Placeholder 3"/>
          <p:cNvSpPr>
            <a:spLocks noGrp="1"/>
          </p:cNvSpPr>
          <p:nvPr>
            <p:ph type="sldNum" sz="quarter" idx="10"/>
          </p:nvPr>
        </p:nvSpPr>
        <p:spPr/>
        <p:txBody>
          <a:bodyPr/>
          <a:lstStyle/>
          <a:p>
            <a:fld id="{5CDCC44C-D1C4-4B4E-B7A5-8B3217561EB2}" type="slidenum">
              <a:rPr lang="en-GB" smtClean="0"/>
              <a:pPr/>
              <a:t>8</a:t>
            </a:fld>
            <a:endParaRPr lang="en-GB" dirty="0"/>
          </a:p>
        </p:txBody>
      </p:sp>
    </p:spTree>
    <p:extLst>
      <p:ext uri="{BB962C8B-B14F-4D97-AF65-F5344CB8AC3E}">
        <p14:creationId xmlns:p14="http://schemas.microsoft.com/office/powerpoint/2010/main" val="1785199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DCC44C-D1C4-4B4E-B7A5-8B3217561EB2}" type="slidenum">
              <a:rPr lang="en-GB" smtClean="0"/>
              <a:pPr/>
              <a:t>13</a:t>
            </a:fld>
            <a:endParaRPr lang="en-GB" dirty="0"/>
          </a:p>
        </p:txBody>
      </p:sp>
    </p:spTree>
    <p:extLst>
      <p:ext uri="{BB962C8B-B14F-4D97-AF65-F5344CB8AC3E}">
        <p14:creationId xmlns:p14="http://schemas.microsoft.com/office/powerpoint/2010/main" val="2580878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26743BB-FFB3-49FF-A58F-8A5C097EAA74}" type="datetimeFigureOut">
              <a:rPr lang="en-GB" smtClean="0"/>
              <a:pPr/>
              <a:t>25/10/2018</a:t>
            </a:fld>
            <a:endParaRPr lang="en-GB"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9DC2D6F-865C-4B79-A6F6-355715C68A5D}" type="slidenum">
              <a:rPr lang="en-GB" smtClean="0"/>
              <a:pPr/>
              <a:t>‹#›</a:t>
            </a:fld>
            <a:endParaRPr lang="en-GB"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6743BB-FFB3-49FF-A58F-8A5C097EAA74}" type="datetimeFigureOut">
              <a:rPr lang="en-GB" smtClean="0"/>
              <a:pPr/>
              <a:t>25/10/2018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DC2D6F-865C-4B79-A6F6-355715C68A5D}"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6743BB-FFB3-49FF-A58F-8A5C097EAA74}" type="datetimeFigureOut">
              <a:rPr lang="en-GB" smtClean="0"/>
              <a:pPr/>
              <a:t>25/10/2018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DC2D6F-865C-4B79-A6F6-355715C68A5D}"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6743BB-FFB3-49FF-A58F-8A5C097EAA74}" type="datetimeFigureOut">
              <a:rPr lang="en-GB" smtClean="0"/>
              <a:pPr/>
              <a:t>25/10/2018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DC2D6F-865C-4B79-A6F6-355715C68A5D}"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6743BB-FFB3-49FF-A58F-8A5C097EAA74}" type="datetimeFigureOut">
              <a:rPr lang="en-GB" smtClean="0"/>
              <a:pPr/>
              <a:t>25/10/2018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9DC2D6F-865C-4B79-A6F6-355715C68A5D}"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926743BB-FFB3-49FF-A58F-8A5C097EAA74}" type="datetimeFigureOut">
              <a:rPr lang="en-GB" smtClean="0"/>
              <a:pPr/>
              <a:t>25/10/2018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9DC2D6F-865C-4B79-A6F6-355715C68A5D}" type="slidenum">
              <a:rPr lang="en-GB" smtClean="0"/>
              <a:pPr/>
              <a:t>‹#›</a:t>
            </a:fld>
            <a:endParaRPr lang="en-GB" dirty="0"/>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6743BB-FFB3-49FF-A58F-8A5C097EAA74}" type="datetimeFigureOut">
              <a:rPr lang="en-GB" smtClean="0"/>
              <a:pPr/>
              <a:t>25/10/2018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9DC2D6F-865C-4B79-A6F6-355715C68A5D}"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6743BB-FFB3-49FF-A58F-8A5C097EAA74}" type="datetimeFigureOut">
              <a:rPr lang="en-GB" smtClean="0"/>
              <a:pPr/>
              <a:t>25/10/2018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9DC2D6F-865C-4B79-A6F6-355715C68A5D}"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6743BB-FFB3-49FF-A58F-8A5C097EAA74}" type="datetimeFigureOut">
              <a:rPr lang="en-GB" smtClean="0"/>
              <a:pPr/>
              <a:t>25/10/2018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9DC2D6F-865C-4B79-A6F6-355715C68A5D}"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926743BB-FFB3-49FF-A58F-8A5C097EAA74}" type="datetimeFigureOut">
              <a:rPr lang="en-GB" smtClean="0"/>
              <a:pPr/>
              <a:t>25/10/2018</a:t>
            </a:fld>
            <a:endParaRPr lang="en-GB" dirty="0"/>
          </a:p>
        </p:txBody>
      </p:sp>
      <p:sp>
        <p:nvSpPr>
          <p:cNvPr id="7" name="Slide Number Placeholder 6"/>
          <p:cNvSpPr>
            <a:spLocks noGrp="1"/>
          </p:cNvSpPr>
          <p:nvPr>
            <p:ph type="sldNum" sz="quarter" idx="12"/>
          </p:nvPr>
        </p:nvSpPr>
        <p:spPr/>
        <p:txBody>
          <a:bodyPr/>
          <a:lstStyle/>
          <a:p>
            <a:fld id="{89DC2D6F-865C-4B79-A6F6-355715C68A5D}" type="slidenum">
              <a:rPr lang="en-GB" smtClean="0"/>
              <a:pPr/>
              <a:t>‹#›</a:t>
            </a:fld>
            <a:endParaRPr lang="en-GB"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6743BB-FFB3-49FF-A58F-8A5C097EAA74}" type="datetimeFigureOut">
              <a:rPr lang="en-GB" smtClean="0"/>
              <a:pPr/>
              <a:t>25/10/2018</a:t>
            </a:fld>
            <a:endParaRPr lang="en-GB"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dirty="0"/>
          </a:p>
        </p:txBody>
      </p:sp>
      <p:sp>
        <p:nvSpPr>
          <p:cNvPr id="7" name="Slide Number Placeholder 6"/>
          <p:cNvSpPr>
            <a:spLocks noGrp="1"/>
          </p:cNvSpPr>
          <p:nvPr>
            <p:ph type="sldNum" sz="quarter" idx="12"/>
          </p:nvPr>
        </p:nvSpPr>
        <p:spPr/>
        <p:txBody>
          <a:bodyPr/>
          <a:lstStyle/>
          <a:p>
            <a:fld id="{89DC2D6F-865C-4B79-A6F6-355715C68A5D}"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26743BB-FFB3-49FF-A58F-8A5C097EAA74}" type="datetimeFigureOut">
              <a:rPr lang="en-GB" smtClean="0"/>
              <a:pPr/>
              <a:t>25/10/2018</a:t>
            </a:fld>
            <a:endParaRPr lang="en-GB"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9DC2D6F-865C-4B79-A6F6-355715C68A5D}"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567110" cy="1143000"/>
          </a:xfrm>
        </p:spPr>
        <p:txBody>
          <a:bodyPr>
            <a:normAutofit fontScale="90000"/>
          </a:bodyPr>
          <a:lstStyle/>
          <a:p>
            <a:r>
              <a:rPr lang="en-GB" dirty="0"/>
              <a:t>What is a Business Environment? </a:t>
            </a:r>
          </a:p>
        </p:txBody>
      </p:sp>
      <p:sp>
        <p:nvSpPr>
          <p:cNvPr id="3" name="Content Placeholder 2"/>
          <p:cNvSpPr>
            <a:spLocks noGrp="1"/>
          </p:cNvSpPr>
          <p:nvPr>
            <p:ph idx="1"/>
          </p:nvPr>
        </p:nvSpPr>
        <p:spPr/>
        <p:txBody>
          <a:bodyPr>
            <a:normAutofit/>
          </a:bodyPr>
          <a:lstStyle/>
          <a:p>
            <a:r>
              <a:rPr lang="en-US" dirty="0"/>
              <a:t>The combination of internal and external factors that influence a company's operating situation.</a:t>
            </a:r>
          </a:p>
          <a:p>
            <a:r>
              <a:rPr lang="en-US" dirty="0"/>
              <a:t> The business environment can include factors such as: clients and suppliers; its competition and owners; improvements in technology; laws and government activities; and market, social and economic trends.</a:t>
            </a:r>
          </a:p>
          <a:p>
            <a:endParaRPr lang="en-US" dirty="0"/>
          </a:p>
        </p:txBody>
      </p:sp>
    </p:spTree>
    <p:extLst>
      <p:ext uri="{BB962C8B-B14F-4D97-AF65-F5344CB8AC3E}">
        <p14:creationId xmlns:p14="http://schemas.microsoft.com/office/powerpoint/2010/main" val="1124232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5400"/>
            <a:ext cx="7772400" cy="5257800"/>
          </a:xfrm>
        </p:spPr>
        <p:txBody>
          <a:bodyPr>
            <a:normAutofit fontScale="55000" lnSpcReduction="20000"/>
          </a:bodyPr>
          <a:lstStyle/>
          <a:p>
            <a:r>
              <a:rPr lang="en-US" dirty="0"/>
              <a:t>PESTLE analysis is in effect an audit of an organization's environmental influences with the purpose of using this information to guide strategic decision-making.</a:t>
            </a:r>
          </a:p>
          <a:p>
            <a:endParaRPr lang="en-US" dirty="0"/>
          </a:p>
          <a:p>
            <a:r>
              <a:rPr lang="en-US" dirty="0"/>
              <a:t> The assumption is that if the organization is able to audit its current environment and assess potential changes, it will be better placed than its competitors to respond to changes.</a:t>
            </a:r>
          </a:p>
          <a:p>
            <a:endParaRPr lang="en-US" dirty="0"/>
          </a:p>
          <a:p>
            <a:r>
              <a:rPr lang="en-US" dirty="0"/>
              <a:t>To help make decisions and to plan for future events, organizations need to understand the wider ‘</a:t>
            </a:r>
            <a:r>
              <a:rPr lang="en-US" dirty="0" err="1"/>
              <a:t>meso</a:t>
            </a:r>
            <a:r>
              <a:rPr lang="en-US" dirty="0"/>
              <a:t>-economic’ and ‘macro-economic’ environments in which they operate. (The </a:t>
            </a:r>
            <a:r>
              <a:rPr lang="en-US" dirty="0" err="1"/>
              <a:t>meso</a:t>
            </a:r>
            <a:r>
              <a:rPr lang="en-US" dirty="0"/>
              <a:t>-economic environment is the one in which we operate and have limited influence or impact, the macro-environment includes all factors that influence an organization but are out of its direct control). </a:t>
            </a:r>
          </a:p>
          <a:p>
            <a:endParaRPr lang="en-US" dirty="0"/>
          </a:p>
          <a:p>
            <a:r>
              <a:rPr lang="en-US" dirty="0"/>
              <a:t>An organization on its own cannot affect these factors, nor can these factors directly affect the profitability of an organization. But by understanding these environments, it is possible to take the advantage to maximize the opportunities and minimize the threats to the organization. Conducting a strategic analysis entails scanning these economic environments to detect and understand the broad, long term trends.</a:t>
            </a:r>
          </a:p>
          <a:p>
            <a:endParaRPr lang="en-US" dirty="0"/>
          </a:p>
          <a:p>
            <a:r>
              <a:rPr lang="en-US" dirty="0"/>
              <a:t>A PESTLE analysis is a useful tool for understanding the ‘big picture’ of the environment in which an organization is operating.</a:t>
            </a:r>
          </a:p>
          <a:p>
            <a:endParaRPr lang="en-US" dirty="0"/>
          </a:p>
          <a:p>
            <a:r>
              <a:rPr lang="en-US" dirty="0"/>
              <a:t> Specifically a PESTLE analysis is a useful tool for understanding risks associated with market (the need for a product or service) growth or decline, and as such the position, potential and direction for an individual business or organization.</a:t>
            </a:r>
          </a:p>
          <a:p>
            <a:endParaRPr lang="en-US" dirty="0"/>
          </a:p>
          <a:p>
            <a:endParaRPr lang="en-GB" dirty="0"/>
          </a:p>
        </p:txBody>
      </p:sp>
      <p:sp>
        <p:nvSpPr>
          <p:cNvPr id="4" name="Title 1"/>
          <p:cNvSpPr>
            <a:spLocks noGrp="1"/>
          </p:cNvSpPr>
          <p:nvPr>
            <p:ph type="title"/>
          </p:nvPr>
        </p:nvSpPr>
        <p:spPr>
          <a:xfrm>
            <a:off x="838200" y="26276"/>
            <a:ext cx="7024744" cy="1143000"/>
          </a:xfrm>
        </p:spPr>
        <p:txBody>
          <a:bodyPr/>
          <a:lstStyle/>
          <a:p>
            <a:r>
              <a:rPr lang="en-GB" dirty="0"/>
              <a:t>PESTLE</a:t>
            </a:r>
          </a:p>
        </p:txBody>
      </p:sp>
    </p:spTree>
    <p:extLst>
      <p:ext uri="{BB962C8B-B14F-4D97-AF65-F5344CB8AC3E}">
        <p14:creationId xmlns:p14="http://schemas.microsoft.com/office/powerpoint/2010/main" val="893740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5400"/>
            <a:ext cx="7924800" cy="5791200"/>
          </a:xfrm>
        </p:spPr>
        <p:txBody>
          <a:bodyPr>
            <a:normAutofit/>
          </a:bodyPr>
          <a:lstStyle/>
          <a:p>
            <a:pPr fontAlgn="base"/>
            <a:r>
              <a:rPr lang="en-US" sz="1800" b="1" dirty="0"/>
              <a:t>Political: </a:t>
            </a:r>
            <a:r>
              <a:rPr lang="en-US" sz="1800" dirty="0"/>
              <a:t>These factors determine the extent to which a government may influence the economy or a certain industry environment (economic environment) to a great extent.. [For example] a government may impose a new tax or duty due to which entire revenue generating structures of organizations might change. Political factors include</a:t>
            </a:r>
          </a:p>
          <a:p>
            <a:pPr lvl="3" fontAlgn="base"/>
            <a:r>
              <a:rPr lang="en-US" dirty="0"/>
              <a:t>Trading policies</a:t>
            </a:r>
          </a:p>
          <a:p>
            <a:pPr lvl="3" fontAlgn="base"/>
            <a:r>
              <a:rPr lang="en-US" dirty="0"/>
              <a:t>Government changes</a:t>
            </a:r>
          </a:p>
          <a:p>
            <a:pPr lvl="3" fontAlgn="base"/>
            <a:r>
              <a:rPr lang="en-US" dirty="0"/>
              <a:t>Shareholder and their demands</a:t>
            </a:r>
          </a:p>
          <a:p>
            <a:pPr lvl="3" fontAlgn="base"/>
            <a:r>
              <a:rPr lang="en-US" dirty="0"/>
              <a:t>Funding,</a:t>
            </a:r>
          </a:p>
          <a:p>
            <a:pPr lvl="3" fontAlgn="base"/>
            <a:r>
              <a:rPr lang="en-US" dirty="0"/>
              <a:t>Governmental leadership</a:t>
            </a:r>
          </a:p>
          <a:p>
            <a:pPr lvl="3" fontAlgn="base"/>
            <a:r>
              <a:rPr lang="en-US" dirty="0"/>
              <a:t>Lobbying</a:t>
            </a:r>
          </a:p>
          <a:p>
            <a:pPr lvl="3" fontAlgn="base"/>
            <a:r>
              <a:rPr lang="en-US" dirty="0"/>
              <a:t>Foreign pressures</a:t>
            </a:r>
          </a:p>
          <a:p>
            <a:pPr lvl="3" fontAlgn="base"/>
            <a:r>
              <a:rPr lang="en-US" dirty="0"/>
              <a:t>Conflicts in the political arena</a:t>
            </a:r>
          </a:p>
          <a:p>
            <a:pPr lvl="1" fontAlgn="base"/>
            <a:endParaRPr lang="en-US" dirty="0"/>
          </a:p>
          <a:p>
            <a:pPr fontAlgn="base"/>
            <a:endParaRPr lang="en-US" dirty="0"/>
          </a:p>
        </p:txBody>
      </p:sp>
      <p:sp>
        <p:nvSpPr>
          <p:cNvPr id="4" name="Title 1"/>
          <p:cNvSpPr>
            <a:spLocks noGrp="1"/>
          </p:cNvSpPr>
          <p:nvPr>
            <p:ph type="title"/>
          </p:nvPr>
        </p:nvSpPr>
        <p:spPr>
          <a:xfrm>
            <a:off x="609600" y="-3717"/>
            <a:ext cx="7024744" cy="1143000"/>
          </a:xfrm>
        </p:spPr>
        <p:txBody>
          <a:bodyPr/>
          <a:lstStyle/>
          <a:p>
            <a:r>
              <a:rPr lang="en-GB" dirty="0"/>
              <a:t>PESTLE</a:t>
            </a:r>
          </a:p>
        </p:txBody>
      </p:sp>
    </p:spTree>
    <p:extLst>
      <p:ext uri="{BB962C8B-B14F-4D97-AF65-F5344CB8AC3E}">
        <p14:creationId xmlns:p14="http://schemas.microsoft.com/office/powerpoint/2010/main" val="2919057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57200"/>
            <a:ext cx="7924800" cy="5791200"/>
          </a:xfrm>
        </p:spPr>
        <p:txBody>
          <a:bodyPr>
            <a:noAutofit/>
          </a:bodyPr>
          <a:lstStyle/>
          <a:p>
            <a:pPr lvl="1" fontAlgn="base"/>
            <a:endParaRPr lang="en-US" sz="1800" dirty="0"/>
          </a:p>
          <a:p>
            <a:pPr fontAlgn="base"/>
            <a:endParaRPr lang="en-US" sz="1800" dirty="0"/>
          </a:p>
          <a:p>
            <a:pPr fontAlgn="base"/>
            <a:r>
              <a:rPr lang="en-US" sz="1800" b="1" dirty="0"/>
              <a:t>Economic: </a:t>
            </a:r>
            <a:r>
              <a:rPr lang="en-US" sz="1800" dirty="0"/>
              <a:t>These factors are determinants of an economy’s performance that directly impacts a company and have resonating long term effects. [For example] a rise in the inflation rate of any economy would affect the way companies’ price their products and services. Adding to that, it would affect the purchasing power of a consumer and change demand/supply models for that economy. Economic factors include </a:t>
            </a:r>
          </a:p>
          <a:p>
            <a:pPr lvl="2" fontAlgn="base"/>
            <a:r>
              <a:rPr lang="en-US" sz="1800" dirty="0"/>
              <a:t>Disposable income</a:t>
            </a:r>
          </a:p>
          <a:p>
            <a:pPr lvl="2" fontAlgn="base"/>
            <a:r>
              <a:rPr lang="en-US" sz="1800" dirty="0"/>
              <a:t>Unemployment level</a:t>
            </a:r>
          </a:p>
          <a:p>
            <a:pPr lvl="2" fontAlgn="base"/>
            <a:r>
              <a:rPr lang="en-US" sz="1800" dirty="0"/>
              <a:t>Foreign exchange rates</a:t>
            </a:r>
          </a:p>
          <a:p>
            <a:pPr lvl="2" fontAlgn="base"/>
            <a:r>
              <a:rPr lang="en-US" sz="1800" dirty="0"/>
              <a:t>Interest rates</a:t>
            </a:r>
          </a:p>
          <a:p>
            <a:pPr lvl="2" fontAlgn="base"/>
            <a:r>
              <a:rPr lang="en-US" sz="1800" dirty="0"/>
              <a:t>Trade tariffs</a:t>
            </a:r>
          </a:p>
          <a:p>
            <a:pPr lvl="2" fontAlgn="base"/>
            <a:r>
              <a:rPr lang="en-US" sz="1800" dirty="0"/>
              <a:t>Inflation rate</a:t>
            </a:r>
          </a:p>
          <a:p>
            <a:pPr lvl="2" fontAlgn="base"/>
            <a:r>
              <a:rPr lang="en-US" sz="1800" dirty="0"/>
              <a:t>Foreign economic trends</a:t>
            </a:r>
          </a:p>
          <a:p>
            <a:pPr lvl="2" fontAlgn="base"/>
            <a:r>
              <a:rPr lang="en-US" sz="1800" dirty="0"/>
              <a:t>General taxation issues</a:t>
            </a:r>
          </a:p>
          <a:p>
            <a:pPr lvl="2" fontAlgn="base"/>
            <a:r>
              <a:rPr lang="en-US" sz="1800" dirty="0"/>
              <a:t>Taxation changes specific to product/services</a:t>
            </a:r>
          </a:p>
          <a:p>
            <a:pPr lvl="2" fontAlgn="base"/>
            <a:r>
              <a:rPr lang="en-US" sz="1800" dirty="0"/>
              <a:t>Local economic situation and trends</a:t>
            </a:r>
          </a:p>
          <a:p>
            <a:pPr fontAlgn="base"/>
            <a:endParaRPr lang="en-GB" sz="1800" dirty="0"/>
          </a:p>
        </p:txBody>
      </p:sp>
      <p:sp>
        <p:nvSpPr>
          <p:cNvPr id="4" name="Title 1"/>
          <p:cNvSpPr>
            <a:spLocks noGrp="1"/>
          </p:cNvSpPr>
          <p:nvPr>
            <p:ph type="title"/>
          </p:nvPr>
        </p:nvSpPr>
        <p:spPr>
          <a:xfrm>
            <a:off x="609600" y="-3717"/>
            <a:ext cx="7024744" cy="1143000"/>
          </a:xfrm>
        </p:spPr>
        <p:txBody>
          <a:bodyPr/>
          <a:lstStyle/>
          <a:p>
            <a:r>
              <a:rPr lang="en-GB" dirty="0"/>
              <a:t>PESTLE</a:t>
            </a:r>
          </a:p>
        </p:txBody>
      </p:sp>
    </p:spTree>
    <p:extLst>
      <p:ext uri="{BB962C8B-B14F-4D97-AF65-F5344CB8AC3E}">
        <p14:creationId xmlns:p14="http://schemas.microsoft.com/office/powerpoint/2010/main" val="4168517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83013"/>
            <a:ext cx="7620000" cy="5791200"/>
          </a:xfrm>
        </p:spPr>
        <p:txBody>
          <a:bodyPr>
            <a:noAutofit/>
          </a:bodyPr>
          <a:lstStyle/>
          <a:p>
            <a:pPr fontAlgn="base"/>
            <a:r>
              <a:rPr lang="en-US" sz="1800" b="1" dirty="0"/>
              <a:t>Social: </a:t>
            </a:r>
            <a:r>
              <a:rPr lang="en-US" sz="1800" dirty="0"/>
              <a:t>These factors scrutinize the social environment of the market, and gauge determinants like cultural trends, demographics, population analytics etc. An example for this can be buying trends for Western countries like the US where there is high demand during the Holiday season. Social factors includes: </a:t>
            </a:r>
          </a:p>
          <a:p>
            <a:pPr fontAlgn="base"/>
            <a:endParaRPr lang="en-US" sz="1800" dirty="0"/>
          </a:p>
          <a:p>
            <a:pPr lvl="2" fontAlgn="base"/>
            <a:r>
              <a:rPr lang="en-US" dirty="0"/>
              <a:t>Ethnic/religious factors</a:t>
            </a:r>
          </a:p>
          <a:p>
            <a:pPr lvl="2" fontAlgn="base"/>
            <a:r>
              <a:rPr lang="en-US" dirty="0"/>
              <a:t>Advertising scenarios</a:t>
            </a:r>
          </a:p>
          <a:p>
            <a:pPr lvl="2" fontAlgn="base"/>
            <a:r>
              <a:rPr lang="en-US" dirty="0"/>
              <a:t>Ethical issues</a:t>
            </a:r>
          </a:p>
          <a:p>
            <a:pPr lvl="2" fontAlgn="base"/>
            <a:r>
              <a:rPr lang="en-US" dirty="0"/>
              <a:t>Consumer buying patterns</a:t>
            </a:r>
          </a:p>
          <a:p>
            <a:pPr lvl="2" fontAlgn="base"/>
            <a:r>
              <a:rPr lang="en-US" dirty="0"/>
              <a:t>Major world events</a:t>
            </a:r>
          </a:p>
          <a:p>
            <a:pPr lvl="2" fontAlgn="base"/>
            <a:r>
              <a:rPr lang="en-US" dirty="0"/>
              <a:t>Buying access</a:t>
            </a:r>
          </a:p>
          <a:p>
            <a:pPr lvl="2" fontAlgn="base"/>
            <a:r>
              <a:rPr lang="en-US" dirty="0"/>
              <a:t>Shifts in population</a:t>
            </a:r>
          </a:p>
          <a:p>
            <a:pPr lvl="2" fontAlgn="base"/>
            <a:r>
              <a:rPr lang="en-US" dirty="0"/>
              <a:t>Demographics</a:t>
            </a:r>
          </a:p>
          <a:p>
            <a:pPr lvl="2" fontAlgn="base"/>
            <a:r>
              <a:rPr lang="en-US" dirty="0"/>
              <a:t>Health</a:t>
            </a:r>
          </a:p>
          <a:p>
            <a:endParaRPr lang="en-GB" sz="1400" dirty="0"/>
          </a:p>
        </p:txBody>
      </p:sp>
      <p:sp>
        <p:nvSpPr>
          <p:cNvPr id="4" name="Title 1"/>
          <p:cNvSpPr>
            <a:spLocks noGrp="1"/>
          </p:cNvSpPr>
          <p:nvPr>
            <p:ph type="title"/>
          </p:nvPr>
        </p:nvSpPr>
        <p:spPr>
          <a:xfrm>
            <a:off x="609600" y="-3717"/>
            <a:ext cx="7024744" cy="1143000"/>
          </a:xfrm>
        </p:spPr>
        <p:txBody>
          <a:bodyPr/>
          <a:lstStyle/>
          <a:p>
            <a:r>
              <a:rPr lang="en-GB" dirty="0"/>
              <a:t>PESTLE</a:t>
            </a:r>
          </a:p>
        </p:txBody>
      </p:sp>
      <p:sp>
        <p:nvSpPr>
          <p:cNvPr id="9" name="Content Placeholder 2"/>
          <p:cNvSpPr txBox="1">
            <a:spLocks/>
          </p:cNvSpPr>
          <p:nvPr/>
        </p:nvSpPr>
        <p:spPr>
          <a:xfrm>
            <a:off x="4343400" y="3124200"/>
            <a:ext cx="7620000" cy="5791200"/>
          </a:xfrm>
          <a:prstGeom prst="rect">
            <a:avLst/>
          </a:prstGeom>
        </p:spPr>
        <p:txBody>
          <a:bodyPr vert="horz" lIns="91440" tIns="45720" rIns="91440" bIns="45720" rtlCol="0">
            <a:no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28650" indent="-285750" fontAlgn="base">
              <a:buFont typeface="Courier New" panose="02070309020205020404" pitchFamily="49" charset="0"/>
              <a:buChar char="o"/>
            </a:pPr>
            <a:r>
              <a:rPr lang="en-US" sz="1800" dirty="0"/>
              <a:t>Consumer opinions and attitudes</a:t>
            </a:r>
          </a:p>
          <a:p>
            <a:pPr marL="628650" indent="-285750" fontAlgn="base">
              <a:buFont typeface="Courier New" panose="02070309020205020404" pitchFamily="49" charset="0"/>
              <a:buChar char="o"/>
            </a:pPr>
            <a:r>
              <a:rPr lang="en-US" sz="1800" dirty="0"/>
              <a:t>Views of the media</a:t>
            </a:r>
          </a:p>
          <a:p>
            <a:pPr marL="628650" indent="-285750" fontAlgn="base">
              <a:buFont typeface="Courier New" panose="02070309020205020404" pitchFamily="49" charset="0"/>
              <a:buChar char="o"/>
            </a:pPr>
            <a:r>
              <a:rPr lang="en-US" sz="1800" dirty="0"/>
              <a:t>Law changes affecting </a:t>
            </a:r>
          </a:p>
          <a:p>
            <a:pPr indent="0" fontAlgn="base">
              <a:buNone/>
            </a:pPr>
            <a:r>
              <a:rPr lang="en-US" sz="1800" dirty="0"/>
              <a:t> social factors</a:t>
            </a:r>
          </a:p>
          <a:p>
            <a:pPr marL="628650" indent="-285750" fontAlgn="base">
              <a:buFont typeface="Courier New" panose="02070309020205020404" pitchFamily="49" charset="0"/>
              <a:buChar char="o"/>
            </a:pPr>
            <a:r>
              <a:rPr lang="en-US" sz="1800" dirty="0"/>
              <a:t>Change in Lifestyle</a:t>
            </a:r>
          </a:p>
          <a:p>
            <a:pPr marL="628650" indent="-285750" fontAlgn="base">
              <a:buFont typeface="Courier New" panose="02070309020205020404" pitchFamily="49" charset="0"/>
              <a:buChar char="o"/>
            </a:pPr>
            <a:r>
              <a:rPr lang="en-US" sz="1800" dirty="0"/>
              <a:t>Brand preferences</a:t>
            </a:r>
          </a:p>
          <a:p>
            <a:pPr marL="628650" indent="-285750" fontAlgn="base">
              <a:buFont typeface="Courier New" panose="02070309020205020404" pitchFamily="49" charset="0"/>
              <a:buChar char="o"/>
            </a:pPr>
            <a:r>
              <a:rPr lang="en-US" sz="1800" dirty="0"/>
              <a:t>Working attitude of people</a:t>
            </a:r>
          </a:p>
          <a:p>
            <a:pPr marL="628650" indent="-285750" fontAlgn="base">
              <a:buFont typeface="Courier New" panose="02070309020205020404" pitchFamily="49" charset="0"/>
              <a:buChar char="o"/>
            </a:pPr>
            <a:r>
              <a:rPr lang="en-US" sz="1800" dirty="0"/>
              <a:t>Education</a:t>
            </a:r>
          </a:p>
          <a:p>
            <a:pPr marL="628650" indent="-285750" fontAlgn="base">
              <a:buFont typeface="Courier New" panose="02070309020205020404" pitchFamily="49" charset="0"/>
              <a:buChar char="o"/>
            </a:pPr>
            <a:r>
              <a:rPr lang="en-US" sz="1800" dirty="0"/>
              <a:t>Trends</a:t>
            </a:r>
          </a:p>
          <a:p>
            <a:pPr marL="628650" indent="-285750" fontAlgn="base">
              <a:buFont typeface="Courier New" panose="02070309020205020404" pitchFamily="49" charset="0"/>
              <a:buChar char="o"/>
            </a:pPr>
            <a:r>
              <a:rPr lang="en-US" sz="1800" dirty="0"/>
              <a:t>History</a:t>
            </a:r>
          </a:p>
          <a:p>
            <a:pPr lvl="2" fontAlgn="base"/>
            <a:endParaRPr lang="en-US" sz="1400" dirty="0"/>
          </a:p>
          <a:p>
            <a:endParaRPr lang="en-GB" sz="1400" dirty="0"/>
          </a:p>
        </p:txBody>
      </p:sp>
    </p:spTree>
    <p:extLst>
      <p:ext uri="{BB962C8B-B14F-4D97-AF65-F5344CB8AC3E}">
        <p14:creationId xmlns:p14="http://schemas.microsoft.com/office/powerpoint/2010/main" val="2919057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95400"/>
            <a:ext cx="7467600" cy="4572000"/>
          </a:xfrm>
        </p:spPr>
        <p:txBody>
          <a:bodyPr>
            <a:noAutofit/>
          </a:bodyPr>
          <a:lstStyle/>
          <a:p>
            <a:pPr fontAlgn="base"/>
            <a:r>
              <a:rPr lang="en-US" sz="1600" b="1" dirty="0"/>
              <a:t>Technological: </a:t>
            </a:r>
            <a:r>
              <a:rPr lang="en-US" sz="1600" dirty="0"/>
              <a:t>These factors pertain to innovations in technology that may affect the operations of the industry and the market favorably or unfavorably. This includes </a:t>
            </a:r>
          </a:p>
          <a:p>
            <a:pPr lvl="2" fontAlgn="base"/>
            <a:r>
              <a:rPr lang="en-US" sz="1600" dirty="0"/>
              <a:t>Technological development</a:t>
            </a:r>
          </a:p>
          <a:p>
            <a:pPr lvl="2" fontAlgn="base"/>
            <a:r>
              <a:rPr lang="en-US" sz="1600" dirty="0"/>
              <a:t>Research and development</a:t>
            </a:r>
          </a:p>
          <a:p>
            <a:pPr lvl="2" fontAlgn="base"/>
            <a:r>
              <a:rPr lang="en-US" sz="1600" dirty="0"/>
              <a:t>Trends in global technological advancements</a:t>
            </a:r>
          </a:p>
          <a:p>
            <a:pPr lvl="2" fontAlgn="base"/>
            <a:r>
              <a:rPr lang="en-US" sz="1600" dirty="0"/>
              <a:t>Associated technologies</a:t>
            </a:r>
          </a:p>
          <a:p>
            <a:pPr lvl="2" fontAlgn="base"/>
            <a:r>
              <a:rPr lang="en-US" sz="1600" dirty="0"/>
              <a:t>Legislations in technological fields</a:t>
            </a:r>
          </a:p>
          <a:p>
            <a:pPr lvl="2" fontAlgn="base"/>
            <a:r>
              <a:rPr lang="en-US" sz="1600" dirty="0"/>
              <a:t>Patents</a:t>
            </a:r>
          </a:p>
          <a:p>
            <a:pPr lvl="2" fontAlgn="base"/>
            <a:r>
              <a:rPr lang="en-US" sz="1600" dirty="0"/>
              <a:t>Licensing</a:t>
            </a:r>
          </a:p>
          <a:p>
            <a:pPr lvl="2" fontAlgn="base"/>
            <a:r>
              <a:rPr lang="en-US" sz="1600" dirty="0"/>
              <a:t>Access into the technological field</a:t>
            </a:r>
          </a:p>
          <a:p>
            <a:pPr lvl="2" fontAlgn="base"/>
            <a:r>
              <a:rPr lang="en-US" sz="1600" dirty="0"/>
              <a:t>Consumer preferences</a:t>
            </a:r>
          </a:p>
          <a:p>
            <a:pPr lvl="2" fontAlgn="base"/>
            <a:r>
              <a:rPr lang="en-US" sz="1600" dirty="0"/>
              <a:t>Consumer buying trends</a:t>
            </a:r>
          </a:p>
          <a:p>
            <a:pPr lvl="2" fontAlgn="base"/>
            <a:r>
              <a:rPr lang="en-US" sz="1600" dirty="0"/>
              <a:t>Intellectual property and its laws</a:t>
            </a:r>
          </a:p>
          <a:p>
            <a:pPr lvl="2" fontAlgn="base"/>
            <a:r>
              <a:rPr lang="en-US" sz="1600" dirty="0"/>
              <a:t>How mature a certain technology is</a:t>
            </a:r>
          </a:p>
          <a:p>
            <a:pPr lvl="2" fontAlgn="base"/>
            <a:r>
              <a:rPr lang="en-US" sz="1600" dirty="0"/>
              <a:t>Information technology</a:t>
            </a:r>
          </a:p>
          <a:p>
            <a:pPr lvl="2" fontAlgn="base"/>
            <a:r>
              <a:rPr lang="en-US" sz="1600" dirty="0"/>
              <a:t>Communication</a:t>
            </a:r>
          </a:p>
          <a:p>
            <a:pPr fontAlgn="base"/>
            <a:endParaRPr lang="en-US" sz="1600" dirty="0"/>
          </a:p>
        </p:txBody>
      </p:sp>
      <p:sp>
        <p:nvSpPr>
          <p:cNvPr id="4" name="Title 1"/>
          <p:cNvSpPr>
            <a:spLocks noGrp="1"/>
          </p:cNvSpPr>
          <p:nvPr>
            <p:ph type="title"/>
          </p:nvPr>
        </p:nvSpPr>
        <p:spPr>
          <a:xfrm>
            <a:off x="609600" y="-3717"/>
            <a:ext cx="7024744" cy="1143000"/>
          </a:xfrm>
        </p:spPr>
        <p:txBody>
          <a:bodyPr/>
          <a:lstStyle/>
          <a:p>
            <a:r>
              <a:rPr lang="en-GB" dirty="0"/>
              <a:t>PESTLE</a:t>
            </a:r>
          </a:p>
        </p:txBody>
      </p:sp>
    </p:spTree>
    <p:extLst>
      <p:ext uri="{BB962C8B-B14F-4D97-AF65-F5344CB8AC3E}">
        <p14:creationId xmlns:p14="http://schemas.microsoft.com/office/powerpoint/2010/main" val="1280796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24000"/>
            <a:ext cx="6777317" cy="3508977"/>
          </a:xfrm>
        </p:spPr>
        <p:txBody>
          <a:bodyPr>
            <a:noAutofit/>
          </a:bodyPr>
          <a:lstStyle/>
          <a:p>
            <a:pPr fontAlgn="base"/>
            <a:r>
              <a:rPr lang="en-US" sz="1800" b="1" dirty="0"/>
              <a:t>Legal: </a:t>
            </a:r>
            <a:r>
              <a:rPr lang="en-US" sz="1800" dirty="0"/>
              <a:t>These factors have both external and internal sides. There are certain laws that affect the business environment in a certain country while there are certain policies that companies maintain for themselves. Legal analysis takes into account both of these angles and then charts out the strategies in light of these legislations. These factors includes </a:t>
            </a:r>
          </a:p>
          <a:p>
            <a:pPr lvl="2" fontAlgn="base"/>
            <a:r>
              <a:rPr lang="en-US" sz="1800" dirty="0"/>
              <a:t>Employment law</a:t>
            </a:r>
          </a:p>
          <a:p>
            <a:pPr lvl="2" fontAlgn="base"/>
            <a:r>
              <a:rPr lang="en-US" sz="1800" dirty="0"/>
              <a:t>Consumer protection</a:t>
            </a:r>
          </a:p>
          <a:p>
            <a:pPr lvl="2" fontAlgn="base"/>
            <a:r>
              <a:rPr lang="en-US" sz="1800" dirty="0"/>
              <a:t>Industry-specific regulations</a:t>
            </a:r>
          </a:p>
          <a:p>
            <a:pPr lvl="2" fontAlgn="base"/>
            <a:r>
              <a:rPr lang="en-US" sz="1800" dirty="0"/>
              <a:t>Competitive regulations</a:t>
            </a:r>
          </a:p>
          <a:p>
            <a:pPr lvl="2" fontAlgn="base"/>
            <a:r>
              <a:rPr lang="en-US" sz="1800" dirty="0"/>
              <a:t>Current legislation home market</a:t>
            </a:r>
          </a:p>
          <a:p>
            <a:pPr lvl="2" fontAlgn="base"/>
            <a:r>
              <a:rPr lang="en-US" sz="1800" dirty="0"/>
              <a:t>Future legislation</a:t>
            </a:r>
          </a:p>
          <a:p>
            <a:pPr lvl="2" fontAlgn="base"/>
            <a:r>
              <a:rPr lang="en-US" sz="1800" dirty="0"/>
              <a:t>Regulatory bodies and their processes</a:t>
            </a:r>
          </a:p>
          <a:p>
            <a:pPr lvl="2" fontAlgn="base"/>
            <a:r>
              <a:rPr lang="en-US" sz="1800" dirty="0"/>
              <a:t>Environmental regulations</a:t>
            </a:r>
          </a:p>
          <a:p>
            <a:pPr fontAlgn="base"/>
            <a:endParaRPr lang="en-US" sz="1800" dirty="0"/>
          </a:p>
        </p:txBody>
      </p:sp>
      <p:sp>
        <p:nvSpPr>
          <p:cNvPr id="4" name="Title 1"/>
          <p:cNvSpPr>
            <a:spLocks noGrp="1"/>
          </p:cNvSpPr>
          <p:nvPr>
            <p:ph type="title"/>
          </p:nvPr>
        </p:nvSpPr>
        <p:spPr>
          <a:xfrm>
            <a:off x="609600" y="-3717"/>
            <a:ext cx="7024744" cy="1143000"/>
          </a:xfrm>
        </p:spPr>
        <p:txBody>
          <a:bodyPr/>
          <a:lstStyle/>
          <a:p>
            <a:r>
              <a:rPr lang="en-GB" dirty="0"/>
              <a:t>PESTLE</a:t>
            </a:r>
          </a:p>
        </p:txBody>
      </p:sp>
    </p:spTree>
    <p:extLst>
      <p:ext uri="{BB962C8B-B14F-4D97-AF65-F5344CB8AC3E}">
        <p14:creationId xmlns:p14="http://schemas.microsoft.com/office/powerpoint/2010/main" val="1280796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24000"/>
            <a:ext cx="6777317" cy="3508977"/>
          </a:xfrm>
        </p:spPr>
        <p:txBody>
          <a:bodyPr>
            <a:noAutofit/>
          </a:bodyPr>
          <a:lstStyle/>
          <a:p>
            <a:pPr fontAlgn="base"/>
            <a:r>
              <a:rPr lang="en-US" sz="1600" b="1" dirty="0"/>
              <a:t>Environmental: </a:t>
            </a:r>
            <a:r>
              <a:rPr lang="en-US" sz="1600" dirty="0"/>
              <a:t>These factors include all those that influence or are determined by the surrounding environment. This aspect of the PESTLE is crucial for certain industries particularly for example tourism, farming, agriculture etc. Factors of a business environmental analysis include but are not limited to climate, weather, geographical location, global changes in climate, environmental offsets etc. These  factors are</a:t>
            </a:r>
          </a:p>
          <a:p>
            <a:pPr lvl="2" fontAlgn="base"/>
            <a:r>
              <a:rPr lang="en-GB" sz="1600" dirty="0"/>
              <a:t>Ecological</a:t>
            </a:r>
          </a:p>
          <a:p>
            <a:pPr lvl="2" fontAlgn="base"/>
            <a:r>
              <a:rPr lang="en-GB" sz="1600" dirty="0"/>
              <a:t>Environmental issues</a:t>
            </a:r>
          </a:p>
          <a:p>
            <a:pPr lvl="3" fontAlgn="base"/>
            <a:r>
              <a:rPr lang="en-GB" sz="1600" dirty="0"/>
              <a:t>International</a:t>
            </a:r>
          </a:p>
          <a:p>
            <a:pPr lvl="3" fontAlgn="base"/>
            <a:r>
              <a:rPr lang="en-GB" sz="1600" dirty="0"/>
              <a:t>National</a:t>
            </a:r>
          </a:p>
          <a:p>
            <a:pPr lvl="2" fontAlgn="base"/>
            <a:r>
              <a:rPr lang="en-GB" sz="1600" dirty="0"/>
              <a:t>Stakeholder/ investor values</a:t>
            </a:r>
          </a:p>
          <a:p>
            <a:pPr lvl="2" fontAlgn="base"/>
            <a:r>
              <a:rPr lang="en-GB" sz="1600" dirty="0"/>
              <a:t>Staff attitudes</a:t>
            </a:r>
          </a:p>
          <a:p>
            <a:pPr lvl="2" fontAlgn="base"/>
            <a:r>
              <a:rPr lang="en-GB" sz="1600" dirty="0"/>
              <a:t>Management style</a:t>
            </a:r>
          </a:p>
          <a:p>
            <a:pPr lvl="2" fontAlgn="base"/>
            <a:r>
              <a:rPr lang="en-GB" sz="1600" dirty="0"/>
              <a:t>Environmental regulations</a:t>
            </a:r>
          </a:p>
          <a:p>
            <a:pPr lvl="2" fontAlgn="base"/>
            <a:r>
              <a:rPr lang="en-GB" sz="1600" dirty="0"/>
              <a:t>Customer values</a:t>
            </a:r>
          </a:p>
          <a:p>
            <a:pPr lvl="2" fontAlgn="base"/>
            <a:r>
              <a:rPr lang="en-GB" sz="1600" dirty="0"/>
              <a:t>Market value</a:t>
            </a:r>
          </a:p>
          <a:p>
            <a:pPr lvl="1" fontAlgn="base"/>
            <a:endParaRPr lang="en-US" sz="1600" dirty="0"/>
          </a:p>
          <a:p>
            <a:endParaRPr lang="en-GB" sz="1600" dirty="0"/>
          </a:p>
        </p:txBody>
      </p:sp>
      <p:sp>
        <p:nvSpPr>
          <p:cNvPr id="4" name="Title 1"/>
          <p:cNvSpPr>
            <a:spLocks noGrp="1"/>
          </p:cNvSpPr>
          <p:nvPr>
            <p:ph type="title"/>
          </p:nvPr>
        </p:nvSpPr>
        <p:spPr>
          <a:xfrm>
            <a:off x="609600" y="-3717"/>
            <a:ext cx="7024744" cy="1143000"/>
          </a:xfrm>
        </p:spPr>
        <p:txBody>
          <a:bodyPr/>
          <a:lstStyle/>
          <a:p>
            <a:r>
              <a:rPr lang="en-GB" dirty="0"/>
              <a:t>PESTLE</a:t>
            </a:r>
          </a:p>
        </p:txBody>
      </p:sp>
    </p:spTree>
    <p:extLst>
      <p:ext uri="{BB962C8B-B14F-4D97-AF65-F5344CB8AC3E}">
        <p14:creationId xmlns:p14="http://schemas.microsoft.com/office/powerpoint/2010/main" val="1280796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7478" y="1139458"/>
            <a:ext cx="6683765" cy="960668"/>
          </a:xfrm>
        </p:spPr>
        <p:txBody>
          <a:bodyPr>
            <a:normAutofit fontScale="90000"/>
          </a:bodyPr>
          <a:lstStyle/>
          <a:p>
            <a:r>
              <a:rPr lang="en-US" dirty="0"/>
              <a:t>SWOT &amp; Strategic Implications </a:t>
            </a:r>
          </a:p>
        </p:txBody>
      </p:sp>
      <p:sp>
        <p:nvSpPr>
          <p:cNvPr id="7" name="TextBox 6"/>
          <p:cNvSpPr txBox="1"/>
          <p:nvPr/>
        </p:nvSpPr>
        <p:spPr>
          <a:xfrm>
            <a:off x="3234181" y="2035969"/>
            <a:ext cx="1425179" cy="300082"/>
          </a:xfrm>
          <a:prstGeom prst="rect">
            <a:avLst/>
          </a:prstGeom>
          <a:solidFill>
            <a:schemeClr val="accent2"/>
          </a:solidFill>
        </p:spPr>
        <p:txBody>
          <a:bodyPr wrap="square" rtlCol="0">
            <a:spAutoFit/>
          </a:bodyPr>
          <a:lstStyle/>
          <a:p>
            <a:r>
              <a:rPr lang="en-US" sz="1350"/>
              <a:t>STRENGTH </a:t>
            </a:r>
            <a:endParaRPr lang="en-US" sz="1350"/>
          </a:p>
        </p:txBody>
      </p:sp>
      <p:sp>
        <p:nvSpPr>
          <p:cNvPr id="8" name="TextBox 7"/>
          <p:cNvSpPr txBox="1"/>
          <p:nvPr/>
        </p:nvSpPr>
        <p:spPr>
          <a:xfrm>
            <a:off x="5248991" y="2035969"/>
            <a:ext cx="1425179" cy="300082"/>
          </a:xfrm>
          <a:prstGeom prst="rect">
            <a:avLst/>
          </a:prstGeom>
          <a:solidFill>
            <a:schemeClr val="accent2"/>
          </a:solidFill>
        </p:spPr>
        <p:txBody>
          <a:bodyPr wrap="square" rtlCol="0">
            <a:spAutoFit/>
          </a:bodyPr>
          <a:lstStyle/>
          <a:p>
            <a:r>
              <a:rPr lang="en-US" sz="1350" dirty="0"/>
              <a:t>WEAKNESS</a:t>
            </a:r>
            <a:endParaRPr lang="en-US" sz="1350" dirty="0"/>
          </a:p>
        </p:txBody>
      </p:sp>
      <p:sp>
        <p:nvSpPr>
          <p:cNvPr id="9" name="TextBox 8"/>
          <p:cNvSpPr txBox="1"/>
          <p:nvPr/>
        </p:nvSpPr>
        <p:spPr>
          <a:xfrm>
            <a:off x="1317478" y="2568178"/>
            <a:ext cx="1455660" cy="300082"/>
          </a:xfrm>
          <a:prstGeom prst="rect">
            <a:avLst/>
          </a:prstGeom>
          <a:solidFill>
            <a:schemeClr val="tx1">
              <a:lumMod val="65000"/>
              <a:lumOff val="35000"/>
            </a:schemeClr>
          </a:solidFill>
        </p:spPr>
        <p:txBody>
          <a:bodyPr wrap="square" rtlCol="0">
            <a:spAutoFit/>
          </a:bodyPr>
          <a:lstStyle/>
          <a:p>
            <a:r>
              <a:rPr lang="en-US" sz="1350" dirty="0"/>
              <a:t>OPPORTUNITIES </a:t>
            </a:r>
            <a:endParaRPr lang="en-US" sz="1350" dirty="0"/>
          </a:p>
        </p:txBody>
      </p:sp>
      <p:sp>
        <p:nvSpPr>
          <p:cNvPr id="10" name="TextBox 9"/>
          <p:cNvSpPr txBox="1"/>
          <p:nvPr/>
        </p:nvSpPr>
        <p:spPr>
          <a:xfrm>
            <a:off x="1347959" y="3313229"/>
            <a:ext cx="1425179" cy="300082"/>
          </a:xfrm>
          <a:prstGeom prst="rect">
            <a:avLst/>
          </a:prstGeom>
          <a:solidFill>
            <a:schemeClr val="tx1">
              <a:lumMod val="65000"/>
              <a:lumOff val="35000"/>
            </a:schemeClr>
          </a:solidFill>
        </p:spPr>
        <p:txBody>
          <a:bodyPr wrap="square" rtlCol="0">
            <a:spAutoFit/>
          </a:bodyPr>
          <a:lstStyle/>
          <a:p>
            <a:r>
              <a:rPr lang="en-US" sz="1350" dirty="0"/>
              <a:t>THREATS </a:t>
            </a:r>
            <a:endParaRPr lang="en-US" sz="1350" dirty="0"/>
          </a:p>
        </p:txBody>
      </p:sp>
      <p:sp>
        <p:nvSpPr>
          <p:cNvPr id="11" name="TextBox 10"/>
          <p:cNvSpPr txBox="1"/>
          <p:nvPr/>
        </p:nvSpPr>
        <p:spPr>
          <a:xfrm>
            <a:off x="3234181" y="2578090"/>
            <a:ext cx="1425179" cy="300082"/>
          </a:xfrm>
          <a:prstGeom prst="rect">
            <a:avLst/>
          </a:prstGeom>
          <a:noFill/>
        </p:spPr>
        <p:txBody>
          <a:bodyPr wrap="square" rtlCol="0">
            <a:spAutoFit/>
          </a:bodyPr>
          <a:lstStyle/>
          <a:p>
            <a:r>
              <a:rPr lang="en-US" sz="1350" dirty="0"/>
              <a:t>SO</a:t>
            </a:r>
            <a:endParaRPr lang="en-US" sz="1350" dirty="0"/>
          </a:p>
        </p:txBody>
      </p:sp>
      <p:sp>
        <p:nvSpPr>
          <p:cNvPr id="12" name="TextBox 11"/>
          <p:cNvSpPr txBox="1"/>
          <p:nvPr/>
        </p:nvSpPr>
        <p:spPr>
          <a:xfrm>
            <a:off x="3234181" y="3333856"/>
            <a:ext cx="1425179" cy="300082"/>
          </a:xfrm>
          <a:prstGeom prst="rect">
            <a:avLst/>
          </a:prstGeom>
          <a:noFill/>
        </p:spPr>
        <p:txBody>
          <a:bodyPr wrap="square" rtlCol="0">
            <a:spAutoFit/>
          </a:bodyPr>
          <a:lstStyle/>
          <a:p>
            <a:r>
              <a:rPr lang="en-US" sz="1350" dirty="0"/>
              <a:t>ST</a:t>
            </a:r>
            <a:endParaRPr lang="en-US" sz="1350" dirty="0"/>
          </a:p>
        </p:txBody>
      </p:sp>
      <p:sp>
        <p:nvSpPr>
          <p:cNvPr id="13" name="TextBox 12"/>
          <p:cNvSpPr txBox="1"/>
          <p:nvPr/>
        </p:nvSpPr>
        <p:spPr>
          <a:xfrm>
            <a:off x="5248991" y="2578090"/>
            <a:ext cx="1425179" cy="300082"/>
          </a:xfrm>
          <a:prstGeom prst="rect">
            <a:avLst/>
          </a:prstGeom>
          <a:noFill/>
        </p:spPr>
        <p:txBody>
          <a:bodyPr wrap="square" rtlCol="0">
            <a:spAutoFit/>
          </a:bodyPr>
          <a:lstStyle/>
          <a:p>
            <a:r>
              <a:rPr lang="en-US" sz="1350" dirty="0"/>
              <a:t>WO</a:t>
            </a:r>
            <a:endParaRPr lang="en-US" sz="1350" dirty="0"/>
          </a:p>
        </p:txBody>
      </p:sp>
      <p:sp>
        <p:nvSpPr>
          <p:cNvPr id="14" name="TextBox 13"/>
          <p:cNvSpPr txBox="1"/>
          <p:nvPr/>
        </p:nvSpPr>
        <p:spPr>
          <a:xfrm>
            <a:off x="5248991" y="3313229"/>
            <a:ext cx="1425179" cy="300082"/>
          </a:xfrm>
          <a:prstGeom prst="rect">
            <a:avLst/>
          </a:prstGeom>
          <a:noFill/>
        </p:spPr>
        <p:txBody>
          <a:bodyPr wrap="square" rtlCol="0">
            <a:spAutoFit/>
          </a:bodyPr>
          <a:lstStyle/>
          <a:p>
            <a:r>
              <a:rPr lang="en-US" sz="1350" dirty="0"/>
              <a:t>WT</a:t>
            </a:r>
            <a:endParaRPr lang="en-US" sz="1350" dirty="0"/>
          </a:p>
        </p:txBody>
      </p:sp>
      <p:sp>
        <p:nvSpPr>
          <p:cNvPr id="15" name="TextBox 14"/>
          <p:cNvSpPr txBox="1"/>
          <p:nvPr/>
        </p:nvSpPr>
        <p:spPr>
          <a:xfrm>
            <a:off x="2271712" y="4543425"/>
            <a:ext cx="2494594" cy="923330"/>
          </a:xfrm>
          <a:prstGeom prst="rect">
            <a:avLst/>
          </a:prstGeom>
          <a:noFill/>
        </p:spPr>
        <p:txBody>
          <a:bodyPr wrap="none" rtlCol="0">
            <a:spAutoFit/>
          </a:bodyPr>
          <a:lstStyle/>
          <a:p>
            <a:r>
              <a:rPr lang="en-US" sz="1350" dirty="0"/>
              <a:t>SO: UTILIZE IT MORE </a:t>
            </a:r>
          </a:p>
          <a:p>
            <a:r>
              <a:rPr lang="en-US" sz="1350" dirty="0"/>
              <a:t>WO: WORK HARDER</a:t>
            </a:r>
          </a:p>
          <a:p>
            <a:r>
              <a:rPr lang="en-US" sz="1350" dirty="0"/>
              <a:t>ST: DEFEND YOUR STRENGTH</a:t>
            </a:r>
          </a:p>
          <a:p>
            <a:r>
              <a:rPr lang="en-US" sz="1350" dirty="0"/>
              <a:t>WT: GET RID OF THEM</a:t>
            </a:r>
          </a:p>
        </p:txBody>
      </p:sp>
    </p:spTree>
    <p:extLst>
      <p:ext uri="{BB962C8B-B14F-4D97-AF65-F5344CB8AC3E}">
        <p14:creationId xmlns:p14="http://schemas.microsoft.com/office/powerpoint/2010/main" val="4696952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6705600" cy="1143000"/>
          </a:xfrm>
        </p:spPr>
        <p:txBody>
          <a:bodyPr>
            <a:normAutofit fontScale="90000"/>
          </a:bodyPr>
          <a:lstStyle/>
          <a:p>
            <a:r>
              <a:rPr lang="en-US" dirty="0"/>
              <a:t>How to Use SWOT Analysis</a:t>
            </a:r>
            <a:br>
              <a:rPr lang="en-US" dirty="0"/>
            </a:br>
            <a:endParaRPr lang="en-GB" dirty="0"/>
          </a:p>
        </p:txBody>
      </p:sp>
      <p:sp>
        <p:nvSpPr>
          <p:cNvPr id="3" name="Content Placeholder 2"/>
          <p:cNvSpPr>
            <a:spLocks noGrp="1"/>
          </p:cNvSpPr>
          <p:nvPr>
            <p:ph idx="1"/>
          </p:nvPr>
        </p:nvSpPr>
        <p:spPr>
          <a:xfrm>
            <a:off x="838200" y="1676400"/>
            <a:ext cx="7467600" cy="4419600"/>
          </a:xfrm>
        </p:spPr>
        <p:txBody>
          <a:bodyPr>
            <a:normAutofit fontScale="62500" lnSpcReduction="20000"/>
          </a:bodyPr>
          <a:lstStyle/>
          <a:p>
            <a:pPr marL="68580" indent="0">
              <a:buNone/>
            </a:pPr>
            <a:r>
              <a:rPr lang="en-US" dirty="0"/>
              <a:t>Strengths:</a:t>
            </a:r>
          </a:p>
          <a:p>
            <a:r>
              <a:rPr lang="en-US" dirty="0"/>
              <a:t>What advantages does your organization have?</a:t>
            </a:r>
          </a:p>
          <a:p>
            <a:r>
              <a:rPr lang="en-US" dirty="0"/>
              <a:t>What do you do better than anyone else?</a:t>
            </a:r>
          </a:p>
          <a:p>
            <a:r>
              <a:rPr lang="en-US" dirty="0"/>
              <a:t>What unique or lowest-cost resources can you draw upon that others can't?</a:t>
            </a:r>
          </a:p>
          <a:p>
            <a:r>
              <a:rPr lang="en-US" dirty="0"/>
              <a:t>What do people in your market see as your strengths?</a:t>
            </a:r>
          </a:p>
          <a:p>
            <a:r>
              <a:rPr lang="en-US" dirty="0"/>
              <a:t>What factors mean that you "get the sale"?</a:t>
            </a:r>
          </a:p>
          <a:p>
            <a:r>
              <a:rPr lang="en-US" dirty="0"/>
              <a:t>What is your organization's Unique Selling Proposition   (USP)?</a:t>
            </a:r>
          </a:p>
          <a:p>
            <a:r>
              <a:rPr lang="en-US" dirty="0"/>
              <a:t>Consider your strengths from both an internal perspective, and from the point of view of your customers and people in your market.</a:t>
            </a:r>
          </a:p>
          <a:p>
            <a:endParaRPr lang="en-US" dirty="0"/>
          </a:p>
          <a:p>
            <a:pPr marL="68580" indent="0">
              <a:buNone/>
            </a:pPr>
            <a:r>
              <a:rPr lang="en-US" dirty="0"/>
              <a:t>Weaknesses:</a:t>
            </a:r>
          </a:p>
          <a:p>
            <a:r>
              <a:rPr lang="en-US" dirty="0"/>
              <a:t>What could you improve?</a:t>
            </a:r>
          </a:p>
          <a:p>
            <a:r>
              <a:rPr lang="en-US" dirty="0"/>
              <a:t>What should you avoid?</a:t>
            </a:r>
          </a:p>
          <a:p>
            <a:r>
              <a:rPr lang="en-US" dirty="0"/>
              <a:t>What are people in your market likely to see as weaknesses?</a:t>
            </a:r>
          </a:p>
          <a:p>
            <a:r>
              <a:rPr lang="en-US" dirty="0"/>
              <a:t>What factors lose you sales?</a:t>
            </a:r>
          </a:p>
          <a:p>
            <a:r>
              <a:rPr lang="en-US" dirty="0"/>
              <a:t>Again, consider this from an internal and external basis: Do other people seem to perceive weaknesses that you don't see? Are your competitors doing any better than you?</a:t>
            </a:r>
          </a:p>
          <a:p>
            <a:endParaRPr lang="en-GB" dirty="0"/>
          </a:p>
        </p:txBody>
      </p:sp>
    </p:spTree>
    <p:extLst>
      <p:ext uri="{BB962C8B-B14F-4D97-AF65-F5344CB8AC3E}">
        <p14:creationId xmlns:p14="http://schemas.microsoft.com/office/powerpoint/2010/main" val="8355322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024744" cy="1143000"/>
          </a:xfrm>
        </p:spPr>
        <p:txBody>
          <a:bodyPr>
            <a:normAutofit fontScale="90000"/>
          </a:bodyPr>
          <a:lstStyle/>
          <a:p>
            <a:r>
              <a:rPr lang="en-US" dirty="0"/>
              <a:t>How to Use SWOT Analysis</a:t>
            </a:r>
            <a:br>
              <a:rPr lang="en-US" dirty="0"/>
            </a:br>
            <a:endParaRPr lang="en-GB" dirty="0"/>
          </a:p>
        </p:txBody>
      </p:sp>
      <p:sp>
        <p:nvSpPr>
          <p:cNvPr id="3" name="Content Placeholder 2"/>
          <p:cNvSpPr>
            <a:spLocks noGrp="1"/>
          </p:cNvSpPr>
          <p:nvPr>
            <p:ph idx="1"/>
          </p:nvPr>
        </p:nvSpPr>
        <p:spPr>
          <a:xfrm>
            <a:off x="914400" y="1447800"/>
            <a:ext cx="7467600" cy="4648200"/>
          </a:xfrm>
        </p:spPr>
        <p:txBody>
          <a:bodyPr>
            <a:normAutofit fontScale="62500" lnSpcReduction="20000"/>
          </a:bodyPr>
          <a:lstStyle/>
          <a:p>
            <a:pPr marL="68580" indent="0">
              <a:buNone/>
            </a:pPr>
            <a:r>
              <a:rPr lang="en-US" dirty="0"/>
              <a:t>Opportunities:</a:t>
            </a:r>
          </a:p>
          <a:p>
            <a:r>
              <a:rPr lang="en-US" dirty="0"/>
              <a:t>What good opportunities can you spot?</a:t>
            </a:r>
          </a:p>
          <a:p>
            <a:r>
              <a:rPr lang="en-US" dirty="0"/>
              <a:t>What interesting trends are you aware of?</a:t>
            </a:r>
          </a:p>
          <a:p>
            <a:r>
              <a:rPr lang="en-US" dirty="0"/>
              <a:t>Useful opportunities can come from such things as:</a:t>
            </a:r>
          </a:p>
          <a:p>
            <a:endParaRPr lang="en-US" dirty="0"/>
          </a:p>
          <a:p>
            <a:r>
              <a:rPr lang="en-US" dirty="0"/>
              <a:t>Changes in technology and markets on both a broad and narrow scale.</a:t>
            </a:r>
          </a:p>
          <a:p>
            <a:r>
              <a:rPr lang="en-US" dirty="0"/>
              <a:t>Changes in government policy related to your field.</a:t>
            </a:r>
          </a:p>
          <a:p>
            <a:r>
              <a:rPr lang="en-US" dirty="0"/>
              <a:t>Changes in social patterns, population profiles, lifestyle changes, and so on.</a:t>
            </a:r>
          </a:p>
          <a:p>
            <a:r>
              <a:rPr lang="en-US" dirty="0"/>
              <a:t>Local events.</a:t>
            </a:r>
          </a:p>
          <a:p>
            <a:endParaRPr lang="en-US" dirty="0"/>
          </a:p>
          <a:p>
            <a:pPr marL="68580" indent="0">
              <a:buNone/>
            </a:pPr>
            <a:r>
              <a:rPr lang="en-US" dirty="0"/>
              <a:t>Threats</a:t>
            </a:r>
          </a:p>
          <a:p>
            <a:r>
              <a:rPr lang="en-US" dirty="0"/>
              <a:t>What obstacles do you face?</a:t>
            </a:r>
          </a:p>
          <a:p>
            <a:r>
              <a:rPr lang="en-US" dirty="0"/>
              <a:t>What are your competitors doing?</a:t>
            </a:r>
          </a:p>
          <a:p>
            <a:r>
              <a:rPr lang="en-US" dirty="0"/>
              <a:t>Are quality standards or specifications for your job, products or services changing?</a:t>
            </a:r>
          </a:p>
          <a:p>
            <a:r>
              <a:rPr lang="en-US" dirty="0"/>
              <a:t>Is changing technology threatening your position?</a:t>
            </a:r>
          </a:p>
          <a:p>
            <a:r>
              <a:rPr lang="en-US" dirty="0"/>
              <a:t>Do you have bad debt or cash-flow problems?</a:t>
            </a:r>
          </a:p>
          <a:p>
            <a:r>
              <a:rPr lang="en-US" dirty="0"/>
              <a:t>Could any of your weaknesses seriously threaten your business?</a:t>
            </a:r>
          </a:p>
          <a:p>
            <a:endParaRPr lang="en-GB" dirty="0"/>
          </a:p>
        </p:txBody>
      </p:sp>
    </p:spTree>
    <p:extLst>
      <p:ext uri="{BB962C8B-B14F-4D97-AF65-F5344CB8AC3E}">
        <p14:creationId xmlns:p14="http://schemas.microsoft.com/office/powerpoint/2010/main" val="2285260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1447800" y="304800"/>
            <a:ext cx="6019800" cy="579438"/>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spcBef>
                <a:spcPct val="50000"/>
              </a:spcBef>
              <a:defRPr/>
            </a:pPr>
            <a:r>
              <a:rPr lang="en-US" sz="3200" dirty="0"/>
              <a:t>        Types of environment</a:t>
            </a:r>
          </a:p>
        </p:txBody>
      </p:sp>
      <p:sp>
        <p:nvSpPr>
          <p:cNvPr id="53251" name="Line 3"/>
          <p:cNvSpPr>
            <a:spLocks noChangeShapeType="1"/>
          </p:cNvSpPr>
          <p:nvPr/>
        </p:nvSpPr>
        <p:spPr bwMode="auto">
          <a:xfrm>
            <a:off x="4495800" y="914400"/>
            <a:ext cx="0" cy="68580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a:lstStyle/>
          <a:p>
            <a:pPr>
              <a:defRPr/>
            </a:pPr>
            <a:endParaRPr lang="en-IN"/>
          </a:p>
        </p:txBody>
      </p:sp>
      <p:sp>
        <p:nvSpPr>
          <p:cNvPr id="53252" name="Line 4"/>
          <p:cNvSpPr>
            <a:spLocks noChangeShapeType="1"/>
          </p:cNvSpPr>
          <p:nvPr/>
        </p:nvSpPr>
        <p:spPr bwMode="auto">
          <a:xfrm>
            <a:off x="1828800" y="1600200"/>
            <a:ext cx="5791200"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a:lstStyle/>
          <a:p>
            <a:pPr>
              <a:defRPr/>
            </a:pPr>
            <a:endParaRPr lang="en-IN"/>
          </a:p>
        </p:txBody>
      </p:sp>
      <p:sp>
        <p:nvSpPr>
          <p:cNvPr id="53253" name="Line 5"/>
          <p:cNvSpPr>
            <a:spLocks noChangeShapeType="1"/>
          </p:cNvSpPr>
          <p:nvPr/>
        </p:nvSpPr>
        <p:spPr bwMode="auto">
          <a:xfrm>
            <a:off x="1828800" y="1600200"/>
            <a:ext cx="0" cy="68580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a:lstStyle/>
          <a:p>
            <a:pPr>
              <a:defRPr/>
            </a:pPr>
            <a:endParaRPr lang="en-IN"/>
          </a:p>
        </p:txBody>
      </p:sp>
      <p:sp>
        <p:nvSpPr>
          <p:cNvPr id="53254" name="Line 6"/>
          <p:cNvSpPr>
            <a:spLocks noChangeShapeType="1"/>
          </p:cNvSpPr>
          <p:nvPr/>
        </p:nvSpPr>
        <p:spPr bwMode="auto">
          <a:xfrm>
            <a:off x="7579895" y="1600200"/>
            <a:ext cx="0" cy="60960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a:lstStyle/>
          <a:p>
            <a:pPr>
              <a:defRPr/>
            </a:pPr>
            <a:endParaRPr lang="en-IN"/>
          </a:p>
        </p:txBody>
      </p:sp>
      <p:sp>
        <p:nvSpPr>
          <p:cNvPr id="53255" name="Text Box 7"/>
          <p:cNvSpPr txBox="1">
            <a:spLocks noChangeArrowheads="1"/>
          </p:cNvSpPr>
          <p:nvPr/>
        </p:nvSpPr>
        <p:spPr bwMode="auto">
          <a:xfrm>
            <a:off x="609600" y="2286000"/>
            <a:ext cx="3505200" cy="4572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defRPr/>
            </a:pPr>
            <a:r>
              <a:rPr lang="en-US" sz="2400" dirty="0"/>
              <a:t>Internal environment</a:t>
            </a:r>
          </a:p>
        </p:txBody>
      </p:sp>
      <p:sp>
        <p:nvSpPr>
          <p:cNvPr id="53256" name="Text Box 8"/>
          <p:cNvSpPr txBox="1">
            <a:spLocks noChangeArrowheads="1"/>
          </p:cNvSpPr>
          <p:nvPr/>
        </p:nvSpPr>
        <p:spPr bwMode="auto">
          <a:xfrm>
            <a:off x="5334000" y="2209800"/>
            <a:ext cx="3733800" cy="46166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defRPr/>
            </a:pPr>
            <a:r>
              <a:rPr lang="en-US" sz="2400" dirty="0"/>
              <a:t>     External environment</a:t>
            </a:r>
          </a:p>
        </p:txBody>
      </p:sp>
      <p:sp>
        <p:nvSpPr>
          <p:cNvPr id="53257" name="Line 9"/>
          <p:cNvSpPr>
            <a:spLocks noChangeShapeType="1"/>
          </p:cNvSpPr>
          <p:nvPr/>
        </p:nvSpPr>
        <p:spPr bwMode="auto">
          <a:xfrm>
            <a:off x="7620000" y="2667000"/>
            <a:ext cx="0" cy="60960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a:lstStyle/>
          <a:p>
            <a:pPr>
              <a:defRPr/>
            </a:pPr>
            <a:endParaRPr lang="en-IN"/>
          </a:p>
        </p:txBody>
      </p:sp>
      <p:sp>
        <p:nvSpPr>
          <p:cNvPr id="53258" name="Line 10"/>
          <p:cNvSpPr>
            <a:spLocks noChangeShapeType="1"/>
          </p:cNvSpPr>
          <p:nvPr/>
        </p:nvSpPr>
        <p:spPr bwMode="auto">
          <a:xfrm>
            <a:off x="4343400" y="3276600"/>
            <a:ext cx="3886200"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a:lstStyle/>
          <a:p>
            <a:pPr>
              <a:defRPr/>
            </a:pPr>
            <a:endParaRPr lang="en-IN"/>
          </a:p>
        </p:txBody>
      </p:sp>
      <p:sp>
        <p:nvSpPr>
          <p:cNvPr id="53259" name="Line 11"/>
          <p:cNvSpPr>
            <a:spLocks noChangeShapeType="1"/>
          </p:cNvSpPr>
          <p:nvPr/>
        </p:nvSpPr>
        <p:spPr bwMode="auto">
          <a:xfrm>
            <a:off x="4343400" y="3276600"/>
            <a:ext cx="0" cy="182880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a:lstStyle/>
          <a:p>
            <a:pPr>
              <a:defRPr/>
            </a:pPr>
            <a:endParaRPr lang="en-IN"/>
          </a:p>
        </p:txBody>
      </p:sp>
      <p:sp>
        <p:nvSpPr>
          <p:cNvPr id="53260" name="Text Box 12"/>
          <p:cNvSpPr txBox="1">
            <a:spLocks noChangeArrowheads="1"/>
          </p:cNvSpPr>
          <p:nvPr/>
        </p:nvSpPr>
        <p:spPr bwMode="auto">
          <a:xfrm>
            <a:off x="2667000" y="4495800"/>
            <a:ext cx="2971800" cy="4572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spAutoFit/>
          </a:bodyPr>
          <a:lstStyle/>
          <a:p>
            <a:pPr>
              <a:spcBef>
                <a:spcPct val="50000"/>
              </a:spcBef>
              <a:defRPr/>
            </a:pPr>
            <a:r>
              <a:rPr lang="en-US" sz="2400" dirty="0"/>
              <a:t>Micro environment</a:t>
            </a:r>
          </a:p>
        </p:txBody>
      </p:sp>
      <p:sp>
        <p:nvSpPr>
          <p:cNvPr id="53261" name="Text Box 13"/>
          <p:cNvSpPr txBox="1">
            <a:spLocks noChangeArrowheads="1"/>
          </p:cNvSpPr>
          <p:nvPr/>
        </p:nvSpPr>
        <p:spPr bwMode="auto">
          <a:xfrm>
            <a:off x="5981700" y="4495800"/>
            <a:ext cx="3276600" cy="457200"/>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square">
            <a:spAutoFit/>
          </a:bodyPr>
          <a:lstStyle/>
          <a:p>
            <a:pPr>
              <a:spcBef>
                <a:spcPct val="50000"/>
              </a:spcBef>
              <a:defRPr/>
            </a:pPr>
            <a:r>
              <a:rPr lang="en-US" sz="2400" dirty="0"/>
              <a:t>Macro environment</a:t>
            </a:r>
          </a:p>
        </p:txBody>
      </p:sp>
      <p:sp>
        <p:nvSpPr>
          <p:cNvPr id="53262" name="Line 14"/>
          <p:cNvSpPr>
            <a:spLocks noChangeShapeType="1"/>
          </p:cNvSpPr>
          <p:nvPr/>
        </p:nvSpPr>
        <p:spPr bwMode="auto">
          <a:xfrm>
            <a:off x="8229600" y="3276600"/>
            <a:ext cx="0" cy="1828800"/>
          </a:xfrm>
          <a:prstGeom prst="line">
            <a:avLst/>
          </a:prstGeom>
          <a:ln>
            <a:headEnd/>
            <a:tailEnd type="triangle" w="med" len="med"/>
          </a:ln>
        </p:spPr>
        <p:style>
          <a:lnRef idx="2">
            <a:schemeClr val="accent1"/>
          </a:lnRef>
          <a:fillRef idx="0">
            <a:schemeClr val="accent1"/>
          </a:fillRef>
          <a:effectRef idx="1">
            <a:schemeClr val="accent1"/>
          </a:effectRef>
          <a:fontRef idx="minor">
            <a:schemeClr val="tx1"/>
          </a:fontRef>
        </p:style>
        <p:txBody>
          <a:bodyPr/>
          <a:lstStyle/>
          <a:p>
            <a:pPr>
              <a:defRPr/>
            </a:pPr>
            <a:endParaRPr lang="en-IN"/>
          </a:p>
        </p:txBody>
      </p:sp>
      <p:sp>
        <p:nvSpPr>
          <p:cNvPr id="2" name="Rectangle 1"/>
          <p:cNvSpPr/>
          <p:nvPr/>
        </p:nvSpPr>
        <p:spPr>
          <a:xfrm>
            <a:off x="685800" y="2971800"/>
            <a:ext cx="3429000" cy="12192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1400" dirty="0"/>
              <a:t>(</a:t>
            </a:r>
            <a:r>
              <a:rPr lang="en-US" sz="1400" dirty="0" err="1"/>
              <a:t>i</a:t>
            </a:r>
            <a:r>
              <a:rPr lang="en-US" sz="1400" dirty="0"/>
              <a:t>) Man</a:t>
            </a:r>
          </a:p>
          <a:p>
            <a:r>
              <a:rPr lang="en-US" sz="1400" dirty="0"/>
              <a:t>(ii) Machine</a:t>
            </a:r>
          </a:p>
          <a:p>
            <a:r>
              <a:rPr lang="en-US" sz="1400" dirty="0"/>
              <a:t>(iii) Material</a:t>
            </a:r>
          </a:p>
          <a:p>
            <a:r>
              <a:rPr lang="en-US" sz="1400" dirty="0"/>
              <a:t>(iv) Management</a:t>
            </a:r>
          </a:p>
        </p:txBody>
      </p:sp>
      <p:sp>
        <p:nvSpPr>
          <p:cNvPr id="3" name="Rectangle 2"/>
          <p:cNvSpPr/>
          <p:nvPr/>
        </p:nvSpPr>
        <p:spPr>
          <a:xfrm>
            <a:off x="2819400" y="5105400"/>
            <a:ext cx="2590800" cy="1371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1400" dirty="0"/>
              <a:t>(a) Human resources to include jobs, hygiene, security</a:t>
            </a:r>
          </a:p>
          <a:p>
            <a:r>
              <a:rPr lang="en-US" sz="1400" dirty="0"/>
              <a:t>(b) Company Board</a:t>
            </a:r>
          </a:p>
          <a:p>
            <a:r>
              <a:rPr lang="en-US" sz="1400" dirty="0"/>
              <a:t>(c) Management structure</a:t>
            </a:r>
            <a:endParaRPr lang="en-GB" sz="1400" dirty="0"/>
          </a:p>
        </p:txBody>
      </p:sp>
      <p:sp>
        <p:nvSpPr>
          <p:cNvPr id="19" name="Rectangle 18"/>
          <p:cNvSpPr/>
          <p:nvPr/>
        </p:nvSpPr>
        <p:spPr>
          <a:xfrm>
            <a:off x="6324600" y="5133474"/>
            <a:ext cx="2590800" cy="1371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1400" dirty="0"/>
              <a:t>(a) Government</a:t>
            </a:r>
          </a:p>
          <a:p>
            <a:r>
              <a:rPr lang="en-US" sz="1400" dirty="0"/>
              <a:t>(b) Political factors</a:t>
            </a:r>
          </a:p>
          <a:p>
            <a:r>
              <a:rPr lang="en-US" sz="1400" dirty="0"/>
              <a:t>(c) Social factors</a:t>
            </a:r>
          </a:p>
          <a:p>
            <a:r>
              <a:rPr lang="en-US" sz="1400" dirty="0"/>
              <a:t>(d) Cultural factors</a:t>
            </a:r>
          </a:p>
          <a:p>
            <a:r>
              <a:rPr lang="en-US" sz="1400" dirty="0"/>
              <a:t>(e) Demographic factors</a:t>
            </a:r>
          </a:p>
          <a:p>
            <a:r>
              <a:rPr lang="en-US" sz="1400" dirty="0"/>
              <a:t>(f) Economic factors</a:t>
            </a:r>
          </a:p>
        </p:txBody>
      </p:sp>
      <p:cxnSp>
        <p:nvCxnSpPr>
          <p:cNvPr id="5" name="Elbow Connector 4"/>
          <p:cNvCxnSpPr>
            <a:endCxn id="3" idx="1"/>
          </p:cNvCxnSpPr>
          <p:nvPr/>
        </p:nvCxnSpPr>
        <p:spPr>
          <a:xfrm rot="16200000" flipH="1">
            <a:off x="1524000" y="4495800"/>
            <a:ext cx="1600200" cy="99060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505986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307" y="290015"/>
            <a:ext cx="5715000" cy="914400"/>
          </a:xfrm>
        </p:spPr>
        <p:txBody>
          <a:bodyPr/>
          <a:lstStyle/>
          <a:p>
            <a:r>
              <a:rPr lang="en-GB" dirty="0"/>
              <a:t>Stake Holders Analysis</a:t>
            </a:r>
          </a:p>
        </p:txBody>
      </p:sp>
      <p:sp>
        <p:nvSpPr>
          <p:cNvPr id="3" name="TextBox 2"/>
          <p:cNvSpPr txBox="1"/>
          <p:nvPr/>
        </p:nvSpPr>
        <p:spPr>
          <a:xfrm>
            <a:off x="609600" y="1219200"/>
            <a:ext cx="7924800" cy="6647974"/>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rgbClr val="505050"/>
                </a:solidFill>
              </a:rPr>
              <a:t>Stakeholder Analysis is the technique used to identify the key people who have to be won over. You then use Stakeholder Planning to build the support that helps you succeed. </a:t>
            </a:r>
          </a:p>
          <a:p>
            <a:pPr marL="285750" indent="-285750">
              <a:buFont typeface="Arial" panose="020B0604020202020204" pitchFamily="34" charset="0"/>
              <a:buChar char="•"/>
            </a:pPr>
            <a:endParaRPr lang="en-US" sz="1600" dirty="0">
              <a:solidFill>
                <a:srgbClr val="505050"/>
              </a:solidFill>
            </a:endParaRPr>
          </a:p>
          <a:p>
            <a:pPr marL="285750" indent="-285750" fontAlgn="base">
              <a:buFont typeface="Arial" panose="020B0604020202020204" pitchFamily="34" charset="0"/>
              <a:buChar char="•"/>
            </a:pPr>
            <a:r>
              <a:rPr lang="en-US" sz="1600" b="0" i="0" dirty="0">
                <a:solidFill>
                  <a:srgbClr val="505050"/>
                </a:solidFill>
                <a:effectLst/>
              </a:rPr>
              <a:t>The benefits of using a stakeholder-based approach are that:</a:t>
            </a:r>
          </a:p>
          <a:p>
            <a:pPr marL="285750" indent="-285750" fontAlgn="base">
              <a:buFont typeface="Arial" panose="020B0604020202020204" pitchFamily="34" charset="0"/>
              <a:buChar char="•"/>
            </a:pPr>
            <a:endParaRPr lang="en-US" sz="1600" b="0" i="0" dirty="0">
              <a:solidFill>
                <a:srgbClr val="505050"/>
              </a:solidFill>
              <a:effectLst/>
            </a:endParaRPr>
          </a:p>
          <a:p>
            <a:pPr lvl="1" fontAlgn="base">
              <a:buFont typeface="Arial"/>
              <a:buChar char="•"/>
            </a:pPr>
            <a:r>
              <a:rPr lang="en-US" sz="1600" b="0" i="0" dirty="0">
                <a:solidFill>
                  <a:srgbClr val="505050"/>
                </a:solidFill>
                <a:effectLst/>
              </a:rPr>
              <a:t>You can use the opinions of the most powerful stakeholders to shape your projects at an early stage. Not only does this make it more likely that they will support you, their input can also improve the quality of your project</a:t>
            </a:r>
          </a:p>
          <a:p>
            <a:pPr lvl="1" fontAlgn="base">
              <a:buFont typeface="Arial"/>
              <a:buChar char="•"/>
            </a:pPr>
            <a:endParaRPr lang="en-US" sz="1600" b="0" i="0" dirty="0">
              <a:solidFill>
                <a:srgbClr val="505050"/>
              </a:solidFill>
              <a:effectLst/>
            </a:endParaRPr>
          </a:p>
          <a:p>
            <a:pPr lvl="1" fontAlgn="base">
              <a:buFont typeface="Arial"/>
              <a:buChar char="•"/>
            </a:pPr>
            <a:r>
              <a:rPr lang="en-US" sz="1600" b="0" i="0" dirty="0">
                <a:solidFill>
                  <a:srgbClr val="505050"/>
                </a:solidFill>
                <a:effectLst/>
              </a:rPr>
              <a:t>Gaining support from powerful stakeholders can help you to win more resources – this makes it more likely that your projects will be successful</a:t>
            </a:r>
          </a:p>
          <a:p>
            <a:pPr lvl="1" fontAlgn="base">
              <a:buFont typeface="Arial"/>
              <a:buChar char="•"/>
            </a:pPr>
            <a:endParaRPr lang="en-US" sz="1600" b="0" i="0" dirty="0">
              <a:solidFill>
                <a:srgbClr val="505050"/>
              </a:solidFill>
              <a:effectLst/>
            </a:endParaRPr>
          </a:p>
          <a:p>
            <a:pPr lvl="1" fontAlgn="base">
              <a:buFont typeface="Arial"/>
              <a:buChar char="•"/>
            </a:pPr>
            <a:r>
              <a:rPr lang="en-US" sz="1600" b="0" i="0" dirty="0">
                <a:solidFill>
                  <a:srgbClr val="505050"/>
                </a:solidFill>
                <a:effectLst/>
              </a:rPr>
              <a:t>By communicating with stakeholders early and frequently, you can ensure that they fully understand what you are doing and understand the benefits of your project – this means they can support you actively when necessary</a:t>
            </a:r>
          </a:p>
          <a:p>
            <a:pPr lvl="1" fontAlgn="base">
              <a:buFont typeface="Arial"/>
              <a:buChar char="•"/>
            </a:pPr>
            <a:endParaRPr lang="en-US" sz="1600" b="0" i="0" dirty="0">
              <a:solidFill>
                <a:srgbClr val="505050"/>
              </a:solidFill>
              <a:effectLst/>
            </a:endParaRPr>
          </a:p>
          <a:p>
            <a:pPr lvl="1" fontAlgn="base">
              <a:buFont typeface="Arial"/>
              <a:buChar char="•"/>
            </a:pPr>
            <a:r>
              <a:rPr lang="en-US" sz="1600" b="0" i="0" dirty="0">
                <a:solidFill>
                  <a:srgbClr val="505050"/>
                </a:solidFill>
                <a:effectLst/>
              </a:rPr>
              <a:t>You can anticipate what people's reaction to your project may be, and build into your plan the actions that will win people's support.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435129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024744" cy="1143000"/>
          </a:xfrm>
        </p:spPr>
        <p:txBody>
          <a:bodyPr/>
          <a:lstStyle/>
          <a:p>
            <a:r>
              <a:rPr lang="en-GB" dirty="0"/>
              <a:t>Stake Holders Analysis</a:t>
            </a:r>
          </a:p>
        </p:txBody>
      </p:sp>
      <p:sp>
        <p:nvSpPr>
          <p:cNvPr id="3" name="Content Placeholder 2"/>
          <p:cNvSpPr>
            <a:spLocks noGrp="1"/>
          </p:cNvSpPr>
          <p:nvPr>
            <p:ph idx="1"/>
          </p:nvPr>
        </p:nvSpPr>
        <p:spPr>
          <a:xfrm>
            <a:off x="762000" y="1524000"/>
            <a:ext cx="6777317" cy="3508977"/>
          </a:xfrm>
        </p:spPr>
        <p:txBody>
          <a:bodyPr/>
          <a:lstStyle/>
          <a:p>
            <a:r>
              <a:rPr lang="en-US" dirty="0"/>
              <a:t>Step 1 – Identify Your Stakeholders</a:t>
            </a:r>
          </a:p>
          <a:p>
            <a:endParaRPr lang="en-US" dirty="0"/>
          </a:p>
          <a:p>
            <a:endParaRPr lang="en-US"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859889440"/>
              </p:ext>
            </p:extLst>
          </p:nvPr>
        </p:nvGraphicFramePr>
        <p:xfrm>
          <a:off x="685800" y="2514600"/>
          <a:ext cx="7620000" cy="3200399"/>
        </p:xfrm>
        <a:graphic>
          <a:graphicData uri="http://schemas.openxmlformats.org/drawingml/2006/table">
            <a:tbl>
              <a:tblPr firstRow="1" firstCol="1" bandRow="1">
                <a:tableStyleId>{3C2FFA5D-87B4-456A-9821-1D502468CF0F}</a:tableStyleId>
              </a:tblPr>
              <a:tblGrid>
                <a:gridCol w="2539450">
                  <a:extLst>
                    <a:ext uri="{9D8B030D-6E8A-4147-A177-3AD203B41FA5}">
                      <a16:colId xmlns:a16="http://schemas.microsoft.com/office/drawing/2014/main" xmlns="" val="20000"/>
                    </a:ext>
                  </a:extLst>
                </a:gridCol>
                <a:gridCol w="2540275">
                  <a:extLst>
                    <a:ext uri="{9D8B030D-6E8A-4147-A177-3AD203B41FA5}">
                      <a16:colId xmlns:a16="http://schemas.microsoft.com/office/drawing/2014/main" xmlns="" val="20001"/>
                    </a:ext>
                  </a:extLst>
                </a:gridCol>
                <a:gridCol w="2540275">
                  <a:extLst>
                    <a:ext uri="{9D8B030D-6E8A-4147-A177-3AD203B41FA5}">
                      <a16:colId xmlns:a16="http://schemas.microsoft.com/office/drawing/2014/main" xmlns="" val="20002"/>
                    </a:ext>
                  </a:extLst>
                </a:gridCol>
              </a:tblGrid>
              <a:tr h="622337">
                <a:tc>
                  <a:txBody>
                    <a:bodyPr/>
                    <a:lstStyle/>
                    <a:p>
                      <a:pPr marL="0" marR="0">
                        <a:lnSpc>
                          <a:spcPct val="115000"/>
                        </a:lnSpc>
                        <a:spcBef>
                          <a:spcPts val="0"/>
                        </a:spcBef>
                        <a:spcAft>
                          <a:spcPts val="0"/>
                        </a:spcAft>
                      </a:pPr>
                      <a:r>
                        <a:rPr lang="en-GB" sz="1600" b="1" dirty="0">
                          <a:solidFill>
                            <a:schemeClr val="tx1"/>
                          </a:solidFill>
                          <a:effectLst/>
                        </a:rPr>
                        <a:t>Your boss</a:t>
                      </a:r>
                      <a:endParaRPr lang="en-GB" sz="1600" b="1"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600" b="1">
                          <a:solidFill>
                            <a:schemeClr val="tx1"/>
                          </a:solidFill>
                          <a:effectLst/>
                        </a:rPr>
                        <a:t>Alliance partners</a:t>
                      </a:r>
                      <a:endParaRPr lang="en-GB" sz="1600" b="1">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600" b="1">
                          <a:solidFill>
                            <a:schemeClr val="tx1"/>
                          </a:solidFill>
                          <a:effectLst/>
                        </a:rPr>
                        <a:t>The press</a:t>
                      </a:r>
                      <a:endParaRPr lang="en-GB" sz="1600" b="1">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651762">
                <a:tc>
                  <a:txBody>
                    <a:bodyPr/>
                    <a:lstStyle/>
                    <a:p>
                      <a:pPr marL="0" marR="0">
                        <a:lnSpc>
                          <a:spcPct val="115000"/>
                        </a:lnSpc>
                        <a:spcBef>
                          <a:spcPts val="0"/>
                        </a:spcBef>
                        <a:spcAft>
                          <a:spcPts val="0"/>
                        </a:spcAft>
                      </a:pPr>
                      <a:r>
                        <a:rPr lang="en-GB" sz="1600" b="1" dirty="0">
                          <a:solidFill>
                            <a:schemeClr val="tx1"/>
                          </a:solidFill>
                          <a:effectLst/>
                        </a:rPr>
                        <a:t>Shareholders</a:t>
                      </a:r>
                      <a:endParaRPr lang="en-GB" sz="1600" b="1"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600" b="1" dirty="0">
                          <a:solidFill>
                            <a:schemeClr val="tx1"/>
                          </a:solidFill>
                          <a:effectLst/>
                        </a:rPr>
                        <a:t>Trades associations</a:t>
                      </a:r>
                      <a:endParaRPr lang="en-GB" sz="1600" b="1"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600" b="1" dirty="0">
                          <a:solidFill>
                            <a:schemeClr val="tx1"/>
                          </a:solidFill>
                          <a:effectLst/>
                        </a:rPr>
                        <a:t>Your team Lenders</a:t>
                      </a:r>
                      <a:endParaRPr lang="en-GB" sz="1600" b="1" dirty="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622776">
                <a:tc>
                  <a:txBody>
                    <a:bodyPr/>
                    <a:lstStyle/>
                    <a:p>
                      <a:pPr marL="0" marR="0">
                        <a:lnSpc>
                          <a:spcPct val="115000"/>
                        </a:lnSpc>
                        <a:spcBef>
                          <a:spcPts val="0"/>
                        </a:spcBef>
                        <a:spcAft>
                          <a:spcPts val="0"/>
                        </a:spcAft>
                      </a:pPr>
                      <a:r>
                        <a:rPr lang="en-GB" sz="1600" b="1">
                          <a:solidFill>
                            <a:schemeClr val="tx1"/>
                          </a:solidFill>
                          <a:effectLst/>
                        </a:rPr>
                        <a:t>Government</a:t>
                      </a:r>
                      <a:endParaRPr lang="en-GB" sz="1600" b="1">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600" b="1" dirty="0">
                          <a:solidFill>
                            <a:schemeClr val="tx1"/>
                          </a:solidFill>
                          <a:effectLst/>
                        </a:rPr>
                        <a:t>Your co-workers</a:t>
                      </a:r>
                      <a:endParaRPr lang="en-GB" sz="1600" b="1" dirty="0">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600" b="1">
                          <a:solidFill>
                            <a:schemeClr val="tx1"/>
                          </a:solidFill>
                          <a:effectLst/>
                        </a:rPr>
                        <a:t>Interest groups</a:t>
                      </a:r>
                      <a:endParaRPr lang="en-GB" sz="1600" b="1">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651762">
                <a:tc>
                  <a:txBody>
                    <a:bodyPr/>
                    <a:lstStyle/>
                    <a:p>
                      <a:pPr marL="0" marR="0">
                        <a:lnSpc>
                          <a:spcPct val="115000"/>
                        </a:lnSpc>
                        <a:spcBef>
                          <a:spcPts val="0"/>
                        </a:spcBef>
                        <a:spcAft>
                          <a:spcPts val="0"/>
                        </a:spcAft>
                      </a:pPr>
                      <a:r>
                        <a:rPr lang="en-GB" sz="1600" b="1">
                          <a:solidFill>
                            <a:schemeClr val="tx1"/>
                          </a:solidFill>
                          <a:effectLst/>
                        </a:rPr>
                        <a:t>Senior executives</a:t>
                      </a:r>
                      <a:endParaRPr lang="en-GB" sz="1600" b="1">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600" b="1">
                          <a:solidFill>
                            <a:schemeClr val="tx1"/>
                          </a:solidFill>
                          <a:effectLst/>
                        </a:rPr>
                        <a:t>Suppliers</a:t>
                      </a:r>
                      <a:endParaRPr lang="en-GB" sz="1600" b="1">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600" b="1" dirty="0">
                          <a:solidFill>
                            <a:schemeClr val="tx1"/>
                          </a:solidFill>
                          <a:effectLst/>
                        </a:rPr>
                        <a:t>Customers Analysts</a:t>
                      </a:r>
                      <a:endParaRPr lang="en-GB" sz="1600" b="1" dirty="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651762">
                <a:tc>
                  <a:txBody>
                    <a:bodyPr/>
                    <a:lstStyle/>
                    <a:p>
                      <a:pPr marL="0" marR="0">
                        <a:lnSpc>
                          <a:spcPct val="115000"/>
                        </a:lnSpc>
                        <a:spcBef>
                          <a:spcPts val="0"/>
                        </a:spcBef>
                        <a:spcAft>
                          <a:spcPts val="0"/>
                        </a:spcAft>
                      </a:pPr>
                      <a:r>
                        <a:rPr lang="en-GB" sz="1600" b="1">
                          <a:solidFill>
                            <a:schemeClr val="tx1"/>
                          </a:solidFill>
                          <a:effectLst/>
                        </a:rPr>
                        <a:t>The public</a:t>
                      </a:r>
                      <a:endParaRPr lang="en-GB" sz="1600" b="1">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600" b="1">
                          <a:solidFill>
                            <a:schemeClr val="tx1"/>
                          </a:solidFill>
                          <a:effectLst/>
                        </a:rPr>
                        <a:t>Prospective customers</a:t>
                      </a:r>
                      <a:endParaRPr lang="en-GB" sz="1600" b="1">
                        <a:solidFill>
                          <a:schemeClr val="tx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GB" sz="1600" b="1" dirty="0">
                          <a:solidFill>
                            <a:schemeClr val="tx1"/>
                          </a:solidFill>
                          <a:effectLst/>
                        </a:rPr>
                        <a:t> </a:t>
                      </a:r>
                      <a:endParaRPr lang="en-GB" sz="1600" b="1" dirty="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404015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5715000" cy="914400"/>
          </a:xfrm>
        </p:spPr>
        <p:txBody>
          <a:bodyPr/>
          <a:lstStyle/>
          <a:p>
            <a:r>
              <a:rPr lang="en-GB" dirty="0"/>
              <a:t>Stake Holders Analysis</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828800"/>
            <a:ext cx="5334000" cy="431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838200" y="1219200"/>
            <a:ext cx="4062331" cy="369332"/>
          </a:xfrm>
          <a:prstGeom prst="rect">
            <a:avLst/>
          </a:prstGeom>
        </p:spPr>
        <p:txBody>
          <a:bodyPr wrap="none">
            <a:spAutoFit/>
          </a:bodyPr>
          <a:lstStyle/>
          <a:p>
            <a:r>
              <a:rPr lang="en-US" dirty="0"/>
              <a:t>Step 2 – Prioritize Your Stakeholders</a:t>
            </a:r>
            <a:endParaRPr lang="en-GB" dirty="0"/>
          </a:p>
        </p:txBody>
      </p:sp>
    </p:spTree>
    <p:extLst>
      <p:ext uri="{BB962C8B-B14F-4D97-AF65-F5344CB8AC3E}">
        <p14:creationId xmlns:p14="http://schemas.microsoft.com/office/powerpoint/2010/main" val="1277342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024744" cy="1143000"/>
          </a:xfrm>
        </p:spPr>
        <p:txBody>
          <a:bodyPr/>
          <a:lstStyle/>
          <a:p>
            <a:r>
              <a:rPr lang="en-GB" dirty="0"/>
              <a:t>Environment Analysis</a:t>
            </a:r>
          </a:p>
        </p:txBody>
      </p:sp>
      <p:sp>
        <p:nvSpPr>
          <p:cNvPr id="3" name="Content Placeholder 2"/>
          <p:cNvSpPr>
            <a:spLocks noGrp="1"/>
          </p:cNvSpPr>
          <p:nvPr>
            <p:ph idx="1"/>
          </p:nvPr>
        </p:nvSpPr>
        <p:spPr>
          <a:xfrm>
            <a:off x="762000" y="1752600"/>
            <a:ext cx="7848600" cy="4267200"/>
          </a:xfrm>
        </p:spPr>
        <p:txBody>
          <a:bodyPr>
            <a:normAutofit/>
          </a:bodyPr>
          <a:lstStyle/>
          <a:p>
            <a:r>
              <a:rPr lang="en-US" sz="1800" dirty="0"/>
              <a:t>Several popular frameworks exist to aid in identifying environmental factors. </a:t>
            </a:r>
          </a:p>
          <a:p>
            <a:r>
              <a:rPr lang="en-US" sz="1800" dirty="0"/>
              <a:t>They are frequently used together.</a:t>
            </a:r>
          </a:p>
          <a:p>
            <a:r>
              <a:rPr lang="en-US" sz="1800" dirty="0"/>
              <a:t>Porter's Five Forces tool is a simple but powerful tool for understanding where power lies in a business situation</a:t>
            </a:r>
          </a:p>
          <a:p>
            <a:r>
              <a:rPr lang="en-US" sz="1800" dirty="0"/>
              <a:t> The PEST or PESTEL analysis, which looks at the political, economic, social and technological factors affecting a business; sometimes environmental and legal are included. </a:t>
            </a:r>
          </a:p>
          <a:p>
            <a:r>
              <a:rPr lang="en-US" sz="1800" dirty="0"/>
              <a:t>SWOT analysis is used to look at the strengths, weaknesses, opportunities and threats affecting a business, both internally and externally</a:t>
            </a:r>
            <a:endParaRPr lang="en-GB" sz="1800" dirty="0"/>
          </a:p>
        </p:txBody>
      </p:sp>
    </p:spTree>
    <p:extLst>
      <p:ext uri="{BB962C8B-B14F-4D97-AF65-F5344CB8AC3E}">
        <p14:creationId xmlns:p14="http://schemas.microsoft.com/office/powerpoint/2010/main" val="2675833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8260"/>
            <a:ext cx="5791200" cy="609600"/>
          </a:xfrm>
        </p:spPr>
        <p:txBody>
          <a:bodyPr>
            <a:normAutofit/>
          </a:bodyPr>
          <a:lstStyle/>
          <a:p>
            <a:r>
              <a:rPr lang="en-GB" sz="3200" dirty="0"/>
              <a:t>Porter’s Five Forces</a:t>
            </a:r>
          </a:p>
        </p:txBody>
      </p:sp>
      <p:sp>
        <p:nvSpPr>
          <p:cNvPr id="8" name="Content Placeholder 2"/>
          <p:cNvSpPr>
            <a:spLocks noGrp="1"/>
          </p:cNvSpPr>
          <p:nvPr>
            <p:ph idx="1"/>
          </p:nvPr>
        </p:nvSpPr>
        <p:spPr>
          <a:xfrm>
            <a:off x="685800" y="1447800"/>
            <a:ext cx="7848600" cy="4648200"/>
          </a:xfrm>
        </p:spPr>
        <p:txBody>
          <a:bodyPr>
            <a:normAutofit fontScale="85000" lnSpcReduction="20000"/>
          </a:bodyPr>
          <a:lstStyle/>
          <a:p>
            <a:pPr fontAlgn="base"/>
            <a:r>
              <a:rPr lang="en-US" dirty="0">
                <a:solidFill>
                  <a:schemeClr val="tx1"/>
                </a:solidFill>
              </a:rPr>
              <a:t>The Porter's Five Forces tool is a simple but powerful tool for understanding where power lies in a business situation. </a:t>
            </a:r>
          </a:p>
          <a:p>
            <a:pPr fontAlgn="base"/>
            <a:endParaRPr lang="en-US" dirty="0">
              <a:solidFill>
                <a:schemeClr val="tx1"/>
              </a:solidFill>
            </a:endParaRPr>
          </a:p>
          <a:p>
            <a:pPr fontAlgn="base"/>
            <a:r>
              <a:rPr lang="en-US" dirty="0">
                <a:solidFill>
                  <a:schemeClr val="tx1"/>
                </a:solidFill>
              </a:rPr>
              <a:t>This is useful, because it helps you understand both the strength of your current competitive position, and the strength of a position you're considering moving into.</a:t>
            </a:r>
          </a:p>
          <a:p>
            <a:pPr fontAlgn="base"/>
            <a:endParaRPr lang="en-US" dirty="0">
              <a:solidFill>
                <a:schemeClr val="tx1"/>
              </a:solidFill>
            </a:endParaRPr>
          </a:p>
          <a:p>
            <a:pPr fontAlgn="base"/>
            <a:r>
              <a:rPr lang="en-US" dirty="0">
                <a:solidFill>
                  <a:schemeClr val="tx1"/>
                </a:solidFill>
              </a:rPr>
              <a:t>With a clear understanding of where power lies, you can take fair advantage of a situation of strength, improve a situation of weakness, and avoid taking wrong steps. This makes it an important part of your planning toolkit.</a:t>
            </a:r>
          </a:p>
          <a:p>
            <a:pPr fontAlgn="base"/>
            <a:endParaRPr lang="en-US" dirty="0">
              <a:solidFill>
                <a:schemeClr val="tx1"/>
              </a:solidFill>
            </a:endParaRPr>
          </a:p>
          <a:p>
            <a:pPr fontAlgn="base"/>
            <a:r>
              <a:rPr lang="en-US" dirty="0">
                <a:solidFill>
                  <a:schemeClr val="tx1"/>
                </a:solidFill>
              </a:rPr>
              <a:t>Conventionally, the tool is used to identify whether new products, services or businesses have the potential to be profitable. However it can be very illuminating when used to understand the balance of power in other situations.</a:t>
            </a:r>
            <a:endParaRPr lang="en-US" dirty="0"/>
          </a:p>
          <a:p>
            <a:pPr fontAlgn="base"/>
            <a:endParaRPr lang="en-US" dirty="0">
              <a:solidFill>
                <a:schemeClr val="tx1"/>
              </a:solidFill>
            </a:endParaRPr>
          </a:p>
          <a:p>
            <a:endParaRPr lang="en-GB" sz="1800" dirty="0"/>
          </a:p>
        </p:txBody>
      </p:sp>
    </p:spTree>
    <p:extLst>
      <p:ext uri="{BB962C8B-B14F-4D97-AF65-F5344CB8AC3E}">
        <p14:creationId xmlns:p14="http://schemas.microsoft.com/office/powerpoint/2010/main" val="3924724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8260"/>
            <a:ext cx="5791200" cy="609600"/>
          </a:xfrm>
        </p:spPr>
        <p:txBody>
          <a:bodyPr>
            <a:normAutofit/>
          </a:bodyPr>
          <a:lstStyle/>
          <a:p>
            <a:r>
              <a:rPr lang="en-GB" sz="3200" dirty="0"/>
              <a:t>Porter’s Five Forces</a:t>
            </a: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219200"/>
            <a:ext cx="7391400" cy="5029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246224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8260"/>
            <a:ext cx="5791200" cy="609600"/>
          </a:xfrm>
        </p:spPr>
        <p:txBody>
          <a:bodyPr>
            <a:normAutofit/>
          </a:bodyPr>
          <a:lstStyle/>
          <a:p>
            <a:r>
              <a:rPr lang="en-GB" sz="3200" dirty="0"/>
              <a:t>Porter’s Five Forces</a:t>
            </a:r>
          </a:p>
        </p:txBody>
      </p:sp>
      <p:sp>
        <p:nvSpPr>
          <p:cNvPr id="4" name="Content Placeholder 2"/>
          <p:cNvSpPr>
            <a:spLocks noGrp="1"/>
          </p:cNvSpPr>
          <p:nvPr>
            <p:ph idx="1"/>
          </p:nvPr>
        </p:nvSpPr>
        <p:spPr>
          <a:xfrm>
            <a:off x="685800" y="1447800"/>
            <a:ext cx="7848600" cy="4648200"/>
          </a:xfrm>
        </p:spPr>
        <p:txBody>
          <a:bodyPr>
            <a:normAutofit fontScale="85000" lnSpcReduction="10000"/>
          </a:bodyPr>
          <a:lstStyle/>
          <a:p>
            <a:r>
              <a:rPr lang="en-US" dirty="0"/>
              <a:t>Supplier Power: Here you assess </a:t>
            </a:r>
          </a:p>
          <a:p>
            <a:pPr lvl="2"/>
            <a:r>
              <a:rPr lang="en-US" dirty="0"/>
              <a:t>how easy it is for suppliers to drive up prices. This is driven by the number of suppliers of each key input, the uniqueness of their product or service, their strength and control over you, the cost of switching from one to another, and so on. </a:t>
            </a:r>
          </a:p>
          <a:p>
            <a:pPr lvl="2"/>
            <a:r>
              <a:rPr lang="en-US" dirty="0"/>
              <a:t>The fewer the supplier choices you have, and the more you need suppliers' help, the more powerful your suppliers are.</a:t>
            </a:r>
          </a:p>
          <a:p>
            <a:endParaRPr lang="en-US" dirty="0"/>
          </a:p>
          <a:p>
            <a:r>
              <a:rPr lang="en-US" dirty="0"/>
              <a:t>Buyer Power: Here you ask yourself </a:t>
            </a:r>
          </a:p>
          <a:p>
            <a:pPr lvl="2"/>
            <a:r>
              <a:rPr lang="en-US" dirty="0"/>
              <a:t>how easy it is for buyers to drive prices down. Again, this is driven by the number of buyers, the importance of each individual buyer to your business, the cost to them of switching from your products and services to those of someone else, and so on.</a:t>
            </a:r>
          </a:p>
          <a:p>
            <a:pPr lvl="2"/>
            <a:r>
              <a:rPr lang="en-US" dirty="0"/>
              <a:t> If you deal with few, powerful buyers, then they are often able to dictate terms to you.</a:t>
            </a:r>
          </a:p>
          <a:p>
            <a:endParaRPr lang="en-US" dirty="0"/>
          </a:p>
          <a:p>
            <a:pPr fontAlgn="base"/>
            <a:endParaRPr lang="en-US" dirty="0">
              <a:solidFill>
                <a:schemeClr val="tx1"/>
              </a:solidFill>
            </a:endParaRPr>
          </a:p>
          <a:p>
            <a:endParaRPr lang="en-GB" sz="1800" dirty="0"/>
          </a:p>
        </p:txBody>
      </p:sp>
    </p:spTree>
    <p:extLst>
      <p:ext uri="{BB962C8B-B14F-4D97-AF65-F5344CB8AC3E}">
        <p14:creationId xmlns:p14="http://schemas.microsoft.com/office/powerpoint/2010/main" val="3489483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8260"/>
            <a:ext cx="5791200" cy="609600"/>
          </a:xfrm>
        </p:spPr>
        <p:txBody>
          <a:bodyPr>
            <a:normAutofit/>
          </a:bodyPr>
          <a:lstStyle/>
          <a:p>
            <a:r>
              <a:rPr lang="en-GB" sz="3200" dirty="0"/>
              <a:t>Porter’s Five Forces</a:t>
            </a:r>
          </a:p>
        </p:txBody>
      </p:sp>
      <p:sp>
        <p:nvSpPr>
          <p:cNvPr id="4" name="Content Placeholder 2"/>
          <p:cNvSpPr>
            <a:spLocks noGrp="1"/>
          </p:cNvSpPr>
          <p:nvPr>
            <p:ph idx="1"/>
          </p:nvPr>
        </p:nvSpPr>
        <p:spPr>
          <a:xfrm>
            <a:off x="685800" y="1447800"/>
            <a:ext cx="7848600" cy="4648200"/>
          </a:xfrm>
        </p:spPr>
        <p:txBody>
          <a:bodyPr>
            <a:normAutofit fontScale="92500" lnSpcReduction="20000"/>
          </a:bodyPr>
          <a:lstStyle/>
          <a:p>
            <a:r>
              <a:rPr lang="en-US" dirty="0"/>
              <a:t>Competitive Rivalry: What is important here is </a:t>
            </a:r>
          </a:p>
          <a:p>
            <a:pPr lvl="2"/>
            <a:r>
              <a:rPr lang="en-US" dirty="0"/>
              <a:t>the number and capability of your competitors. If you have many competitors, and they offer equally attractive products and services, then you'll most likely have little power in the situation, because suppliers and buyers will go elsewhere if they don't get a good deal from you.</a:t>
            </a:r>
          </a:p>
          <a:p>
            <a:pPr lvl="2"/>
            <a:r>
              <a:rPr lang="en-US" dirty="0"/>
              <a:t> On the other hand, if no-one else can do what you do, then you can often have tremendous strength.</a:t>
            </a:r>
          </a:p>
          <a:p>
            <a:endParaRPr lang="en-US" dirty="0"/>
          </a:p>
          <a:p>
            <a:r>
              <a:rPr lang="en-US" dirty="0"/>
              <a:t>Threat of Substitution: This is affected by</a:t>
            </a:r>
          </a:p>
          <a:p>
            <a:pPr lvl="2"/>
            <a:r>
              <a:rPr lang="en-US" dirty="0"/>
              <a:t> the ability of your customers to find a different way of doing what you do – for example, if you supply a unique software product that automates an important process, people may substitute by doing the process manually or by outsourcing it. </a:t>
            </a:r>
          </a:p>
          <a:p>
            <a:pPr lvl="2"/>
            <a:r>
              <a:rPr lang="en-US" dirty="0"/>
              <a:t>If substitution is easy and substitution is viable, then this weakens your power.</a:t>
            </a:r>
          </a:p>
          <a:p>
            <a:endParaRPr lang="en-US" dirty="0"/>
          </a:p>
          <a:p>
            <a:pPr fontAlgn="base"/>
            <a:endParaRPr lang="en-US" dirty="0">
              <a:solidFill>
                <a:schemeClr val="tx1"/>
              </a:solidFill>
            </a:endParaRPr>
          </a:p>
          <a:p>
            <a:endParaRPr lang="en-GB" sz="1800" dirty="0"/>
          </a:p>
        </p:txBody>
      </p:sp>
    </p:spTree>
    <p:extLst>
      <p:ext uri="{BB962C8B-B14F-4D97-AF65-F5344CB8AC3E}">
        <p14:creationId xmlns:p14="http://schemas.microsoft.com/office/powerpoint/2010/main" val="2316794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8260"/>
            <a:ext cx="5791200" cy="609600"/>
          </a:xfrm>
        </p:spPr>
        <p:txBody>
          <a:bodyPr>
            <a:normAutofit/>
          </a:bodyPr>
          <a:lstStyle/>
          <a:p>
            <a:r>
              <a:rPr lang="en-GB" sz="3200" dirty="0"/>
              <a:t>Porter’s Five Forces</a:t>
            </a:r>
          </a:p>
        </p:txBody>
      </p:sp>
      <p:sp>
        <p:nvSpPr>
          <p:cNvPr id="4" name="Content Placeholder 2"/>
          <p:cNvSpPr>
            <a:spLocks noGrp="1"/>
          </p:cNvSpPr>
          <p:nvPr>
            <p:ph idx="1"/>
          </p:nvPr>
        </p:nvSpPr>
        <p:spPr>
          <a:xfrm>
            <a:off x="685800" y="1066800"/>
            <a:ext cx="7848600" cy="4648200"/>
          </a:xfrm>
        </p:spPr>
        <p:txBody>
          <a:bodyPr>
            <a:normAutofit/>
          </a:bodyPr>
          <a:lstStyle/>
          <a:p>
            <a:endParaRPr lang="en-US" dirty="0"/>
          </a:p>
          <a:p>
            <a:r>
              <a:rPr lang="en-US" dirty="0"/>
              <a:t>Threat of New Entry: Power is also affected by </a:t>
            </a:r>
          </a:p>
          <a:p>
            <a:pPr lvl="2"/>
            <a:r>
              <a:rPr lang="en-US" dirty="0"/>
              <a:t>the ability of people to enter your market. </a:t>
            </a:r>
          </a:p>
          <a:p>
            <a:pPr lvl="2"/>
            <a:r>
              <a:rPr lang="en-US" dirty="0"/>
              <a:t>If it costs little in time or money to enter your market and compete effectively, if there are few economies of scale in place, or if you have little protection for your key technologies, then new competitors can quickly enter your market and weaken your position.</a:t>
            </a:r>
          </a:p>
          <a:p>
            <a:pPr lvl="2"/>
            <a:r>
              <a:rPr lang="en-US" dirty="0"/>
              <a:t> If you have strong and durable barriers to entry, then you can preserve a favorable position and take fair advantage of it.</a:t>
            </a:r>
          </a:p>
          <a:p>
            <a:pPr fontAlgn="base"/>
            <a:endParaRPr lang="en-US" dirty="0">
              <a:solidFill>
                <a:schemeClr val="tx1"/>
              </a:solidFill>
            </a:endParaRPr>
          </a:p>
          <a:p>
            <a:endParaRPr lang="en-GB" sz="1800" dirty="0"/>
          </a:p>
        </p:txBody>
      </p:sp>
    </p:spTree>
    <p:extLst>
      <p:ext uri="{BB962C8B-B14F-4D97-AF65-F5344CB8AC3E}">
        <p14:creationId xmlns:p14="http://schemas.microsoft.com/office/powerpoint/2010/main" val="3542479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717"/>
            <a:ext cx="7024744" cy="1143000"/>
          </a:xfrm>
        </p:spPr>
        <p:txBody>
          <a:bodyPr/>
          <a:lstStyle/>
          <a:p>
            <a:r>
              <a:rPr lang="en-GB" dirty="0"/>
              <a:t>PESTLE</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219200"/>
            <a:ext cx="6629400" cy="497647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26048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989</TotalTime>
  <Words>1622</Words>
  <Application>Microsoft Office PowerPoint</Application>
  <PresentationFormat>On-screen Show (4:3)</PresentationFormat>
  <Paragraphs>249</Paragraphs>
  <Slides>22</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Century Gothic</vt:lpstr>
      <vt:lpstr>Courier New</vt:lpstr>
      <vt:lpstr>Times New Roman</vt:lpstr>
      <vt:lpstr>Wingdings 2</vt:lpstr>
      <vt:lpstr>Austin</vt:lpstr>
      <vt:lpstr>What is a Business Environment? </vt:lpstr>
      <vt:lpstr>PowerPoint Presentation</vt:lpstr>
      <vt:lpstr>Environment Analysis</vt:lpstr>
      <vt:lpstr>Porter’s Five Forces</vt:lpstr>
      <vt:lpstr>Porter’s Five Forces</vt:lpstr>
      <vt:lpstr>Porter’s Five Forces</vt:lpstr>
      <vt:lpstr>Porter’s Five Forces</vt:lpstr>
      <vt:lpstr>Porter’s Five Forces</vt:lpstr>
      <vt:lpstr>PESTLE</vt:lpstr>
      <vt:lpstr>PESTLE</vt:lpstr>
      <vt:lpstr>PESTLE</vt:lpstr>
      <vt:lpstr>PESTLE</vt:lpstr>
      <vt:lpstr>PESTLE</vt:lpstr>
      <vt:lpstr>PESTLE</vt:lpstr>
      <vt:lpstr>PESTLE</vt:lpstr>
      <vt:lpstr>PESTLE</vt:lpstr>
      <vt:lpstr>SWOT &amp; Strategic Implications </vt:lpstr>
      <vt:lpstr>How to Use SWOT Analysis </vt:lpstr>
      <vt:lpstr>How to Use SWOT Analysis </vt:lpstr>
      <vt:lpstr>Stake Holders Analysis</vt:lpstr>
      <vt:lpstr>Stake Holders Analysis</vt:lpstr>
      <vt:lpstr>Stake Holders Analysis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Environment BUS 203</dc:title>
  <dc:creator>Maruf Wali</dc:creator>
  <cp:lastModifiedBy>HP</cp:lastModifiedBy>
  <cp:revision>42</cp:revision>
  <dcterms:created xsi:type="dcterms:W3CDTF">2014-02-02T15:02:26Z</dcterms:created>
  <dcterms:modified xsi:type="dcterms:W3CDTF">2018-10-25T01:46:03Z</dcterms:modified>
</cp:coreProperties>
</file>