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90" r:id="rId4"/>
    <p:sldId id="260" r:id="rId5"/>
    <p:sldId id="261" r:id="rId6"/>
    <p:sldId id="291" r:id="rId7"/>
    <p:sldId id="262" r:id="rId8"/>
    <p:sldId id="266" r:id="rId9"/>
    <p:sldId id="283" r:id="rId10"/>
    <p:sldId id="268" r:id="rId11"/>
    <p:sldId id="269" r:id="rId12"/>
    <p:sldId id="281" r:id="rId13"/>
    <p:sldId id="284" r:id="rId14"/>
    <p:sldId id="285" r:id="rId15"/>
    <p:sldId id="286" r:id="rId16"/>
    <p:sldId id="287" r:id="rId17"/>
    <p:sldId id="289" r:id="rId18"/>
    <p:sldId id="273" r:id="rId19"/>
    <p:sldId id="288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48"/>
  </p:normalViewPr>
  <p:slideViewPr>
    <p:cSldViewPr snapToGrid="0" snapToObjects="1">
      <p:cViewPr varScale="1">
        <p:scale>
          <a:sx n="75" d="100"/>
          <a:sy n="75" d="100"/>
        </p:scale>
        <p:origin x="2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981E41-68F3-447D-883F-9EFD540E012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A0553F-3084-4266-B30B-01F402BBD79A}">
      <dgm:prSet phldrT="[Text]"/>
      <dgm:spPr/>
      <dgm:t>
        <a:bodyPr/>
        <a:lstStyle/>
        <a:p>
          <a:r>
            <a:rPr lang="en-US" dirty="0"/>
            <a:t>Attributes &amp; Benefits</a:t>
          </a:r>
        </a:p>
      </dgm:t>
    </dgm:pt>
    <dgm:pt modelId="{F508D4B1-C5D2-485D-AFBA-80769C6E09DC}" type="parTrans" cxnId="{B43BDA73-E0E2-4115-95B5-5BD193713A4D}">
      <dgm:prSet/>
      <dgm:spPr/>
      <dgm:t>
        <a:bodyPr/>
        <a:lstStyle/>
        <a:p>
          <a:endParaRPr lang="en-US"/>
        </a:p>
      </dgm:t>
    </dgm:pt>
    <dgm:pt modelId="{11E67C72-7EEF-48E0-98D3-C5EA5EF45B2A}" type="sibTrans" cxnId="{B43BDA73-E0E2-4115-95B5-5BD193713A4D}">
      <dgm:prSet/>
      <dgm:spPr/>
      <dgm:t>
        <a:bodyPr/>
        <a:lstStyle/>
        <a:p>
          <a:endParaRPr lang="en-US"/>
        </a:p>
      </dgm:t>
    </dgm:pt>
    <dgm:pt modelId="{5D939C9A-8E17-4B29-8ADF-2154F5AAEF59}">
      <dgm:prSet phldrT="[Text]"/>
      <dgm:spPr/>
      <dgm:t>
        <a:bodyPr/>
        <a:lstStyle/>
        <a:p>
          <a:r>
            <a:rPr lang="en-US" dirty="0"/>
            <a:t>Price /Quality</a:t>
          </a:r>
        </a:p>
      </dgm:t>
    </dgm:pt>
    <dgm:pt modelId="{BE68D3C7-2540-4D9C-A9F6-6C31CD192A08}" type="parTrans" cxnId="{24828FF1-0B13-4EA8-8230-598343151B02}">
      <dgm:prSet/>
      <dgm:spPr/>
      <dgm:t>
        <a:bodyPr/>
        <a:lstStyle/>
        <a:p>
          <a:endParaRPr lang="en-US"/>
        </a:p>
      </dgm:t>
    </dgm:pt>
    <dgm:pt modelId="{AA4A9207-5A85-46BC-9326-FDB184C90148}" type="sibTrans" cxnId="{24828FF1-0B13-4EA8-8230-598343151B02}">
      <dgm:prSet/>
      <dgm:spPr/>
      <dgm:t>
        <a:bodyPr/>
        <a:lstStyle/>
        <a:p>
          <a:endParaRPr lang="en-US"/>
        </a:p>
      </dgm:t>
    </dgm:pt>
    <dgm:pt modelId="{F358606B-CE7F-4872-9E77-ACF6BF327783}">
      <dgm:prSet phldrT="[Text]"/>
      <dgm:spPr/>
      <dgm:t>
        <a:bodyPr/>
        <a:lstStyle/>
        <a:p>
          <a:r>
            <a:rPr lang="en-US" dirty="0"/>
            <a:t>Use/Application</a:t>
          </a:r>
        </a:p>
      </dgm:t>
    </dgm:pt>
    <dgm:pt modelId="{05B6564D-FCE0-4C4A-B1D7-8AB90DE9FC18}" type="parTrans" cxnId="{4DBDB4D0-8154-48C9-BA1C-6C502BB5D411}">
      <dgm:prSet/>
      <dgm:spPr/>
      <dgm:t>
        <a:bodyPr/>
        <a:lstStyle/>
        <a:p>
          <a:endParaRPr lang="en-US"/>
        </a:p>
      </dgm:t>
    </dgm:pt>
    <dgm:pt modelId="{47E7160A-63FA-4D66-BC29-B841CDA99AB8}" type="sibTrans" cxnId="{4DBDB4D0-8154-48C9-BA1C-6C502BB5D411}">
      <dgm:prSet/>
      <dgm:spPr/>
      <dgm:t>
        <a:bodyPr/>
        <a:lstStyle/>
        <a:p>
          <a:endParaRPr lang="en-US"/>
        </a:p>
      </dgm:t>
    </dgm:pt>
    <dgm:pt modelId="{88EEEF27-1E89-45D1-9DA6-AB1274CA03DD}">
      <dgm:prSet phldrT="[Text]"/>
      <dgm:spPr/>
      <dgm:t>
        <a:bodyPr/>
        <a:lstStyle/>
        <a:p>
          <a:r>
            <a:rPr lang="en-US" dirty="0"/>
            <a:t>Product Class</a:t>
          </a:r>
        </a:p>
      </dgm:t>
    </dgm:pt>
    <dgm:pt modelId="{C72329FB-5248-4C43-A71C-882577FB0229}" type="parTrans" cxnId="{7E4FDD20-2E06-4C40-AD27-E7215593F451}">
      <dgm:prSet/>
      <dgm:spPr/>
      <dgm:t>
        <a:bodyPr/>
        <a:lstStyle/>
        <a:p>
          <a:endParaRPr lang="en-US"/>
        </a:p>
      </dgm:t>
    </dgm:pt>
    <dgm:pt modelId="{D36C59F3-83F9-44E5-9E47-ED9F89B58E7E}" type="sibTrans" cxnId="{7E4FDD20-2E06-4C40-AD27-E7215593F451}">
      <dgm:prSet/>
      <dgm:spPr/>
      <dgm:t>
        <a:bodyPr/>
        <a:lstStyle/>
        <a:p>
          <a:endParaRPr lang="en-US"/>
        </a:p>
      </dgm:t>
    </dgm:pt>
    <dgm:pt modelId="{70FF5E20-4C1A-49BF-A6F4-A1E14D852C0E}">
      <dgm:prSet phldrT="[Text]"/>
      <dgm:spPr/>
      <dgm:t>
        <a:bodyPr/>
        <a:lstStyle/>
        <a:p>
          <a:r>
            <a:rPr lang="en-US" dirty="0"/>
            <a:t>Product Users</a:t>
          </a:r>
        </a:p>
      </dgm:t>
    </dgm:pt>
    <dgm:pt modelId="{C3F7F0C1-7F1B-4EBA-AA0B-243EB18CC93A}" type="parTrans" cxnId="{BE023D78-4AF8-4065-8B16-50A7A79B250D}">
      <dgm:prSet/>
      <dgm:spPr/>
      <dgm:t>
        <a:bodyPr/>
        <a:lstStyle/>
        <a:p>
          <a:endParaRPr lang="en-US"/>
        </a:p>
      </dgm:t>
    </dgm:pt>
    <dgm:pt modelId="{E4F32457-F58A-48C8-8100-37754260DF79}" type="sibTrans" cxnId="{BE023D78-4AF8-4065-8B16-50A7A79B250D}">
      <dgm:prSet/>
      <dgm:spPr/>
      <dgm:t>
        <a:bodyPr/>
        <a:lstStyle/>
        <a:p>
          <a:endParaRPr lang="en-US"/>
        </a:p>
      </dgm:t>
    </dgm:pt>
    <dgm:pt modelId="{6E3E2BBA-AF6A-454A-AFD3-E12291910072}">
      <dgm:prSet phldrT="[Text]"/>
      <dgm:spPr/>
      <dgm:t>
        <a:bodyPr/>
        <a:lstStyle/>
        <a:p>
          <a:r>
            <a:rPr lang="en-US" dirty="0"/>
            <a:t>Competitors</a:t>
          </a:r>
        </a:p>
      </dgm:t>
    </dgm:pt>
    <dgm:pt modelId="{4A6EB1ED-1A54-4BFA-9033-A0C0766D9CE8}" type="parTrans" cxnId="{61831D52-11B2-4AF1-BA76-44FA383C981D}">
      <dgm:prSet/>
      <dgm:spPr/>
      <dgm:t>
        <a:bodyPr/>
        <a:lstStyle/>
        <a:p>
          <a:endParaRPr lang="en-US"/>
        </a:p>
      </dgm:t>
    </dgm:pt>
    <dgm:pt modelId="{618F5421-208F-480F-8DDF-B69416A3ADDE}" type="sibTrans" cxnId="{61831D52-11B2-4AF1-BA76-44FA383C981D}">
      <dgm:prSet/>
      <dgm:spPr/>
      <dgm:t>
        <a:bodyPr/>
        <a:lstStyle/>
        <a:p>
          <a:endParaRPr lang="en-US"/>
        </a:p>
      </dgm:t>
    </dgm:pt>
    <dgm:pt modelId="{9585D26C-AF0D-4BD2-A322-14D07250A533}">
      <dgm:prSet phldrT="[Text]"/>
      <dgm:spPr/>
      <dgm:t>
        <a:bodyPr/>
        <a:lstStyle/>
        <a:p>
          <a:r>
            <a:rPr lang="en-US" dirty="0"/>
            <a:t>Cultural Symbols</a:t>
          </a:r>
        </a:p>
      </dgm:t>
    </dgm:pt>
    <dgm:pt modelId="{5032BFB4-A847-483A-8969-6F5C71F07CB1}" type="parTrans" cxnId="{D720E2A6-D2C7-45E3-A0F3-515241FC77B9}">
      <dgm:prSet/>
      <dgm:spPr/>
      <dgm:t>
        <a:bodyPr/>
        <a:lstStyle/>
        <a:p>
          <a:endParaRPr lang="en-US"/>
        </a:p>
      </dgm:t>
    </dgm:pt>
    <dgm:pt modelId="{5FB83835-8B43-4A82-94E7-A6E17BCB8E02}" type="sibTrans" cxnId="{D720E2A6-D2C7-45E3-A0F3-515241FC77B9}">
      <dgm:prSet/>
      <dgm:spPr/>
      <dgm:t>
        <a:bodyPr/>
        <a:lstStyle/>
        <a:p>
          <a:endParaRPr lang="en-US"/>
        </a:p>
      </dgm:t>
    </dgm:pt>
    <dgm:pt modelId="{DB4E0AD8-4F53-413C-888B-313ADC966DA6}" type="pres">
      <dgm:prSet presAssocID="{74981E41-68F3-447D-883F-9EFD540E01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97401B-AC02-4254-9F1E-5312A8D3BBB2}" type="pres">
      <dgm:prSet presAssocID="{E8A0553F-3084-4266-B30B-01F402BBD79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E678D0-F95E-4095-B1A6-E7B1970E2ED8}" type="pres">
      <dgm:prSet presAssocID="{11E67C72-7EEF-48E0-98D3-C5EA5EF45B2A}" presName="sibTrans" presStyleCnt="0"/>
      <dgm:spPr/>
    </dgm:pt>
    <dgm:pt modelId="{4F8454DA-7F3E-41ED-B22A-FDCB0164C93B}" type="pres">
      <dgm:prSet presAssocID="{5D939C9A-8E17-4B29-8ADF-2154F5AAEF5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D9C09-23A6-4EE3-9330-54FAD244707E}" type="pres">
      <dgm:prSet presAssocID="{AA4A9207-5A85-46BC-9326-FDB184C90148}" presName="sibTrans" presStyleCnt="0"/>
      <dgm:spPr/>
    </dgm:pt>
    <dgm:pt modelId="{49B00E82-2F92-408D-93DD-3265BE03C08C}" type="pres">
      <dgm:prSet presAssocID="{F358606B-CE7F-4872-9E77-ACF6BF32778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50BEE-9AE0-4365-993F-64E6E0A22DD9}" type="pres">
      <dgm:prSet presAssocID="{47E7160A-63FA-4D66-BC29-B841CDA99AB8}" presName="sibTrans" presStyleCnt="0"/>
      <dgm:spPr/>
    </dgm:pt>
    <dgm:pt modelId="{AFC5A689-7509-4F28-9BF2-ECEBAD9365BD}" type="pres">
      <dgm:prSet presAssocID="{88EEEF27-1E89-45D1-9DA6-AB1274CA03D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3290F-1523-42B1-BE9C-31A7A784CCEF}" type="pres">
      <dgm:prSet presAssocID="{D36C59F3-83F9-44E5-9E47-ED9F89B58E7E}" presName="sibTrans" presStyleCnt="0"/>
      <dgm:spPr/>
    </dgm:pt>
    <dgm:pt modelId="{20DF277F-8D4A-46AD-9C60-894EC3610868}" type="pres">
      <dgm:prSet presAssocID="{70FF5E20-4C1A-49BF-A6F4-A1E14D852C0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60770-6E57-4D51-A319-AF1AF444384D}" type="pres">
      <dgm:prSet presAssocID="{E4F32457-F58A-48C8-8100-37754260DF79}" presName="sibTrans" presStyleCnt="0"/>
      <dgm:spPr/>
    </dgm:pt>
    <dgm:pt modelId="{E40303DB-0DD5-4538-B1F5-442E2F23E070}" type="pres">
      <dgm:prSet presAssocID="{6E3E2BBA-AF6A-454A-AFD3-E1229191007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E15F1-EBA0-41A2-8BC8-870803ED8315}" type="pres">
      <dgm:prSet presAssocID="{618F5421-208F-480F-8DDF-B69416A3ADDE}" presName="sibTrans" presStyleCnt="0"/>
      <dgm:spPr/>
    </dgm:pt>
    <dgm:pt modelId="{084847B7-5336-4FD3-BAD3-30A96EF9B079}" type="pres">
      <dgm:prSet presAssocID="{9585D26C-AF0D-4BD2-A322-14D07250A53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9AA602-DC4E-964B-9B92-2D957CB99568}" type="presOf" srcId="{9585D26C-AF0D-4BD2-A322-14D07250A533}" destId="{084847B7-5336-4FD3-BAD3-30A96EF9B079}" srcOrd="0" destOrd="0" presId="urn:microsoft.com/office/officeart/2005/8/layout/default"/>
    <dgm:cxn modelId="{89E0EDAA-76EF-AD49-B151-05DE391D4B25}" type="presOf" srcId="{6E3E2BBA-AF6A-454A-AFD3-E12291910072}" destId="{E40303DB-0DD5-4538-B1F5-442E2F23E070}" srcOrd="0" destOrd="0" presId="urn:microsoft.com/office/officeart/2005/8/layout/default"/>
    <dgm:cxn modelId="{D720E2A6-D2C7-45E3-A0F3-515241FC77B9}" srcId="{74981E41-68F3-447D-883F-9EFD540E012C}" destId="{9585D26C-AF0D-4BD2-A322-14D07250A533}" srcOrd="6" destOrd="0" parTransId="{5032BFB4-A847-483A-8969-6F5C71F07CB1}" sibTransId="{5FB83835-8B43-4A82-94E7-A6E17BCB8E02}"/>
    <dgm:cxn modelId="{24828FF1-0B13-4EA8-8230-598343151B02}" srcId="{74981E41-68F3-447D-883F-9EFD540E012C}" destId="{5D939C9A-8E17-4B29-8ADF-2154F5AAEF59}" srcOrd="1" destOrd="0" parTransId="{BE68D3C7-2540-4D9C-A9F6-6C31CD192A08}" sibTransId="{AA4A9207-5A85-46BC-9326-FDB184C90148}"/>
    <dgm:cxn modelId="{7E4FDD20-2E06-4C40-AD27-E7215593F451}" srcId="{74981E41-68F3-447D-883F-9EFD540E012C}" destId="{88EEEF27-1E89-45D1-9DA6-AB1274CA03DD}" srcOrd="3" destOrd="0" parTransId="{C72329FB-5248-4C43-A71C-882577FB0229}" sibTransId="{D36C59F3-83F9-44E5-9E47-ED9F89B58E7E}"/>
    <dgm:cxn modelId="{B43BDA73-E0E2-4115-95B5-5BD193713A4D}" srcId="{74981E41-68F3-447D-883F-9EFD540E012C}" destId="{E8A0553F-3084-4266-B30B-01F402BBD79A}" srcOrd="0" destOrd="0" parTransId="{F508D4B1-C5D2-485D-AFBA-80769C6E09DC}" sibTransId="{11E67C72-7EEF-48E0-98D3-C5EA5EF45B2A}"/>
    <dgm:cxn modelId="{61D27AF6-79CC-464D-AACB-A44D9247938E}" type="presOf" srcId="{E8A0553F-3084-4266-B30B-01F402BBD79A}" destId="{AC97401B-AC02-4254-9F1E-5312A8D3BBB2}" srcOrd="0" destOrd="0" presId="urn:microsoft.com/office/officeart/2005/8/layout/default"/>
    <dgm:cxn modelId="{61831D52-11B2-4AF1-BA76-44FA383C981D}" srcId="{74981E41-68F3-447D-883F-9EFD540E012C}" destId="{6E3E2BBA-AF6A-454A-AFD3-E12291910072}" srcOrd="5" destOrd="0" parTransId="{4A6EB1ED-1A54-4BFA-9033-A0C0766D9CE8}" sibTransId="{618F5421-208F-480F-8DDF-B69416A3ADDE}"/>
    <dgm:cxn modelId="{54EBC068-62AD-5949-988B-73F8AC58A4DC}" type="presOf" srcId="{5D939C9A-8E17-4B29-8ADF-2154F5AAEF59}" destId="{4F8454DA-7F3E-41ED-B22A-FDCB0164C93B}" srcOrd="0" destOrd="0" presId="urn:microsoft.com/office/officeart/2005/8/layout/default"/>
    <dgm:cxn modelId="{4DBDB4D0-8154-48C9-BA1C-6C502BB5D411}" srcId="{74981E41-68F3-447D-883F-9EFD540E012C}" destId="{F358606B-CE7F-4872-9E77-ACF6BF327783}" srcOrd="2" destOrd="0" parTransId="{05B6564D-FCE0-4C4A-B1D7-8AB90DE9FC18}" sibTransId="{47E7160A-63FA-4D66-BC29-B841CDA99AB8}"/>
    <dgm:cxn modelId="{BE023D78-4AF8-4065-8B16-50A7A79B250D}" srcId="{74981E41-68F3-447D-883F-9EFD540E012C}" destId="{70FF5E20-4C1A-49BF-A6F4-A1E14D852C0E}" srcOrd="4" destOrd="0" parTransId="{C3F7F0C1-7F1B-4EBA-AA0B-243EB18CC93A}" sibTransId="{E4F32457-F58A-48C8-8100-37754260DF79}"/>
    <dgm:cxn modelId="{D4238BC0-93C2-944B-AB11-C36EC22D612C}" type="presOf" srcId="{88EEEF27-1E89-45D1-9DA6-AB1274CA03DD}" destId="{AFC5A689-7509-4F28-9BF2-ECEBAD9365BD}" srcOrd="0" destOrd="0" presId="urn:microsoft.com/office/officeart/2005/8/layout/default"/>
    <dgm:cxn modelId="{D5635636-BD7B-5746-B8E2-ACEC9B57C6A8}" type="presOf" srcId="{F358606B-CE7F-4872-9E77-ACF6BF327783}" destId="{49B00E82-2F92-408D-93DD-3265BE03C08C}" srcOrd="0" destOrd="0" presId="urn:microsoft.com/office/officeart/2005/8/layout/default"/>
    <dgm:cxn modelId="{D5B86CE8-4A2C-1848-8B19-2E9B6D61A74A}" type="presOf" srcId="{70FF5E20-4C1A-49BF-A6F4-A1E14D852C0E}" destId="{20DF277F-8D4A-46AD-9C60-894EC3610868}" srcOrd="0" destOrd="0" presId="urn:microsoft.com/office/officeart/2005/8/layout/default"/>
    <dgm:cxn modelId="{098F4AF6-95D1-BA45-ACB9-738AF01F1A58}" type="presOf" srcId="{74981E41-68F3-447D-883F-9EFD540E012C}" destId="{DB4E0AD8-4F53-413C-888B-313ADC966DA6}" srcOrd="0" destOrd="0" presId="urn:microsoft.com/office/officeart/2005/8/layout/default"/>
    <dgm:cxn modelId="{18343C1F-3186-7B46-BC31-4001F0A4C2DC}" type="presParOf" srcId="{DB4E0AD8-4F53-413C-888B-313ADC966DA6}" destId="{AC97401B-AC02-4254-9F1E-5312A8D3BBB2}" srcOrd="0" destOrd="0" presId="urn:microsoft.com/office/officeart/2005/8/layout/default"/>
    <dgm:cxn modelId="{57CEFAE1-C86E-7947-8295-138AE516FD39}" type="presParOf" srcId="{DB4E0AD8-4F53-413C-888B-313ADC966DA6}" destId="{CEE678D0-F95E-4095-B1A6-E7B1970E2ED8}" srcOrd="1" destOrd="0" presId="urn:microsoft.com/office/officeart/2005/8/layout/default"/>
    <dgm:cxn modelId="{316D47A4-659C-D441-BA41-32226AD6B1F1}" type="presParOf" srcId="{DB4E0AD8-4F53-413C-888B-313ADC966DA6}" destId="{4F8454DA-7F3E-41ED-B22A-FDCB0164C93B}" srcOrd="2" destOrd="0" presId="urn:microsoft.com/office/officeart/2005/8/layout/default"/>
    <dgm:cxn modelId="{FB590351-3E17-5B42-9CE9-66EE1533E3BD}" type="presParOf" srcId="{DB4E0AD8-4F53-413C-888B-313ADC966DA6}" destId="{7D4D9C09-23A6-4EE3-9330-54FAD244707E}" srcOrd="3" destOrd="0" presId="urn:microsoft.com/office/officeart/2005/8/layout/default"/>
    <dgm:cxn modelId="{A08AA3D5-5CE8-AD4A-AB1C-33A1E1A605AB}" type="presParOf" srcId="{DB4E0AD8-4F53-413C-888B-313ADC966DA6}" destId="{49B00E82-2F92-408D-93DD-3265BE03C08C}" srcOrd="4" destOrd="0" presId="urn:microsoft.com/office/officeart/2005/8/layout/default"/>
    <dgm:cxn modelId="{02AF905F-9E35-AF4D-AB6A-9EE3103A6269}" type="presParOf" srcId="{DB4E0AD8-4F53-413C-888B-313ADC966DA6}" destId="{F4850BEE-9AE0-4365-993F-64E6E0A22DD9}" srcOrd="5" destOrd="0" presId="urn:microsoft.com/office/officeart/2005/8/layout/default"/>
    <dgm:cxn modelId="{0C451641-FAF2-6045-B44D-B4AEB49FD685}" type="presParOf" srcId="{DB4E0AD8-4F53-413C-888B-313ADC966DA6}" destId="{AFC5A689-7509-4F28-9BF2-ECEBAD9365BD}" srcOrd="6" destOrd="0" presId="urn:microsoft.com/office/officeart/2005/8/layout/default"/>
    <dgm:cxn modelId="{621947C7-F40A-7B4B-B0C6-DEBF42E82A0E}" type="presParOf" srcId="{DB4E0AD8-4F53-413C-888B-313ADC966DA6}" destId="{4C33290F-1523-42B1-BE9C-31A7A784CCEF}" srcOrd="7" destOrd="0" presId="urn:microsoft.com/office/officeart/2005/8/layout/default"/>
    <dgm:cxn modelId="{0449AB1B-7D09-9744-A2A9-1CDC989CEDB3}" type="presParOf" srcId="{DB4E0AD8-4F53-413C-888B-313ADC966DA6}" destId="{20DF277F-8D4A-46AD-9C60-894EC3610868}" srcOrd="8" destOrd="0" presId="urn:microsoft.com/office/officeart/2005/8/layout/default"/>
    <dgm:cxn modelId="{D5460EB5-005D-874E-88D3-4401A6B58C3E}" type="presParOf" srcId="{DB4E0AD8-4F53-413C-888B-313ADC966DA6}" destId="{3A960770-6E57-4D51-A319-AF1AF444384D}" srcOrd="9" destOrd="0" presId="urn:microsoft.com/office/officeart/2005/8/layout/default"/>
    <dgm:cxn modelId="{3C6A5B85-AEDD-7340-9E08-5C5189EE9FB6}" type="presParOf" srcId="{DB4E0AD8-4F53-413C-888B-313ADC966DA6}" destId="{E40303DB-0DD5-4538-B1F5-442E2F23E070}" srcOrd="10" destOrd="0" presId="urn:microsoft.com/office/officeart/2005/8/layout/default"/>
    <dgm:cxn modelId="{7B460CDD-279F-3B46-9865-4C0E61FB145B}" type="presParOf" srcId="{DB4E0AD8-4F53-413C-888B-313ADC966DA6}" destId="{0E2E15F1-EBA0-41A2-8BC8-870803ED8315}" srcOrd="11" destOrd="0" presId="urn:microsoft.com/office/officeart/2005/8/layout/default"/>
    <dgm:cxn modelId="{1B9F1780-19BE-204D-BB1C-CA40F36FD9D5}" type="presParOf" srcId="{DB4E0AD8-4F53-413C-888B-313ADC966DA6}" destId="{084847B7-5336-4FD3-BAD3-30A96EF9B07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7401B-AC02-4254-9F1E-5312A8D3BBB2}">
      <dsp:nvSpPr>
        <dsp:cNvPr id="0" name=""/>
        <dsp:cNvSpPr/>
      </dsp:nvSpPr>
      <dsp:spPr>
        <a:xfrm>
          <a:off x="244093" y="316"/>
          <a:ext cx="2172137" cy="1303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Attributes &amp; Benefits</a:t>
          </a:r>
        </a:p>
      </dsp:txBody>
      <dsp:txXfrm>
        <a:off x="244093" y="316"/>
        <a:ext cx="2172137" cy="1303282"/>
      </dsp:txXfrm>
    </dsp:sp>
    <dsp:sp modelId="{4F8454DA-7F3E-41ED-B22A-FDCB0164C93B}">
      <dsp:nvSpPr>
        <dsp:cNvPr id="0" name=""/>
        <dsp:cNvSpPr/>
      </dsp:nvSpPr>
      <dsp:spPr>
        <a:xfrm>
          <a:off x="2633443" y="316"/>
          <a:ext cx="2172137" cy="1303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Price /Quality</a:t>
          </a:r>
        </a:p>
      </dsp:txBody>
      <dsp:txXfrm>
        <a:off x="2633443" y="316"/>
        <a:ext cx="2172137" cy="1303282"/>
      </dsp:txXfrm>
    </dsp:sp>
    <dsp:sp modelId="{49B00E82-2F92-408D-93DD-3265BE03C08C}">
      <dsp:nvSpPr>
        <dsp:cNvPr id="0" name=""/>
        <dsp:cNvSpPr/>
      </dsp:nvSpPr>
      <dsp:spPr>
        <a:xfrm>
          <a:off x="5022794" y="316"/>
          <a:ext cx="2172137" cy="1303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Use/Application</a:t>
          </a:r>
        </a:p>
      </dsp:txBody>
      <dsp:txXfrm>
        <a:off x="5022794" y="316"/>
        <a:ext cx="2172137" cy="1303282"/>
      </dsp:txXfrm>
    </dsp:sp>
    <dsp:sp modelId="{AFC5A689-7509-4F28-9BF2-ECEBAD9365BD}">
      <dsp:nvSpPr>
        <dsp:cNvPr id="0" name=""/>
        <dsp:cNvSpPr/>
      </dsp:nvSpPr>
      <dsp:spPr>
        <a:xfrm>
          <a:off x="244093" y="1520812"/>
          <a:ext cx="2172137" cy="1303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Product Class</a:t>
          </a:r>
        </a:p>
      </dsp:txBody>
      <dsp:txXfrm>
        <a:off x="244093" y="1520812"/>
        <a:ext cx="2172137" cy="1303282"/>
      </dsp:txXfrm>
    </dsp:sp>
    <dsp:sp modelId="{20DF277F-8D4A-46AD-9C60-894EC3610868}">
      <dsp:nvSpPr>
        <dsp:cNvPr id="0" name=""/>
        <dsp:cNvSpPr/>
      </dsp:nvSpPr>
      <dsp:spPr>
        <a:xfrm>
          <a:off x="2633443" y="1520812"/>
          <a:ext cx="2172137" cy="1303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Product Users</a:t>
          </a:r>
        </a:p>
      </dsp:txBody>
      <dsp:txXfrm>
        <a:off x="2633443" y="1520812"/>
        <a:ext cx="2172137" cy="1303282"/>
      </dsp:txXfrm>
    </dsp:sp>
    <dsp:sp modelId="{E40303DB-0DD5-4538-B1F5-442E2F23E070}">
      <dsp:nvSpPr>
        <dsp:cNvPr id="0" name=""/>
        <dsp:cNvSpPr/>
      </dsp:nvSpPr>
      <dsp:spPr>
        <a:xfrm>
          <a:off x="5022794" y="1520812"/>
          <a:ext cx="2172137" cy="1303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Competitors</a:t>
          </a:r>
        </a:p>
      </dsp:txBody>
      <dsp:txXfrm>
        <a:off x="5022794" y="1520812"/>
        <a:ext cx="2172137" cy="1303282"/>
      </dsp:txXfrm>
    </dsp:sp>
    <dsp:sp modelId="{084847B7-5336-4FD3-BAD3-30A96EF9B079}">
      <dsp:nvSpPr>
        <dsp:cNvPr id="0" name=""/>
        <dsp:cNvSpPr/>
      </dsp:nvSpPr>
      <dsp:spPr>
        <a:xfrm>
          <a:off x="2633443" y="3041308"/>
          <a:ext cx="2172137" cy="1303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Cultural Symbols</a:t>
          </a:r>
        </a:p>
      </dsp:txBody>
      <dsp:txXfrm>
        <a:off x="2633443" y="3041308"/>
        <a:ext cx="2172137" cy="1303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4C161-C969-0740-8EA3-0FF038A09E01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74F27-04C7-F54A-B877-7EA45DF3E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45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="" xmlns:a16="http://schemas.microsoft.com/office/drawing/2014/main" id="{5485E8C3-FB52-7843-9396-BCE803E86D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FF25A5-6C9F-894B-9EFA-833B8C4F3001}" type="slidenum">
              <a:rPr lang="en-US" altLang="en-US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EE3079D4-0862-FE47-BF57-5520FEFE4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DE819044-941C-974E-813C-0C41361736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705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="" xmlns:a16="http://schemas.microsoft.com/office/drawing/2014/main" id="{E1F84A4F-A69E-6A49-B503-D40FD28F8B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="" xmlns:a16="http://schemas.microsoft.com/office/drawing/2014/main" id="{23139F49-78AA-724D-B33B-7D01F9415B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03" name="Slide Number Placeholder 3">
            <a:extLst>
              <a:ext uri="{FF2B5EF4-FFF2-40B4-BE49-F238E27FC236}">
                <a16:creationId xmlns="" xmlns:a16="http://schemas.microsoft.com/office/drawing/2014/main" id="{B838F9B4-B304-064A-8CC9-B0DB903ED3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8509E0-23C1-3A41-A83E-FABFC04E4046}" type="slidenum">
              <a:rPr lang="en-IN" altLang="en-US"/>
              <a:pPr>
                <a:spcBef>
                  <a:spcPct val="0"/>
                </a:spcBef>
              </a:pPr>
              <a:t>24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848954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="" xmlns:a16="http://schemas.microsoft.com/office/drawing/2014/main" id="{F70607CB-CF32-DA48-842D-416766D10A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5031D3-48F2-2446-93AC-9D79EFB1E471}" type="slidenum">
              <a:rPr lang="en-US" altLang="en-US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="" xmlns:a16="http://schemas.microsoft.com/office/drawing/2014/main" id="{D8D3046F-4784-C64A-81BB-86A9011952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>
            <a:extLst>
              <a:ext uri="{FF2B5EF4-FFF2-40B4-BE49-F238E27FC236}">
                <a16:creationId xmlns="" xmlns:a16="http://schemas.microsoft.com/office/drawing/2014/main" id="{A25B3645-273F-7540-A73C-115B875FF3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125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="" xmlns:a16="http://schemas.microsoft.com/office/drawing/2014/main" id="{03738502-9EBC-7143-83C1-16BE7E146B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="" xmlns:a16="http://schemas.microsoft.com/office/drawing/2014/main" id="{0908D5BF-7D71-A444-A5DA-4458303F09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29699" name="Slide Number Placeholder 3">
            <a:extLst>
              <a:ext uri="{FF2B5EF4-FFF2-40B4-BE49-F238E27FC236}">
                <a16:creationId xmlns="" xmlns:a16="http://schemas.microsoft.com/office/drawing/2014/main" id="{EA7FD351-90BC-BB4F-A13B-4104B31375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5C3C99-9504-2A49-B66E-D876B4333663}" type="slidenum">
              <a:rPr lang="en-IN" altLang="en-US"/>
              <a:pPr>
                <a:spcBef>
                  <a:spcPct val="0"/>
                </a:spcBef>
              </a:pPr>
              <a:t>10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235987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="" xmlns:a16="http://schemas.microsoft.com/office/drawing/2014/main" id="{AA90C02F-A07D-7D4A-AA2F-B71B9B7A49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="" xmlns:a16="http://schemas.microsoft.com/office/drawing/2014/main" id="{8485462B-5F83-D340-BF7A-CF4BBD3DD1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="" xmlns:a16="http://schemas.microsoft.com/office/drawing/2014/main" id="{47E81178-6F56-D043-9E1E-1D65E01945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3B6B8B-A82E-DB42-98DD-B8A0C1D465A4}" type="slidenum">
              <a:rPr lang="en-IN" altLang="en-US"/>
              <a:pPr>
                <a:spcBef>
                  <a:spcPct val="0"/>
                </a:spcBef>
              </a:pPr>
              <a:t>11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853525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="" xmlns:a16="http://schemas.microsoft.com/office/drawing/2014/main" id="{3AA9B028-E65B-294E-9ACF-94EF68A567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95B8CA-0C72-9147-AF13-DA982A8E005D}" type="slidenum">
              <a:rPr lang="en-US" altLang="en-US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="" xmlns:a16="http://schemas.microsoft.com/office/drawing/2014/main" id="{94B50D8A-30E2-2248-A91C-42B4796C6A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="" xmlns:a16="http://schemas.microsoft.com/office/drawing/2014/main" id="{7663357E-E765-D947-BFFB-F82381461A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or declining sales or because of anticipated opportunities in other market positions.</a:t>
            </a:r>
          </a:p>
        </p:txBody>
      </p:sp>
    </p:spTree>
    <p:extLst>
      <p:ext uri="{BB962C8B-B14F-4D97-AF65-F5344CB8AC3E}">
        <p14:creationId xmlns:p14="http://schemas.microsoft.com/office/powerpoint/2010/main" val="394703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="" xmlns:a16="http://schemas.microsoft.com/office/drawing/2014/main" id="{F5391A29-EBB5-C74E-AB9E-41586CB75D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="" xmlns:a16="http://schemas.microsoft.com/office/drawing/2014/main" id="{55566756-9E75-334C-BD52-1B5BE4E3FD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3011" name="Slide Number Placeholder 3">
            <a:extLst>
              <a:ext uri="{FF2B5EF4-FFF2-40B4-BE49-F238E27FC236}">
                <a16:creationId xmlns="" xmlns:a16="http://schemas.microsoft.com/office/drawing/2014/main" id="{440D3F42-B5A9-BB4F-B850-4CC967D5BC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52E347-F6B7-1A4D-9472-B76984736BA5}" type="slidenum">
              <a:rPr lang="en-IN" altLang="en-US"/>
              <a:pPr>
                <a:spcBef>
                  <a:spcPct val="0"/>
                </a:spcBef>
              </a:pPr>
              <a:t>20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4208198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="" xmlns:a16="http://schemas.microsoft.com/office/drawing/2014/main" id="{E7076743-A8D1-7940-8688-53E35AD063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="" xmlns:a16="http://schemas.microsoft.com/office/drawing/2014/main" id="{2C736A21-2A22-C740-AE2D-16AFC6ACD2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5059" name="Slide Number Placeholder 3">
            <a:extLst>
              <a:ext uri="{FF2B5EF4-FFF2-40B4-BE49-F238E27FC236}">
                <a16:creationId xmlns="" xmlns:a16="http://schemas.microsoft.com/office/drawing/2014/main" id="{56240A3A-9BE1-9143-9F04-4D10D238EE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7A7B5-AE54-EE4F-99D6-E16109A45BB7}" type="slidenum">
              <a:rPr lang="en-IN" altLang="en-US"/>
              <a:pPr>
                <a:spcBef>
                  <a:spcPct val="0"/>
                </a:spcBef>
              </a:pPr>
              <a:t>21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603158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="" xmlns:a16="http://schemas.microsoft.com/office/drawing/2014/main" id="{9267E3B5-0946-904B-8D04-E1D532C9F0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="" xmlns:a16="http://schemas.microsoft.com/office/drawing/2014/main" id="{79323DDD-DDE2-084C-B290-D3288E98F4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7107" name="Slide Number Placeholder 3">
            <a:extLst>
              <a:ext uri="{FF2B5EF4-FFF2-40B4-BE49-F238E27FC236}">
                <a16:creationId xmlns="" xmlns:a16="http://schemas.microsoft.com/office/drawing/2014/main" id="{C7719D0B-85F1-EE40-9895-9A10F56839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0901D3-BF8B-A941-AC53-68F8E539A4AF}" type="slidenum">
              <a:rPr lang="en-IN" altLang="en-US"/>
              <a:pPr>
                <a:spcBef>
                  <a:spcPct val="0"/>
                </a:spcBef>
              </a:pPr>
              <a:t>22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4158373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="" xmlns:a16="http://schemas.microsoft.com/office/drawing/2014/main" id="{F16AB4D2-48A3-B94E-A237-0718AF23B7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="" xmlns:a16="http://schemas.microsoft.com/office/drawing/2014/main" id="{57182015-B906-7649-A0BF-2655A976AD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9155" name="Slide Number Placeholder 3">
            <a:extLst>
              <a:ext uri="{FF2B5EF4-FFF2-40B4-BE49-F238E27FC236}">
                <a16:creationId xmlns="" xmlns:a16="http://schemas.microsoft.com/office/drawing/2014/main" id="{A56FD528-CA06-2348-8508-F718E8583D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D1303D-9DBC-724F-AC18-2D28DB9129B1}" type="slidenum">
              <a:rPr lang="en-IN" altLang="en-US"/>
              <a:pPr>
                <a:spcBef>
                  <a:spcPct val="0"/>
                </a:spcBef>
              </a:pPr>
              <a:t>23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33759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8E434A-C3C9-D947-B28F-E98AED94C8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Marketing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7B1B6B0-20F2-A64F-8282-9DFDF67B6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8" y="3906266"/>
            <a:ext cx="6301030" cy="1322587"/>
          </a:xfrm>
        </p:spPr>
        <p:txBody>
          <a:bodyPr/>
          <a:lstStyle/>
          <a:p>
            <a:pPr algn="r"/>
            <a:r>
              <a:rPr lang="en-US" dirty="0"/>
              <a:t>Welcome to Marketing</a:t>
            </a:r>
          </a:p>
        </p:txBody>
      </p:sp>
    </p:spTree>
    <p:extLst>
      <p:ext uri="{BB962C8B-B14F-4D97-AF65-F5344CB8AC3E}">
        <p14:creationId xmlns:p14="http://schemas.microsoft.com/office/powerpoint/2010/main" val="3596066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="" xmlns:a16="http://schemas.microsoft.com/office/drawing/2014/main" id="{6D0FE169-CFEE-DF47-9F15-998CA320A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Selecting Target Market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B11B501-69C7-0A4A-84E3-C2E062B4DA28}"/>
              </a:ext>
            </a:extLst>
          </p:cNvPr>
          <p:cNvGrpSpPr>
            <a:grpSpLocks/>
          </p:cNvGrpSpPr>
          <p:nvPr/>
        </p:nvGrpSpPr>
        <p:grpSpPr bwMode="auto">
          <a:xfrm>
            <a:off x="4387610" y="1792446"/>
            <a:ext cx="8077200" cy="2082800"/>
            <a:chOff x="685800" y="1649834"/>
            <a:chExt cx="8077199" cy="2082648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EFEE4BE9-DB12-4F46-B52A-92A0996B2B6B}"/>
                </a:ext>
              </a:extLst>
            </p:cNvPr>
            <p:cNvSpPr/>
            <p:nvPr/>
          </p:nvSpPr>
          <p:spPr bwMode="auto">
            <a:xfrm>
              <a:off x="685800" y="2419715"/>
              <a:ext cx="8077199" cy="1312767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DE282627-12DE-8B46-A352-C6D870738978}"/>
                </a:ext>
              </a:extLst>
            </p:cNvPr>
            <p:cNvSpPr/>
            <p:nvPr/>
          </p:nvSpPr>
          <p:spPr bwMode="auto">
            <a:xfrm>
              <a:off x="1090613" y="1649834"/>
              <a:ext cx="6821486" cy="1293718"/>
            </a:xfrm>
            <a:custGeom>
              <a:avLst/>
              <a:gdLst>
                <a:gd name="connsiteX0" fmla="*/ 0 w 5974080"/>
                <a:gd name="connsiteY0" fmla="*/ 78722 h 472320"/>
                <a:gd name="connsiteX1" fmla="*/ 78722 w 5974080"/>
                <a:gd name="connsiteY1" fmla="*/ 0 h 472320"/>
                <a:gd name="connsiteX2" fmla="*/ 5895358 w 5974080"/>
                <a:gd name="connsiteY2" fmla="*/ 0 h 472320"/>
                <a:gd name="connsiteX3" fmla="*/ 5974080 w 5974080"/>
                <a:gd name="connsiteY3" fmla="*/ 78722 h 472320"/>
                <a:gd name="connsiteX4" fmla="*/ 5974080 w 5974080"/>
                <a:gd name="connsiteY4" fmla="*/ 393598 h 472320"/>
                <a:gd name="connsiteX5" fmla="*/ 5895358 w 5974080"/>
                <a:gd name="connsiteY5" fmla="*/ 472320 h 472320"/>
                <a:gd name="connsiteX6" fmla="*/ 78722 w 5974080"/>
                <a:gd name="connsiteY6" fmla="*/ 472320 h 472320"/>
                <a:gd name="connsiteX7" fmla="*/ 0 w 5974080"/>
                <a:gd name="connsiteY7" fmla="*/ 393598 h 472320"/>
                <a:gd name="connsiteX8" fmla="*/ 0 w 5974080"/>
                <a:gd name="connsiteY8" fmla="*/ 78722 h 47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080" h="472320">
                  <a:moveTo>
                    <a:pt x="0" y="78722"/>
                  </a:moveTo>
                  <a:cubicBezTo>
                    <a:pt x="0" y="35245"/>
                    <a:pt x="35245" y="0"/>
                    <a:pt x="78722" y="0"/>
                  </a:cubicBezTo>
                  <a:lnTo>
                    <a:pt x="5895358" y="0"/>
                  </a:lnTo>
                  <a:cubicBezTo>
                    <a:pt x="5938835" y="0"/>
                    <a:pt x="5974080" y="35245"/>
                    <a:pt x="5974080" y="78722"/>
                  </a:cubicBezTo>
                  <a:lnTo>
                    <a:pt x="5974080" y="393598"/>
                  </a:lnTo>
                  <a:cubicBezTo>
                    <a:pt x="5974080" y="437075"/>
                    <a:pt x="5938835" y="472320"/>
                    <a:pt x="5895358" y="472320"/>
                  </a:cubicBezTo>
                  <a:lnTo>
                    <a:pt x="78722" y="472320"/>
                  </a:lnTo>
                  <a:cubicBezTo>
                    <a:pt x="35245" y="472320"/>
                    <a:pt x="0" y="437075"/>
                    <a:pt x="0" y="393598"/>
                  </a:cubicBezTo>
                  <a:lnTo>
                    <a:pt x="0" y="7872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48863" tIns="23057" rIns="248863" bIns="23057" spcCol="1270" anchor="ctr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CA" sz="3200" dirty="0"/>
                <a:t>Determine how many segments to enter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50965673-B9BD-8548-852D-B3A589082AA4}"/>
              </a:ext>
            </a:extLst>
          </p:cNvPr>
          <p:cNvGrpSpPr>
            <a:grpSpLocks/>
          </p:cNvGrpSpPr>
          <p:nvPr/>
        </p:nvGrpSpPr>
        <p:grpSpPr bwMode="auto">
          <a:xfrm>
            <a:off x="4387610" y="3977425"/>
            <a:ext cx="8077200" cy="2082800"/>
            <a:chOff x="685800" y="4013354"/>
            <a:chExt cx="8077199" cy="2082645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09140E67-1A33-FF48-82F9-18E653CB9EB3}"/>
                </a:ext>
              </a:extLst>
            </p:cNvPr>
            <p:cNvSpPr/>
            <p:nvPr/>
          </p:nvSpPr>
          <p:spPr bwMode="auto">
            <a:xfrm>
              <a:off x="685800" y="4783235"/>
              <a:ext cx="8077199" cy="1312764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>
              <a:extLst>
                <a:ext uri="{FF2B5EF4-FFF2-40B4-BE49-F238E27FC236}">
                  <a16:creationId xmlns="" xmlns:a16="http://schemas.microsoft.com/office/drawing/2014/main" id="{AE82E302-F99E-6C40-AD6B-B9FBB167E200}"/>
                </a:ext>
              </a:extLst>
            </p:cNvPr>
            <p:cNvSpPr/>
            <p:nvPr/>
          </p:nvSpPr>
          <p:spPr bwMode="auto">
            <a:xfrm>
              <a:off x="1090613" y="4013354"/>
              <a:ext cx="6821486" cy="1293717"/>
            </a:xfrm>
            <a:custGeom>
              <a:avLst/>
              <a:gdLst>
                <a:gd name="connsiteX0" fmla="*/ 0 w 5974080"/>
                <a:gd name="connsiteY0" fmla="*/ 78722 h 472320"/>
                <a:gd name="connsiteX1" fmla="*/ 78722 w 5974080"/>
                <a:gd name="connsiteY1" fmla="*/ 0 h 472320"/>
                <a:gd name="connsiteX2" fmla="*/ 5895358 w 5974080"/>
                <a:gd name="connsiteY2" fmla="*/ 0 h 472320"/>
                <a:gd name="connsiteX3" fmla="*/ 5974080 w 5974080"/>
                <a:gd name="connsiteY3" fmla="*/ 78722 h 472320"/>
                <a:gd name="connsiteX4" fmla="*/ 5974080 w 5974080"/>
                <a:gd name="connsiteY4" fmla="*/ 393598 h 472320"/>
                <a:gd name="connsiteX5" fmla="*/ 5895358 w 5974080"/>
                <a:gd name="connsiteY5" fmla="*/ 472320 h 472320"/>
                <a:gd name="connsiteX6" fmla="*/ 78722 w 5974080"/>
                <a:gd name="connsiteY6" fmla="*/ 472320 h 472320"/>
                <a:gd name="connsiteX7" fmla="*/ 0 w 5974080"/>
                <a:gd name="connsiteY7" fmla="*/ 393598 h 472320"/>
                <a:gd name="connsiteX8" fmla="*/ 0 w 5974080"/>
                <a:gd name="connsiteY8" fmla="*/ 78722 h 47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080" h="472320">
                  <a:moveTo>
                    <a:pt x="0" y="78722"/>
                  </a:moveTo>
                  <a:cubicBezTo>
                    <a:pt x="0" y="35245"/>
                    <a:pt x="35245" y="0"/>
                    <a:pt x="78722" y="0"/>
                  </a:cubicBezTo>
                  <a:lnTo>
                    <a:pt x="5895358" y="0"/>
                  </a:lnTo>
                  <a:cubicBezTo>
                    <a:pt x="5938835" y="0"/>
                    <a:pt x="5974080" y="35245"/>
                    <a:pt x="5974080" y="78722"/>
                  </a:cubicBezTo>
                  <a:lnTo>
                    <a:pt x="5974080" y="393598"/>
                  </a:lnTo>
                  <a:cubicBezTo>
                    <a:pt x="5974080" y="437075"/>
                    <a:pt x="5938835" y="472320"/>
                    <a:pt x="5895358" y="472320"/>
                  </a:cubicBezTo>
                  <a:lnTo>
                    <a:pt x="78722" y="472320"/>
                  </a:lnTo>
                  <a:cubicBezTo>
                    <a:pt x="35245" y="472320"/>
                    <a:pt x="0" y="437075"/>
                    <a:pt x="0" y="393598"/>
                  </a:cubicBezTo>
                  <a:lnTo>
                    <a:pt x="0" y="7872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48863" tIns="23057" rIns="248863" bIns="23057" spcCol="1270" anchor="ctr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dirty="0"/>
                <a:t>Determine which </a:t>
              </a:r>
              <a:r>
                <a:rPr lang="en-CA" sz="3200" dirty="0"/>
                <a:t>segments offer the most potential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92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DAC85573-0503-284A-AF3C-CF7AA02BC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Market Coverage strategies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BDD8D92-B2AF-7A4F-9B7A-22171A16B7D5}"/>
              </a:ext>
            </a:extLst>
          </p:cNvPr>
          <p:cNvGrpSpPr>
            <a:grpSpLocks/>
          </p:cNvGrpSpPr>
          <p:nvPr/>
        </p:nvGrpSpPr>
        <p:grpSpPr bwMode="auto">
          <a:xfrm>
            <a:off x="4387610" y="1227139"/>
            <a:ext cx="8458200" cy="1500187"/>
            <a:chOff x="457200" y="1598009"/>
            <a:chExt cx="8458200" cy="1500660"/>
          </a:xfrm>
        </p:grpSpPr>
        <p:sp>
          <p:nvSpPr>
            <p:cNvPr id="6" name="Freeform 5">
              <a:extLst>
                <a:ext uri="{FF2B5EF4-FFF2-40B4-BE49-F238E27FC236}">
                  <a16:creationId xmlns="" xmlns:a16="http://schemas.microsoft.com/office/drawing/2014/main" id="{6D440C75-8692-3546-8953-1D6EF822A35F}"/>
                </a:ext>
              </a:extLst>
            </p:cNvPr>
            <p:cNvSpPr/>
            <p:nvPr/>
          </p:nvSpPr>
          <p:spPr>
            <a:xfrm>
              <a:off x="457200" y="1907669"/>
              <a:ext cx="8458200" cy="1191000"/>
            </a:xfrm>
            <a:custGeom>
              <a:avLst/>
              <a:gdLst>
                <a:gd name="connsiteX0" fmla="*/ 0 w 8458200"/>
                <a:gd name="connsiteY0" fmla="*/ 0 h 1190700"/>
                <a:gd name="connsiteX1" fmla="*/ 8458200 w 8458200"/>
                <a:gd name="connsiteY1" fmla="*/ 0 h 1190700"/>
                <a:gd name="connsiteX2" fmla="*/ 8458200 w 8458200"/>
                <a:gd name="connsiteY2" fmla="*/ 1190700 h 1190700"/>
                <a:gd name="connsiteX3" fmla="*/ 0 w 8458200"/>
                <a:gd name="connsiteY3" fmla="*/ 1190700 h 1190700"/>
                <a:gd name="connsiteX4" fmla="*/ 0 w 8458200"/>
                <a:gd name="connsiteY4" fmla="*/ 0 h 11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58200" h="1190700">
                  <a:moveTo>
                    <a:pt x="0" y="0"/>
                  </a:moveTo>
                  <a:lnTo>
                    <a:pt x="8458200" y="0"/>
                  </a:lnTo>
                  <a:lnTo>
                    <a:pt x="8458200" y="1190700"/>
                  </a:lnTo>
                  <a:lnTo>
                    <a:pt x="0" y="11907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56450" tIns="437388" rIns="656450" bIns="149352" spcCol="1270"/>
            <a:lstStyle/>
            <a:p>
              <a:pPr marL="228600" lvl="1" indent="-228600" defTabSz="9334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100" dirty="0"/>
                <a:t>Ignoring segment differences and offering just one product or service to the entire market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9D73FAC2-3396-C04A-8EF1-EB718FA43445}"/>
                </a:ext>
              </a:extLst>
            </p:cNvPr>
            <p:cNvSpPr/>
            <p:nvPr/>
          </p:nvSpPr>
          <p:spPr>
            <a:xfrm>
              <a:off x="879475" y="1598009"/>
              <a:ext cx="5921375" cy="619320"/>
            </a:xfrm>
            <a:custGeom>
              <a:avLst/>
              <a:gdLst>
                <a:gd name="connsiteX0" fmla="*/ 0 w 5920740"/>
                <a:gd name="connsiteY0" fmla="*/ 103322 h 619920"/>
                <a:gd name="connsiteX1" fmla="*/ 103322 w 5920740"/>
                <a:gd name="connsiteY1" fmla="*/ 0 h 619920"/>
                <a:gd name="connsiteX2" fmla="*/ 5817418 w 5920740"/>
                <a:gd name="connsiteY2" fmla="*/ 0 h 619920"/>
                <a:gd name="connsiteX3" fmla="*/ 5920740 w 5920740"/>
                <a:gd name="connsiteY3" fmla="*/ 103322 h 619920"/>
                <a:gd name="connsiteX4" fmla="*/ 5920740 w 5920740"/>
                <a:gd name="connsiteY4" fmla="*/ 516598 h 619920"/>
                <a:gd name="connsiteX5" fmla="*/ 5817418 w 5920740"/>
                <a:gd name="connsiteY5" fmla="*/ 619920 h 619920"/>
                <a:gd name="connsiteX6" fmla="*/ 103322 w 5920740"/>
                <a:gd name="connsiteY6" fmla="*/ 619920 h 619920"/>
                <a:gd name="connsiteX7" fmla="*/ 0 w 5920740"/>
                <a:gd name="connsiteY7" fmla="*/ 516598 h 619920"/>
                <a:gd name="connsiteX8" fmla="*/ 0 w 5920740"/>
                <a:gd name="connsiteY8" fmla="*/ 103322 h 61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20740" h="619920">
                  <a:moveTo>
                    <a:pt x="0" y="103322"/>
                  </a:moveTo>
                  <a:cubicBezTo>
                    <a:pt x="0" y="46259"/>
                    <a:pt x="46259" y="0"/>
                    <a:pt x="103322" y="0"/>
                  </a:cubicBezTo>
                  <a:lnTo>
                    <a:pt x="5817418" y="0"/>
                  </a:lnTo>
                  <a:cubicBezTo>
                    <a:pt x="5874481" y="0"/>
                    <a:pt x="5920740" y="46259"/>
                    <a:pt x="5920740" y="103322"/>
                  </a:cubicBezTo>
                  <a:lnTo>
                    <a:pt x="5920740" y="516598"/>
                  </a:lnTo>
                  <a:cubicBezTo>
                    <a:pt x="5920740" y="573661"/>
                    <a:pt x="5874481" y="619920"/>
                    <a:pt x="5817418" y="619920"/>
                  </a:cubicBezTo>
                  <a:lnTo>
                    <a:pt x="103322" y="619920"/>
                  </a:lnTo>
                  <a:cubicBezTo>
                    <a:pt x="46259" y="619920"/>
                    <a:pt x="0" y="573661"/>
                    <a:pt x="0" y="516598"/>
                  </a:cubicBezTo>
                  <a:lnTo>
                    <a:pt x="0" y="10332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4052" tIns="30262" rIns="254052" bIns="30262" spcCol="1270" anchor="ctr"/>
            <a:lstStyle/>
            <a:p>
              <a:pPr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500" dirty="0"/>
                <a:t>Undifferentiated marketing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750C64AF-277E-2441-9D99-8CB14384E523}"/>
              </a:ext>
            </a:extLst>
          </p:cNvPr>
          <p:cNvGrpSpPr>
            <a:grpSpLocks/>
          </p:cNvGrpSpPr>
          <p:nvPr/>
        </p:nvGrpSpPr>
        <p:grpSpPr bwMode="auto">
          <a:xfrm>
            <a:off x="4387610" y="2840039"/>
            <a:ext cx="8458200" cy="1501775"/>
            <a:chOff x="457200" y="3212069"/>
            <a:chExt cx="8458200" cy="1500661"/>
          </a:xfrm>
        </p:grpSpPr>
        <p:sp>
          <p:nvSpPr>
            <p:cNvPr id="8" name="Freeform 7">
              <a:extLst>
                <a:ext uri="{FF2B5EF4-FFF2-40B4-BE49-F238E27FC236}">
                  <a16:creationId xmlns="" xmlns:a16="http://schemas.microsoft.com/office/drawing/2014/main" id="{62FBE844-047A-3742-BCE9-24C69D66590E}"/>
                </a:ext>
              </a:extLst>
            </p:cNvPr>
            <p:cNvSpPr/>
            <p:nvPr/>
          </p:nvSpPr>
          <p:spPr>
            <a:xfrm>
              <a:off x="457200" y="3521401"/>
              <a:ext cx="8458200" cy="1191329"/>
            </a:xfrm>
            <a:custGeom>
              <a:avLst/>
              <a:gdLst>
                <a:gd name="connsiteX0" fmla="*/ 0 w 8458200"/>
                <a:gd name="connsiteY0" fmla="*/ 0 h 1190700"/>
                <a:gd name="connsiteX1" fmla="*/ 8458200 w 8458200"/>
                <a:gd name="connsiteY1" fmla="*/ 0 h 1190700"/>
                <a:gd name="connsiteX2" fmla="*/ 8458200 w 8458200"/>
                <a:gd name="connsiteY2" fmla="*/ 1190700 h 1190700"/>
                <a:gd name="connsiteX3" fmla="*/ 0 w 8458200"/>
                <a:gd name="connsiteY3" fmla="*/ 1190700 h 1190700"/>
                <a:gd name="connsiteX4" fmla="*/ 0 w 8458200"/>
                <a:gd name="connsiteY4" fmla="*/ 0 h 11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58200" h="1190700">
                  <a:moveTo>
                    <a:pt x="0" y="0"/>
                  </a:moveTo>
                  <a:lnTo>
                    <a:pt x="8458200" y="0"/>
                  </a:lnTo>
                  <a:lnTo>
                    <a:pt x="8458200" y="1190700"/>
                  </a:lnTo>
                  <a:lnTo>
                    <a:pt x="0" y="11907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56450" tIns="437388" rIns="656450" bIns="149352" spcCol="1270"/>
            <a:lstStyle/>
            <a:p>
              <a:pPr marL="228600" lvl="1" indent="-228600" defTabSz="9334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100" dirty="0"/>
                <a:t>Involves marketing in a number of segments, developing separate marketing strategies for each</a:t>
              </a:r>
            </a:p>
          </p:txBody>
        </p:sp>
        <p:sp>
          <p:nvSpPr>
            <p:cNvPr id="9" name="Freeform 8">
              <a:extLst>
                <a:ext uri="{FF2B5EF4-FFF2-40B4-BE49-F238E27FC236}">
                  <a16:creationId xmlns="" xmlns:a16="http://schemas.microsoft.com/office/drawing/2014/main" id="{4B7E51D5-F5A6-4447-9C70-8FD21A2BC528}"/>
                </a:ext>
              </a:extLst>
            </p:cNvPr>
            <p:cNvSpPr/>
            <p:nvPr/>
          </p:nvSpPr>
          <p:spPr>
            <a:xfrm>
              <a:off x="879475" y="3212069"/>
              <a:ext cx="5921375" cy="620252"/>
            </a:xfrm>
            <a:custGeom>
              <a:avLst/>
              <a:gdLst>
                <a:gd name="connsiteX0" fmla="*/ 0 w 5920740"/>
                <a:gd name="connsiteY0" fmla="*/ 103322 h 619920"/>
                <a:gd name="connsiteX1" fmla="*/ 103322 w 5920740"/>
                <a:gd name="connsiteY1" fmla="*/ 0 h 619920"/>
                <a:gd name="connsiteX2" fmla="*/ 5817418 w 5920740"/>
                <a:gd name="connsiteY2" fmla="*/ 0 h 619920"/>
                <a:gd name="connsiteX3" fmla="*/ 5920740 w 5920740"/>
                <a:gd name="connsiteY3" fmla="*/ 103322 h 619920"/>
                <a:gd name="connsiteX4" fmla="*/ 5920740 w 5920740"/>
                <a:gd name="connsiteY4" fmla="*/ 516598 h 619920"/>
                <a:gd name="connsiteX5" fmla="*/ 5817418 w 5920740"/>
                <a:gd name="connsiteY5" fmla="*/ 619920 h 619920"/>
                <a:gd name="connsiteX6" fmla="*/ 103322 w 5920740"/>
                <a:gd name="connsiteY6" fmla="*/ 619920 h 619920"/>
                <a:gd name="connsiteX7" fmla="*/ 0 w 5920740"/>
                <a:gd name="connsiteY7" fmla="*/ 516598 h 619920"/>
                <a:gd name="connsiteX8" fmla="*/ 0 w 5920740"/>
                <a:gd name="connsiteY8" fmla="*/ 103322 h 61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20740" h="619920">
                  <a:moveTo>
                    <a:pt x="0" y="103322"/>
                  </a:moveTo>
                  <a:cubicBezTo>
                    <a:pt x="0" y="46259"/>
                    <a:pt x="46259" y="0"/>
                    <a:pt x="103322" y="0"/>
                  </a:cubicBezTo>
                  <a:lnTo>
                    <a:pt x="5817418" y="0"/>
                  </a:lnTo>
                  <a:cubicBezTo>
                    <a:pt x="5874481" y="0"/>
                    <a:pt x="5920740" y="46259"/>
                    <a:pt x="5920740" y="103322"/>
                  </a:cubicBezTo>
                  <a:lnTo>
                    <a:pt x="5920740" y="516598"/>
                  </a:lnTo>
                  <a:cubicBezTo>
                    <a:pt x="5920740" y="573661"/>
                    <a:pt x="5874481" y="619920"/>
                    <a:pt x="5817418" y="619920"/>
                  </a:cubicBezTo>
                  <a:lnTo>
                    <a:pt x="103322" y="619920"/>
                  </a:lnTo>
                  <a:cubicBezTo>
                    <a:pt x="46259" y="619920"/>
                    <a:pt x="0" y="573661"/>
                    <a:pt x="0" y="516598"/>
                  </a:cubicBezTo>
                  <a:lnTo>
                    <a:pt x="0" y="10332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4052" tIns="30262" rIns="254052" bIns="30262" spcCol="1270" anchor="ctr"/>
            <a:lstStyle/>
            <a:p>
              <a:pPr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500" dirty="0"/>
                <a:t>Differentiated marketing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2F035729-812C-E643-B2C9-084BF76D2694}"/>
              </a:ext>
            </a:extLst>
          </p:cNvPr>
          <p:cNvGrpSpPr>
            <a:grpSpLocks/>
          </p:cNvGrpSpPr>
          <p:nvPr/>
        </p:nvGrpSpPr>
        <p:grpSpPr bwMode="auto">
          <a:xfrm>
            <a:off x="4387610" y="4454525"/>
            <a:ext cx="8458200" cy="1500188"/>
            <a:chOff x="457200" y="4826130"/>
            <a:chExt cx="8458200" cy="1500660"/>
          </a:xfrm>
        </p:grpSpPr>
        <p:sp>
          <p:nvSpPr>
            <p:cNvPr id="10" name="Freeform 9">
              <a:extLst>
                <a:ext uri="{FF2B5EF4-FFF2-40B4-BE49-F238E27FC236}">
                  <a16:creationId xmlns="" xmlns:a16="http://schemas.microsoft.com/office/drawing/2014/main" id="{802B8251-F665-8345-A174-12F8A16CA818}"/>
                </a:ext>
              </a:extLst>
            </p:cNvPr>
            <p:cNvSpPr/>
            <p:nvPr/>
          </p:nvSpPr>
          <p:spPr>
            <a:xfrm>
              <a:off x="457200" y="5135790"/>
              <a:ext cx="8458200" cy="1191000"/>
            </a:xfrm>
            <a:custGeom>
              <a:avLst/>
              <a:gdLst>
                <a:gd name="connsiteX0" fmla="*/ 0 w 8458200"/>
                <a:gd name="connsiteY0" fmla="*/ 0 h 1190700"/>
                <a:gd name="connsiteX1" fmla="*/ 8458200 w 8458200"/>
                <a:gd name="connsiteY1" fmla="*/ 0 h 1190700"/>
                <a:gd name="connsiteX2" fmla="*/ 8458200 w 8458200"/>
                <a:gd name="connsiteY2" fmla="*/ 1190700 h 1190700"/>
                <a:gd name="connsiteX3" fmla="*/ 0 w 8458200"/>
                <a:gd name="connsiteY3" fmla="*/ 1190700 h 1190700"/>
                <a:gd name="connsiteX4" fmla="*/ 0 w 8458200"/>
                <a:gd name="connsiteY4" fmla="*/ 0 h 11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58200" h="1190700">
                  <a:moveTo>
                    <a:pt x="0" y="0"/>
                  </a:moveTo>
                  <a:lnTo>
                    <a:pt x="8458200" y="0"/>
                  </a:lnTo>
                  <a:lnTo>
                    <a:pt x="8458200" y="1190700"/>
                  </a:lnTo>
                  <a:lnTo>
                    <a:pt x="0" y="11907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56450" tIns="437388" rIns="656450" bIns="149352" spcCol="1270"/>
            <a:lstStyle/>
            <a:p>
              <a:pPr marL="228600" lvl="1" indent="-228600" defTabSz="9334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100" dirty="0"/>
                <a:t>Selecting a segment and attempting to capture a large share of this market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="" xmlns:a16="http://schemas.microsoft.com/office/drawing/2014/main" id="{325891F6-926F-EF4F-B239-E1A1DDD23AC3}"/>
                </a:ext>
              </a:extLst>
            </p:cNvPr>
            <p:cNvSpPr/>
            <p:nvPr/>
          </p:nvSpPr>
          <p:spPr>
            <a:xfrm>
              <a:off x="879475" y="4826130"/>
              <a:ext cx="5921375" cy="619320"/>
            </a:xfrm>
            <a:custGeom>
              <a:avLst/>
              <a:gdLst>
                <a:gd name="connsiteX0" fmla="*/ 0 w 5920740"/>
                <a:gd name="connsiteY0" fmla="*/ 103322 h 619920"/>
                <a:gd name="connsiteX1" fmla="*/ 103322 w 5920740"/>
                <a:gd name="connsiteY1" fmla="*/ 0 h 619920"/>
                <a:gd name="connsiteX2" fmla="*/ 5817418 w 5920740"/>
                <a:gd name="connsiteY2" fmla="*/ 0 h 619920"/>
                <a:gd name="connsiteX3" fmla="*/ 5920740 w 5920740"/>
                <a:gd name="connsiteY3" fmla="*/ 103322 h 619920"/>
                <a:gd name="connsiteX4" fmla="*/ 5920740 w 5920740"/>
                <a:gd name="connsiteY4" fmla="*/ 516598 h 619920"/>
                <a:gd name="connsiteX5" fmla="*/ 5817418 w 5920740"/>
                <a:gd name="connsiteY5" fmla="*/ 619920 h 619920"/>
                <a:gd name="connsiteX6" fmla="*/ 103322 w 5920740"/>
                <a:gd name="connsiteY6" fmla="*/ 619920 h 619920"/>
                <a:gd name="connsiteX7" fmla="*/ 0 w 5920740"/>
                <a:gd name="connsiteY7" fmla="*/ 516598 h 619920"/>
                <a:gd name="connsiteX8" fmla="*/ 0 w 5920740"/>
                <a:gd name="connsiteY8" fmla="*/ 103322 h 61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20740" h="619920">
                  <a:moveTo>
                    <a:pt x="0" y="103322"/>
                  </a:moveTo>
                  <a:cubicBezTo>
                    <a:pt x="0" y="46259"/>
                    <a:pt x="46259" y="0"/>
                    <a:pt x="103322" y="0"/>
                  </a:cubicBezTo>
                  <a:lnTo>
                    <a:pt x="5817418" y="0"/>
                  </a:lnTo>
                  <a:cubicBezTo>
                    <a:pt x="5874481" y="0"/>
                    <a:pt x="5920740" y="46259"/>
                    <a:pt x="5920740" y="103322"/>
                  </a:cubicBezTo>
                  <a:lnTo>
                    <a:pt x="5920740" y="516598"/>
                  </a:lnTo>
                  <a:cubicBezTo>
                    <a:pt x="5920740" y="573661"/>
                    <a:pt x="5874481" y="619920"/>
                    <a:pt x="5817418" y="619920"/>
                  </a:cubicBezTo>
                  <a:lnTo>
                    <a:pt x="103322" y="619920"/>
                  </a:lnTo>
                  <a:cubicBezTo>
                    <a:pt x="46259" y="619920"/>
                    <a:pt x="0" y="573661"/>
                    <a:pt x="0" y="516598"/>
                  </a:cubicBezTo>
                  <a:lnTo>
                    <a:pt x="0" y="10332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4052" tIns="30262" rIns="254052" bIns="30262" spcCol="1270" anchor="ctr"/>
            <a:lstStyle/>
            <a:p>
              <a:pPr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500" dirty="0"/>
                <a:t>Concentrated marketing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300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="" xmlns:a16="http://schemas.microsoft.com/office/drawing/2014/main" id="{5FF20DE3-FB92-FD43-8D4C-B2CD0BA68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Positioning Strategies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B94AA2FD-6E4A-6A47-8C16-9B461F7718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953911"/>
              </p:ext>
            </p:extLst>
          </p:nvPr>
        </p:nvGraphicFramePr>
        <p:xfrm>
          <a:off x="4614862" y="1671638"/>
          <a:ext cx="7439025" cy="434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1797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8">
            <a:extLst>
              <a:ext uri="{FF2B5EF4-FFF2-40B4-BE49-F238E27FC236}">
                <a16:creationId xmlns="" xmlns:a16="http://schemas.microsoft.com/office/drawing/2014/main" id="{A37CA208-B14F-D343-97D4-F73A43716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1555750"/>
            <a:ext cx="72755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14313" indent="-214313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2400">
                <a:latin typeface="Calibri" panose="020F0502020204030204" pitchFamily="34" charset="0"/>
                <a:cs typeface="Arial" panose="020B0604020202020204" pitchFamily="34" charset="0"/>
              </a:rPr>
              <a:t>Talks about specific characteristics and benefits offered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3200">
                <a:latin typeface="Calibri" panose="020F0502020204030204" pitchFamily="34" charset="0"/>
                <a:cs typeface="Arial" panose="020B0604020202020204" pitchFamily="34" charset="0"/>
              </a:rPr>
              <a:t>Salient attributes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D024BC5-0EE2-044F-B43A-AF4ABD868A92}"/>
              </a:ext>
            </a:extLst>
          </p:cNvPr>
          <p:cNvSpPr/>
          <p:nvPr/>
        </p:nvSpPr>
        <p:spPr>
          <a:xfrm>
            <a:off x="1524000" y="1219200"/>
            <a:ext cx="9144000" cy="5143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://payload153.cargocollective.com/1/2/72944/5374944/Screen%20shot%202013-09-09%20at%203.48.57%20PM.png">
            <a:extLst>
              <a:ext uri="{FF2B5EF4-FFF2-40B4-BE49-F238E27FC236}">
                <a16:creationId xmlns="" xmlns:a16="http://schemas.microsoft.com/office/drawing/2014/main" id="{A38D1042-2A34-5A47-9E97-FD45A0FE4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1" y="1219200"/>
            <a:ext cx="38131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adsoftheworld.com/sites/default/files/styles/media_retina/public/images/Cricket.jpg?itok=F8xYuurB">
            <a:extLst>
              <a:ext uri="{FF2B5EF4-FFF2-40B4-BE49-F238E27FC236}">
                <a16:creationId xmlns="" xmlns:a16="http://schemas.microsoft.com/office/drawing/2014/main" id="{134A6680-CB56-F04D-B05A-7839ABD28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225550"/>
            <a:ext cx="72517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1">
            <a:extLst>
              <a:ext uri="{FF2B5EF4-FFF2-40B4-BE49-F238E27FC236}">
                <a16:creationId xmlns="" xmlns:a16="http://schemas.microsoft.com/office/drawing/2014/main" id="{A5E6F86F-3690-C743-AE3F-A17BC39EC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1" y="152401"/>
            <a:ext cx="487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>
                <a:latin typeface="Calibri" panose="020F0502020204030204" pitchFamily="34" charset="0"/>
                <a:cs typeface="Arial" panose="020B0604020202020204" pitchFamily="34" charset="0"/>
              </a:rPr>
              <a:t>Positioning by Product Attributes &amp; Benefits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000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1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8">
            <a:extLst>
              <a:ext uri="{FF2B5EF4-FFF2-40B4-BE49-F238E27FC236}">
                <a16:creationId xmlns="" xmlns:a16="http://schemas.microsoft.com/office/drawing/2014/main" id="{3B9079CB-B37F-B74F-A9EA-6CFAB46BA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651" y="2660650"/>
            <a:ext cx="63277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1800">
                <a:latin typeface="Calibri" panose="020F0502020204030204" pitchFamily="34" charset="0"/>
                <a:cs typeface="Arial" panose="020B0604020202020204" pitchFamily="34" charset="0"/>
              </a:rPr>
              <a:t>Reflects the image of a high quality brand, while cost, </a:t>
            </a:r>
            <a:r>
              <a:rPr lang="en-US" altLang="en-US" sz="3200">
                <a:latin typeface="Calibri" panose="020F0502020204030204" pitchFamily="34" charset="0"/>
                <a:cs typeface="Arial" panose="020B0604020202020204" pitchFamily="34" charset="0"/>
              </a:rPr>
              <a:t>if not irrelevant, secondary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3200">
                <a:latin typeface="Calibri" panose="020F0502020204030204" pitchFamily="34" charset="0"/>
                <a:cs typeface="Arial" panose="020B0604020202020204" pitchFamily="34" charset="0"/>
              </a:rPr>
              <a:t>Product quality </a:t>
            </a:r>
            <a:r>
              <a:rPr lang="en-US" altLang="en-US" sz="1800">
                <a:latin typeface="Calibri" panose="020F0502020204030204" pitchFamily="34" charset="0"/>
                <a:cs typeface="Arial" panose="020B0604020202020204" pitchFamily="34" charset="0"/>
              </a:rPr>
              <a:t>must reflect the high price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BBC3C02-1CBA-AD4E-8D35-A8A32CBD2D58}"/>
              </a:ext>
            </a:extLst>
          </p:cNvPr>
          <p:cNvSpPr/>
          <p:nvPr/>
        </p:nvSpPr>
        <p:spPr>
          <a:xfrm>
            <a:off x="1536700" y="1014413"/>
            <a:ext cx="9144000" cy="5143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myfdb-main.s3.amazonaws.com/image/tear_sheet/12532/c39704399ae99029f7a4/large_640x">
            <a:extLst>
              <a:ext uri="{FF2B5EF4-FFF2-40B4-BE49-F238E27FC236}">
                <a16:creationId xmlns="" xmlns:a16="http://schemas.microsoft.com/office/drawing/2014/main" id="{6E61C5CA-D52E-084A-ACFB-48AB6ECDC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1" y="1014413"/>
            <a:ext cx="38719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deals.com.pk/wp-content/uploads/2013/12/Mcdonalds-Deal-chicken-Value-Share-Box.gif">
            <a:extLst>
              <a:ext uri="{FF2B5EF4-FFF2-40B4-BE49-F238E27FC236}">
                <a16:creationId xmlns="" xmlns:a16="http://schemas.microsoft.com/office/drawing/2014/main" id="{A12F7B2C-1B57-964C-98EA-A31046A18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392238"/>
            <a:ext cx="69469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1">
            <a:extLst>
              <a:ext uri="{FF2B5EF4-FFF2-40B4-BE49-F238E27FC236}">
                <a16:creationId xmlns="" xmlns:a16="http://schemas.microsoft.com/office/drawing/2014/main" id="{F89E1BB2-5878-1746-981E-D70B07891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1" y="233364"/>
            <a:ext cx="42148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" panose="020B0604020202020204" pitchFamily="34" charset="0"/>
              </a:rPr>
              <a:t>Positioning by Price/Quality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0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8">
            <a:extLst>
              <a:ext uri="{FF2B5EF4-FFF2-40B4-BE49-F238E27FC236}">
                <a16:creationId xmlns="" xmlns:a16="http://schemas.microsoft.com/office/drawing/2014/main" id="{E3A79BA4-3EA9-5743-86F2-9C8D4CB02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701" y="2471739"/>
            <a:ext cx="61579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1800">
                <a:latin typeface="Calibri" panose="020F0502020204030204" pitchFamily="34" charset="0"/>
                <a:cs typeface="Arial" panose="020B0604020202020204" pitchFamily="34" charset="0"/>
              </a:rPr>
              <a:t>Competition comes from outside the </a:t>
            </a:r>
            <a:r>
              <a:rPr lang="en-US" altLang="en-US" sz="2800">
                <a:latin typeface="Calibri" panose="020F0502020204030204" pitchFamily="34" charset="0"/>
                <a:cs typeface="Arial" panose="020B0604020202020204" pitchFamily="34" charset="0"/>
              </a:rPr>
              <a:t>product class/category</a:t>
            </a:r>
            <a:r>
              <a:rPr lang="en-US" altLang="en-US" sz="1800">
                <a:latin typeface="Calibri" panose="020F0502020204030204" pitchFamily="34" charset="0"/>
                <a:cs typeface="Arial" panose="020B0604020202020204" pitchFamily="34" charset="0"/>
              </a:rPr>
              <a:t>. This positioning tries to battle it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E92AB98-EBF0-DA44-A6CF-44634EBAA00F}"/>
              </a:ext>
            </a:extLst>
          </p:cNvPr>
          <p:cNvSpPr/>
          <p:nvPr/>
        </p:nvSpPr>
        <p:spPr>
          <a:xfrm>
            <a:off x="1536700" y="1066800"/>
            <a:ext cx="9144000" cy="51323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Just Juice: Pineapple">
            <a:extLst>
              <a:ext uri="{FF2B5EF4-FFF2-40B4-BE49-F238E27FC236}">
                <a16:creationId xmlns="" xmlns:a16="http://schemas.microsoft.com/office/drawing/2014/main" id="{477196FB-4870-6D48-8981-E892C9A1F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66800"/>
            <a:ext cx="4197350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1">
            <a:extLst>
              <a:ext uri="{FF2B5EF4-FFF2-40B4-BE49-F238E27FC236}">
                <a16:creationId xmlns="" xmlns:a16="http://schemas.microsoft.com/office/drawing/2014/main" id="{7841D37A-BEE3-744A-A076-CE999B596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1" y="314325"/>
            <a:ext cx="42640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" panose="020B0604020202020204" pitchFamily="34" charset="0"/>
              </a:rPr>
              <a:t>Positioning by product Class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28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8">
            <a:extLst>
              <a:ext uri="{FF2B5EF4-FFF2-40B4-BE49-F238E27FC236}">
                <a16:creationId xmlns="" xmlns:a16="http://schemas.microsoft.com/office/drawing/2014/main" id="{EC9CA28F-9285-5F4E-B2CD-F74DA2E4D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6" y="2516188"/>
            <a:ext cx="78263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180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Position their products </a:t>
            </a:r>
            <a:r>
              <a:rPr lang="en-US" altLang="en-US" sz="3200">
                <a:latin typeface="Comic Sans MS" panose="030F0902030302020204" pitchFamily="66" charset="0"/>
                <a:ea typeface="Comic Sans MS" panose="030F0902030302020204" pitchFamily="66" charset="0"/>
                <a:cs typeface="Comic Sans MS" panose="030F0902030302020204" pitchFamily="66" charset="0"/>
              </a:rPr>
              <a:t>against the competitor’s positioning </a:t>
            </a:r>
            <a:endParaRPr lang="en-US" altLang="en-US" sz="1800">
              <a:latin typeface="Comic Sans MS" panose="030F0902030302020204" pitchFamily="66" charset="0"/>
              <a:ea typeface="Comic Sans MS" panose="030F0902030302020204" pitchFamily="66" charset="0"/>
              <a:cs typeface="Comic Sans MS" panose="030F09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E6C2BFA-1125-1646-AEFB-E1AA1FFE7398}"/>
              </a:ext>
            </a:extLst>
          </p:cNvPr>
          <p:cNvSpPr/>
          <p:nvPr/>
        </p:nvSpPr>
        <p:spPr>
          <a:xfrm>
            <a:off x="1524000" y="1038226"/>
            <a:ext cx="9144000" cy="51101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s-media-cache-ak0.pinimg.com/736x/73/1d/04/731d04d028b38459b919b28bf8185f3d.jpg">
            <a:extLst>
              <a:ext uri="{FF2B5EF4-FFF2-40B4-BE49-F238E27FC236}">
                <a16:creationId xmlns="" xmlns:a16="http://schemas.microsoft.com/office/drawing/2014/main" id="{805795D6-AC81-F349-98CE-C11087A5F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038225"/>
            <a:ext cx="3592513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1">
            <a:extLst>
              <a:ext uri="{FF2B5EF4-FFF2-40B4-BE49-F238E27FC236}">
                <a16:creationId xmlns="" xmlns:a16="http://schemas.microsoft.com/office/drawing/2014/main" id="{96BAA8B4-E6E5-8443-8520-B3EFEF69C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52400"/>
            <a:ext cx="41084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" panose="020B0604020202020204" pitchFamily="34" charset="0"/>
              </a:rPr>
              <a:t>Positioning by Competitors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7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>
            <a:extLst>
              <a:ext uri="{FF2B5EF4-FFF2-40B4-BE49-F238E27FC236}">
                <a16:creationId xmlns="" xmlns:a16="http://schemas.microsoft.com/office/drawing/2014/main" id="{8889C51E-A8D6-5442-BA11-D552ED1D2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52400"/>
            <a:ext cx="35194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Arial" panose="020B0604020202020204" pitchFamily="34" charset="0"/>
              </a:rPr>
              <a:t>Positioning by Symbols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7890" name="Picture 2" descr="http://webneel.com/daily/sites/default/files/images/daily/05-2013/zoozoo-vodafone-wallpaper-4.jpg">
            <a:extLst>
              <a:ext uri="{FF2B5EF4-FFF2-40B4-BE49-F238E27FC236}">
                <a16:creationId xmlns="" xmlns:a16="http://schemas.microsoft.com/office/drawing/2014/main" id="{BDC60A21-CDB4-0244-BEF6-731439A34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4" y="4133850"/>
            <a:ext cx="3582987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4" descr="https://upload.wikimedia.org/wikipedia/en/1/11/Zoozoo-vodafone-1.jpg">
            <a:extLst>
              <a:ext uri="{FF2B5EF4-FFF2-40B4-BE49-F238E27FC236}">
                <a16:creationId xmlns="" xmlns:a16="http://schemas.microsoft.com/office/drawing/2014/main" id="{85283217-6C55-7B48-8FA5-4CF0F7A9E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9" y="4133850"/>
            <a:ext cx="3584575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 descr="http://images2.fanpop.com/images/photos/5900000/Zoozoo-vodafone-zoozoo-5956828-800-600.jpg">
            <a:extLst>
              <a:ext uri="{FF2B5EF4-FFF2-40B4-BE49-F238E27FC236}">
                <a16:creationId xmlns="" xmlns:a16="http://schemas.microsoft.com/office/drawing/2014/main" id="{BA4AD486-A684-C64A-9D48-079E770AD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631825"/>
            <a:ext cx="4178300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8" descr="http://st1.bgr.in/wp-content/uploads/2011/12/vodafone-zoo-zoo-wallpaper-06.jpg">
            <a:extLst>
              <a:ext uri="{FF2B5EF4-FFF2-40B4-BE49-F238E27FC236}">
                <a16:creationId xmlns="" xmlns:a16="http://schemas.microsoft.com/office/drawing/2014/main" id="{2FFA3BAF-0EF3-ED42-BDB4-A98F0AE51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30238"/>
            <a:ext cx="4184650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410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="" xmlns:a16="http://schemas.microsoft.com/office/drawing/2014/main" id="{87F2B574-6492-5046-B197-00F1908260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Repositioning</a:t>
            </a:r>
          </a:p>
        </p:txBody>
      </p:sp>
      <p:sp>
        <p:nvSpPr>
          <p:cNvPr id="38914" name="Content Placeholder 1">
            <a:extLst>
              <a:ext uri="{FF2B5EF4-FFF2-40B4-BE49-F238E27FC236}">
                <a16:creationId xmlns="" xmlns:a16="http://schemas.microsoft.com/office/drawing/2014/main" id="{B70C899C-AD6C-AA44-9981-A8808A7A9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Altering a product’s or brand’s position due to: </a:t>
            </a:r>
          </a:p>
          <a:p>
            <a:pPr lvl="1" eaLnBrk="1" hangingPunct="1"/>
            <a:r>
              <a:rPr lang="en-US" altLang="en-US"/>
              <a:t>Declining or stagnant sales</a:t>
            </a:r>
          </a:p>
          <a:p>
            <a:pPr lvl="1" eaLnBrk="1" hangingPunct="1"/>
            <a:r>
              <a:rPr lang="en-US" altLang="en-US"/>
              <a:t>Anticipated opportunities in other market positions</a:t>
            </a:r>
          </a:p>
          <a:p>
            <a:pPr eaLnBrk="1" hangingPunct="1"/>
            <a:r>
              <a:rPr lang="en-CA" altLang="en-US"/>
              <a:t>Difficult to accomplish because of entrenched perceptions and attitudes toward the product or brand</a:t>
            </a:r>
            <a:endParaRPr lang="en-US" altLang="en-US"/>
          </a:p>
        </p:txBody>
      </p:sp>
      <p:sp>
        <p:nvSpPr>
          <p:cNvPr id="38915" name="Slide Number Placeholder 1">
            <a:extLst>
              <a:ext uri="{FF2B5EF4-FFF2-40B4-BE49-F238E27FC236}">
                <a16:creationId xmlns="" xmlns:a16="http://schemas.microsoft.com/office/drawing/2014/main" id="{C5019C74-2F02-1246-A0EB-3FF4E898FD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009806F-22B9-DA4D-93DA-555A619CDCC2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18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513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ram group">
            <a:extLst>
              <a:ext uri="{FF2B5EF4-FFF2-40B4-BE49-F238E27FC236}">
                <a16:creationId xmlns="" xmlns:a16="http://schemas.microsoft.com/office/drawing/2014/main" id="{3ACF91F7-86B9-2E40-81CA-C339E06F7F00}"/>
              </a:ext>
            </a:extLst>
          </p:cNvPr>
          <p:cNvGrpSpPr/>
          <p:nvPr/>
        </p:nvGrpSpPr>
        <p:grpSpPr>
          <a:xfrm>
            <a:off x="4988364" y="946760"/>
            <a:ext cx="6550374" cy="575653"/>
            <a:chOff x="576219" y="4987273"/>
            <a:chExt cx="8733832" cy="76753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546E8C99-92F9-4A45-936A-44B93CD1839C}"/>
                </a:ext>
              </a:extLst>
            </p:cNvPr>
            <p:cNvGrpSpPr/>
            <p:nvPr/>
          </p:nvGrpSpPr>
          <p:grpSpPr>
            <a:xfrm>
              <a:off x="576219" y="4987273"/>
              <a:ext cx="8733832" cy="767537"/>
              <a:chOff x="576219" y="4987273"/>
              <a:chExt cx="8733832" cy="767537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F0B94B53-4575-6849-9548-E57E138ED3E1}"/>
                  </a:ext>
                </a:extLst>
              </p:cNvPr>
              <p:cNvSpPr/>
              <p:nvPr/>
            </p:nvSpPr>
            <p:spPr>
              <a:xfrm>
                <a:off x="576219" y="4987273"/>
                <a:ext cx="8733832" cy="767537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rgbClr r="0" g="0" b="0"/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3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C2CD9B74-F016-9C48-992F-C582F676B46B}"/>
                  </a:ext>
                </a:extLst>
              </p:cNvPr>
              <p:cNvSpPr/>
              <p:nvPr/>
            </p:nvSpPr>
            <p:spPr>
              <a:xfrm>
                <a:off x="576219" y="4987273"/>
                <a:ext cx="8733832" cy="76753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456925" tIns="57150" rIns="57150" bIns="57150" spcCol="1270" anchor="ctr"/>
              <a:lstStyle/>
              <a:p>
                <a:pPr defTabSz="1000125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25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Repositioning</a:t>
                </a:r>
              </a:p>
            </p:txBody>
          </p:sp>
        </p:grpSp>
      </p:grpSp>
      <p:sp>
        <p:nvSpPr>
          <p:cNvPr id="40962" name="TextBox 8">
            <a:extLst>
              <a:ext uri="{FF2B5EF4-FFF2-40B4-BE49-F238E27FC236}">
                <a16:creationId xmlns="" xmlns:a16="http://schemas.microsoft.com/office/drawing/2014/main" id="{4734A4A5-F232-B341-89B2-80A20100C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4389" y="2647951"/>
            <a:ext cx="45005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 Change </a:t>
            </a:r>
            <a:r>
              <a:rPr lang="en-US" alt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target market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Change </a:t>
            </a:r>
            <a:r>
              <a:rPr lang="en-US" alt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brand image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4945424-3378-8B48-8338-90C1B6576A45}"/>
              </a:ext>
            </a:extLst>
          </p:cNvPr>
          <p:cNvSpPr/>
          <p:nvPr/>
        </p:nvSpPr>
        <p:spPr>
          <a:xfrm>
            <a:off x="2655888" y="644525"/>
            <a:ext cx="9144000" cy="5143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www.creativereview.co.uk/images/uploads/2010/02/mtv_0.jpg">
            <a:extLst>
              <a:ext uri="{FF2B5EF4-FFF2-40B4-BE49-F238E27FC236}">
                <a16:creationId xmlns="" xmlns:a16="http://schemas.microsoft.com/office/drawing/2014/main" id="{9E8F5789-AA36-9742-BA5B-D8282E25E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1234586"/>
            <a:ext cx="6276975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65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96ECE8-30F1-FB46-8106-C105C487A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Marketing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5CBBA24-6FD3-5248-9147-6D04C78CF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marketing plan is a business document outlining your marketing strategy and tactics. It's often focused on a specific period of time (i.e. over the next 12 months) and covers a variety of marketing-related details, such as costs, goals, and action steps.</a:t>
            </a:r>
          </a:p>
        </p:txBody>
      </p:sp>
    </p:spTree>
    <p:extLst>
      <p:ext uri="{BB962C8B-B14F-4D97-AF65-F5344CB8AC3E}">
        <p14:creationId xmlns:p14="http://schemas.microsoft.com/office/powerpoint/2010/main" val="3494860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="" xmlns:a16="http://schemas.microsoft.com/office/drawing/2014/main" id="{45956857-31C4-C145-8B96-476DBFBD8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Product Decisions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="" xmlns:a16="http://schemas.microsoft.com/office/drawing/2014/main" id="{3BC433D7-01D5-E54F-8EDF-39491A9A9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buClr>
                <a:schemeClr val="accent5">
                  <a:lumMod val="50000"/>
                </a:schemeClr>
              </a:buClr>
              <a:defRPr/>
            </a:pPr>
            <a:r>
              <a:rPr lang="en-US" altLang="en-US" b="1" dirty="0">
                <a:ea typeface="+mn-ea"/>
              </a:rPr>
              <a:t>Product symbolism</a:t>
            </a:r>
            <a:r>
              <a:rPr lang="en-US" altLang="en-US" dirty="0">
                <a:ea typeface="+mn-ea"/>
              </a:rPr>
              <a:t>:</a:t>
            </a:r>
            <a:r>
              <a:rPr lang="en-US" altLang="en-US" b="1" dirty="0">
                <a:ea typeface="+mn-ea"/>
              </a:rPr>
              <a:t> </a:t>
            </a:r>
            <a:r>
              <a:rPr lang="en-US" altLang="en-US" dirty="0">
                <a:ea typeface="+mn-ea"/>
              </a:rPr>
              <a:t>Refers to:</a:t>
            </a:r>
          </a:p>
          <a:p>
            <a:pPr lvl="1" eaLnBrk="1" fontAlgn="auto" hangingPunct="1">
              <a:buClr>
                <a:schemeClr val="accent5">
                  <a:lumMod val="50000"/>
                </a:schemeClr>
              </a:buClr>
              <a:defRPr/>
            </a:pPr>
            <a:r>
              <a:rPr lang="en-US" altLang="en-US" dirty="0">
                <a:ea typeface="+mn-ea"/>
              </a:rPr>
              <a:t>What a product or brand means to consumers</a:t>
            </a:r>
          </a:p>
          <a:p>
            <a:pPr lvl="1" eaLnBrk="1" fontAlgn="auto" hangingPunct="1">
              <a:buClr>
                <a:schemeClr val="accent5">
                  <a:lumMod val="50000"/>
                </a:schemeClr>
              </a:buClr>
              <a:defRPr/>
            </a:pPr>
            <a:r>
              <a:rPr lang="en-US" altLang="en-US" dirty="0">
                <a:ea typeface="+mn-ea"/>
              </a:rPr>
              <a:t>What consumers experience in purchasing and using a product</a:t>
            </a:r>
          </a:p>
          <a:p>
            <a:pPr eaLnBrk="1" fontAlgn="auto" hangingPunct="1">
              <a:buClr>
                <a:schemeClr val="accent5">
                  <a:lumMod val="50000"/>
                </a:schemeClr>
              </a:buClr>
              <a:defRPr/>
            </a:pPr>
            <a:r>
              <a:rPr lang="en-US" altLang="en-US" dirty="0">
                <a:ea typeface="+mn-ea"/>
              </a:rPr>
              <a:t>Branding</a:t>
            </a:r>
          </a:p>
          <a:p>
            <a:pPr lvl="1" eaLnBrk="1" fontAlgn="auto" hangingPunct="1">
              <a:buClr>
                <a:schemeClr val="accent5">
                  <a:lumMod val="50000"/>
                </a:schemeClr>
              </a:buClr>
              <a:defRPr/>
            </a:pPr>
            <a:r>
              <a:rPr lang="en-CA" altLang="en-US" dirty="0">
                <a:ea typeface="+mn-ea"/>
              </a:rPr>
              <a:t>Building and maintaining a favorable identity of the company and its products</a:t>
            </a:r>
          </a:p>
          <a:p>
            <a:pPr eaLnBrk="1" fontAlgn="auto" hangingPunct="1">
              <a:buClr>
                <a:schemeClr val="accent5">
                  <a:lumMod val="50000"/>
                </a:schemeClr>
              </a:buClr>
              <a:defRPr/>
            </a:pPr>
            <a:r>
              <a:rPr lang="en-CA" altLang="en-US" dirty="0">
                <a:ea typeface="+mn-ea"/>
              </a:rPr>
              <a:t>Packaging</a:t>
            </a:r>
          </a:p>
          <a:p>
            <a:pPr lvl="1" eaLnBrk="1" fontAlgn="auto" hangingPunct="1">
              <a:buClr>
                <a:schemeClr val="accent5">
                  <a:lumMod val="50000"/>
                </a:schemeClr>
              </a:buClr>
              <a:defRPr/>
            </a:pPr>
            <a:r>
              <a:rPr lang="en-US" altLang="en-US" dirty="0">
                <a:ea typeface="+mn-ea"/>
              </a:rPr>
              <a:t>Provides functional benefits such as economy, protection, and storage</a:t>
            </a:r>
          </a:p>
        </p:txBody>
      </p:sp>
      <p:sp>
        <p:nvSpPr>
          <p:cNvPr id="41987" name="Slide Number Placeholder 1">
            <a:extLst>
              <a:ext uri="{FF2B5EF4-FFF2-40B4-BE49-F238E27FC236}">
                <a16:creationId xmlns="" xmlns:a16="http://schemas.microsoft.com/office/drawing/2014/main" id="{85F758E1-437C-6D4C-BB3F-2CAE3E948A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E6508D8-89DA-0D41-AC47-0BDFABDEF7C9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20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8FC6EE7-4EAC-EC45-B6C0-B1D99EAC35ED}"/>
              </a:ext>
            </a:extLst>
          </p:cNvPr>
          <p:cNvSpPr txBox="1"/>
          <p:nvPr/>
        </p:nvSpPr>
        <p:spPr>
          <a:xfrm>
            <a:off x="1026203" y="803186"/>
            <a:ext cx="6872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MARKETING PLANNING AND PROGRAM / THE 4P DECISION</a:t>
            </a:r>
          </a:p>
        </p:txBody>
      </p:sp>
    </p:spTree>
    <p:extLst>
      <p:ext uri="{BB962C8B-B14F-4D97-AF65-F5344CB8AC3E}">
        <p14:creationId xmlns:p14="http://schemas.microsoft.com/office/powerpoint/2010/main" val="1923530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="" xmlns:a16="http://schemas.microsoft.com/office/drawing/2014/main" id="{2C2E8E30-000A-A54D-AEDC-10ADFCBA2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Branding</a:t>
            </a:r>
          </a:p>
        </p:txBody>
      </p:sp>
      <p:sp>
        <p:nvSpPr>
          <p:cNvPr id="44034" name="Slide Number Placeholder 1">
            <a:extLst>
              <a:ext uri="{FF2B5EF4-FFF2-40B4-BE49-F238E27FC236}">
                <a16:creationId xmlns="" xmlns:a16="http://schemas.microsoft.com/office/drawing/2014/main" id="{A146B634-C03B-CA49-803C-1BDB3FB1CF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7EA254C-A53D-7C48-B996-9264E429817F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21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D9A2D0AE-6C8A-4047-9624-A3FE1705D461}"/>
              </a:ext>
            </a:extLst>
          </p:cNvPr>
          <p:cNvGrpSpPr>
            <a:grpSpLocks/>
          </p:cNvGrpSpPr>
          <p:nvPr/>
        </p:nvGrpSpPr>
        <p:grpSpPr bwMode="auto">
          <a:xfrm>
            <a:off x="4387610" y="1147762"/>
            <a:ext cx="8140700" cy="852488"/>
            <a:chOff x="698694" y="1447800"/>
            <a:chExt cx="8140505" cy="852512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FA9E9DE1-F6B0-2F47-86A4-D7E62BBFDCA2}"/>
                </a:ext>
              </a:extLst>
            </p:cNvPr>
            <p:cNvSpPr/>
            <p:nvPr/>
          </p:nvSpPr>
          <p:spPr bwMode="auto">
            <a:xfrm>
              <a:off x="698694" y="1762134"/>
              <a:ext cx="8140505" cy="538178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Freeform 4">
              <a:extLst>
                <a:ext uri="{FF2B5EF4-FFF2-40B4-BE49-F238E27FC236}">
                  <a16:creationId xmlns="" xmlns:a16="http://schemas.microsoft.com/office/drawing/2014/main" id="{EA810F25-81A7-864C-8A9B-86C3C77F798D}"/>
                </a:ext>
              </a:extLst>
            </p:cNvPr>
            <p:cNvSpPr/>
            <p:nvPr/>
          </p:nvSpPr>
          <p:spPr bwMode="auto">
            <a:xfrm>
              <a:off x="1106672" y="1447800"/>
              <a:ext cx="7278513" cy="727095"/>
            </a:xfrm>
            <a:custGeom>
              <a:avLst/>
              <a:gdLst>
                <a:gd name="connsiteX0" fmla="*/ 0 w 5974080"/>
                <a:gd name="connsiteY0" fmla="*/ 29521 h 177120"/>
                <a:gd name="connsiteX1" fmla="*/ 29521 w 5974080"/>
                <a:gd name="connsiteY1" fmla="*/ 0 h 177120"/>
                <a:gd name="connsiteX2" fmla="*/ 5944559 w 5974080"/>
                <a:gd name="connsiteY2" fmla="*/ 0 h 177120"/>
                <a:gd name="connsiteX3" fmla="*/ 5974080 w 5974080"/>
                <a:gd name="connsiteY3" fmla="*/ 29521 h 177120"/>
                <a:gd name="connsiteX4" fmla="*/ 5974080 w 5974080"/>
                <a:gd name="connsiteY4" fmla="*/ 147599 h 177120"/>
                <a:gd name="connsiteX5" fmla="*/ 5944559 w 5974080"/>
                <a:gd name="connsiteY5" fmla="*/ 177120 h 177120"/>
                <a:gd name="connsiteX6" fmla="*/ 29521 w 5974080"/>
                <a:gd name="connsiteY6" fmla="*/ 177120 h 177120"/>
                <a:gd name="connsiteX7" fmla="*/ 0 w 5974080"/>
                <a:gd name="connsiteY7" fmla="*/ 147599 h 177120"/>
                <a:gd name="connsiteX8" fmla="*/ 0 w 5974080"/>
                <a:gd name="connsiteY8" fmla="*/ 29521 h 17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080" h="177120">
                  <a:moveTo>
                    <a:pt x="0" y="29521"/>
                  </a:moveTo>
                  <a:cubicBezTo>
                    <a:pt x="0" y="13217"/>
                    <a:pt x="13217" y="0"/>
                    <a:pt x="29521" y="0"/>
                  </a:cubicBezTo>
                  <a:lnTo>
                    <a:pt x="5944559" y="0"/>
                  </a:lnTo>
                  <a:cubicBezTo>
                    <a:pt x="5960863" y="0"/>
                    <a:pt x="5974080" y="13217"/>
                    <a:pt x="5974080" y="29521"/>
                  </a:cubicBezTo>
                  <a:lnTo>
                    <a:pt x="5974080" y="147599"/>
                  </a:lnTo>
                  <a:cubicBezTo>
                    <a:pt x="5974080" y="163903"/>
                    <a:pt x="5960863" y="177120"/>
                    <a:pt x="5944559" y="177120"/>
                  </a:cubicBezTo>
                  <a:lnTo>
                    <a:pt x="29521" y="177120"/>
                  </a:lnTo>
                  <a:cubicBezTo>
                    <a:pt x="13217" y="177120"/>
                    <a:pt x="0" y="163903"/>
                    <a:pt x="0" y="147599"/>
                  </a:cubicBezTo>
                  <a:lnTo>
                    <a:pt x="0" y="2952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34452" tIns="8646" rIns="234452" bIns="8646" spcCol="1270" anchor="ctr"/>
            <a:lstStyle/>
            <a:p>
              <a:pPr defTabSz="266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CA" sz="2000" dirty="0"/>
                <a:t>Builds and maintains brand awareness and interest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A6398117-EC23-8D41-BCD5-6BF1BD8A1ACF}"/>
              </a:ext>
            </a:extLst>
          </p:cNvPr>
          <p:cNvGrpSpPr>
            <a:grpSpLocks/>
          </p:cNvGrpSpPr>
          <p:nvPr/>
        </p:nvGrpSpPr>
        <p:grpSpPr bwMode="auto">
          <a:xfrm>
            <a:off x="4387610" y="2116137"/>
            <a:ext cx="8140700" cy="852488"/>
            <a:chOff x="698694" y="2415392"/>
            <a:chExt cx="8140505" cy="852513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D4540771-9A28-2E45-A2EE-22D6E483F120}"/>
                </a:ext>
              </a:extLst>
            </p:cNvPr>
            <p:cNvSpPr/>
            <p:nvPr/>
          </p:nvSpPr>
          <p:spPr bwMode="auto">
            <a:xfrm>
              <a:off x="698694" y="2729726"/>
              <a:ext cx="8140505" cy="538179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8956014F-2866-A342-8250-9B1FC2286072}"/>
                </a:ext>
              </a:extLst>
            </p:cNvPr>
            <p:cNvSpPr/>
            <p:nvPr/>
          </p:nvSpPr>
          <p:spPr bwMode="auto">
            <a:xfrm>
              <a:off x="1106672" y="2415392"/>
              <a:ext cx="7278513" cy="727096"/>
            </a:xfrm>
            <a:custGeom>
              <a:avLst/>
              <a:gdLst>
                <a:gd name="connsiteX0" fmla="*/ 0 w 5974080"/>
                <a:gd name="connsiteY0" fmla="*/ 29521 h 177120"/>
                <a:gd name="connsiteX1" fmla="*/ 29521 w 5974080"/>
                <a:gd name="connsiteY1" fmla="*/ 0 h 177120"/>
                <a:gd name="connsiteX2" fmla="*/ 5944559 w 5974080"/>
                <a:gd name="connsiteY2" fmla="*/ 0 h 177120"/>
                <a:gd name="connsiteX3" fmla="*/ 5974080 w 5974080"/>
                <a:gd name="connsiteY3" fmla="*/ 29521 h 177120"/>
                <a:gd name="connsiteX4" fmla="*/ 5974080 w 5974080"/>
                <a:gd name="connsiteY4" fmla="*/ 147599 h 177120"/>
                <a:gd name="connsiteX5" fmla="*/ 5944559 w 5974080"/>
                <a:gd name="connsiteY5" fmla="*/ 177120 h 177120"/>
                <a:gd name="connsiteX6" fmla="*/ 29521 w 5974080"/>
                <a:gd name="connsiteY6" fmla="*/ 177120 h 177120"/>
                <a:gd name="connsiteX7" fmla="*/ 0 w 5974080"/>
                <a:gd name="connsiteY7" fmla="*/ 147599 h 177120"/>
                <a:gd name="connsiteX8" fmla="*/ 0 w 5974080"/>
                <a:gd name="connsiteY8" fmla="*/ 29521 h 17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080" h="177120">
                  <a:moveTo>
                    <a:pt x="0" y="29521"/>
                  </a:moveTo>
                  <a:cubicBezTo>
                    <a:pt x="0" y="13217"/>
                    <a:pt x="13217" y="0"/>
                    <a:pt x="29521" y="0"/>
                  </a:cubicBezTo>
                  <a:lnTo>
                    <a:pt x="5944559" y="0"/>
                  </a:lnTo>
                  <a:cubicBezTo>
                    <a:pt x="5960863" y="0"/>
                    <a:pt x="5974080" y="13217"/>
                    <a:pt x="5974080" y="29521"/>
                  </a:cubicBezTo>
                  <a:lnTo>
                    <a:pt x="5974080" y="147599"/>
                  </a:lnTo>
                  <a:cubicBezTo>
                    <a:pt x="5974080" y="163903"/>
                    <a:pt x="5960863" y="177120"/>
                    <a:pt x="5944559" y="177120"/>
                  </a:cubicBezTo>
                  <a:lnTo>
                    <a:pt x="29521" y="177120"/>
                  </a:lnTo>
                  <a:cubicBezTo>
                    <a:pt x="13217" y="177120"/>
                    <a:pt x="0" y="163903"/>
                    <a:pt x="0" y="147599"/>
                  </a:cubicBezTo>
                  <a:lnTo>
                    <a:pt x="0" y="2952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34452" tIns="8646" rIns="234452" bIns="8646" anchor="ctr"/>
            <a:lstStyle>
              <a:lvl1pPr defTabSz="266700">
                <a:spcBef>
                  <a:spcPts val="600"/>
                </a:spcBef>
                <a:spcAft>
                  <a:spcPts val="600"/>
                </a:spcAft>
                <a:buClr>
                  <a:srgbClr val="003860"/>
                </a:buClr>
                <a:buFont typeface="Wingdings" pitchFamily="2" charset="2"/>
                <a:buChar char="§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defTabSz="266700">
                <a:spcBef>
                  <a:spcPts val="600"/>
                </a:spcBef>
                <a:spcAft>
                  <a:spcPts val="600"/>
                </a:spcAft>
                <a:buClr>
                  <a:srgbClr val="00386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defTabSz="266700">
                <a:spcBef>
                  <a:spcPts val="600"/>
                </a:spcBef>
                <a:spcAft>
                  <a:spcPts val="600"/>
                </a:spcAft>
                <a:buClr>
                  <a:srgbClr val="003860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defTabSz="266700">
                <a:spcBef>
                  <a:spcPts val="600"/>
                </a:spcBef>
                <a:spcAft>
                  <a:spcPts val="600"/>
                </a:spcAft>
                <a:buClr>
                  <a:srgbClr val="003860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defTabSz="266700">
                <a:spcBef>
                  <a:spcPts val="600"/>
                </a:spcBef>
                <a:spcAft>
                  <a:spcPts val="600"/>
                </a:spcAft>
                <a:buClr>
                  <a:srgbClr val="00386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defTabSz="266700" eaLnBrk="0" fontAlgn="base" hangingPunct="0">
                <a:spcBef>
                  <a:spcPts val="600"/>
                </a:spcBef>
                <a:spcAft>
                  <a:spcPts val="600"/>
                </a:spcAft>
                <a:buClr>
                  <a:srgbClr val="00386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defTabSz="266700" eaLnBrk="0" fontAlgn="base" hangingPunct="0">
                <a:spcBef>
                  <a:spcPts val="600"/>
                </a:spcBef>
                <a:spcAft>
                  <a:spcPts val="600"/>
                </a:spcAft>
                <a:buClr>
                  <a:srgbClr val="00386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defTabSz="266700" eaLnBrk="0" fontAlgn="base" hangingPunct="0">
                <a:spcBef>
                  <a:spcPts val="600"/>
                </a:spcBef>
                <a:spcAft>
                  <a:spcPts val="600"/>
                </a:spcAft>
                <a:buClr>
                  <a:srgbClr val="00386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defTabSz="266700" eaLnBrk="0" fontAlgn="base" hangingPunct="0">
                <a:spcBef>
                  <a:spcPts val="600"/>
                </a:spcBef>
                <a:spcAft>
                  <a:spcPts val="600"/>
                </a:spcAft>
                <a:buClr>
                  <a:srgbClr val="00386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FontTx/>
                <a:buNone/>
              </a:pPr>
              <a:r>
                <a:rPr lang="en-US" altLang="en-US" sz="200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Develops and enhances attitudes toward the company or product</a:t>
              </a:r>
              <a:endParaRPr lang="en-CA" altLang="en-US" sz="20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84134CFC-50FA-EB43-9FE3-0654797AF174}"/>
              </a:ext>
            </a:extLst>
          </p:cNvPr>
          <p:cNvGrpSpPr>
            <a:grpSpLocks/>
          </p:cNvGrpSpPr>
          <p:nvPr/>
        </p:nvGrpSpPr>
        <p:grpSpPr bwMode="auto">
          <a:xfrm>
            <a:off x="4387610" y="3082926"/>
            <a:ext cx="8140700" cy="854075"/>
            <a:chOff x="698694" y="3382988"/>
            <a:chExt cx="8140505" cy="854027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EB63F202-E130-D84C-98FD-09BC0718D3ED}"/>
                </a:ext>
              </a:extLst>
            </p:cNvPr>
            <p:cNvSpPr/>
            <p:nvPr/>
          </p:nvSpPr>
          <p:spPr bwMode="auto">
            <a:xfrm>
              <a:off x="698694" y="3697295"/>
              <a:ext cx="8140505" cy="539720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>
              <a:extLst>
                <a:ext uri="{FF2B5EF4-FFF2-40B4-BE49-F238E27FC236}">
                  <a16:creationId xmlns="" xmlns:a16="http://schemas.microsoft.com/office/drawing/2014/main" id="{91F69AD1-421A-014C-B04B-5B456A4A0A43}"/>
                </a:ext>
              </a:extLst>
            </p:cNvPr>
            <p:cNvSpPr/>
            <p:nvPr/>
          </p:nvSpPr>
          <p:spPr bwMode="auto">
            <a:xfrm>
              <a:off x="1106672" y="3382988"/>
              <a:ext cx="7278513" cy="727034"/>
            </a:xfrm>
            <a:custGeom>
              <a:avLst/>
              <a:gdLst>
                <a:gd name="connsiteX0" fmla="*/ 0 w 5974080"/>
                <a:gd name="connsiteY0" fmla="*/ 29521 h 177120"/>
                <a:gd name="connsiteX1" fmla="*/ 29521 w 5974080"/>
                <a:gd name="connsiteY1" fmla="*/ 0 h 177120"/>
                <a:gd name="connsiteX2" fmla="*/ 5944559 w 5974080"/>
                <a:gd name="connsiteY2" fmla="*/ 0 h 177120"/>
                <a:gd name="connsiteX3" fmla="*/ 5974080 w 5974080"/>
                <a:gd name="connsiteY3" fmla="*/ 29521 h 177120"/>
                <a:gd name="connsiteX4" fmla="*/ 5974080 w 5974080"/>
                <a:gd name="connsiteY4" fmla="*/ 147599 h 177120"/>
                <a:gd name="connsiteX5" fmla="*/ 5944559 w 5974080"/>
                <a:gd name="connsiteY5" fmla="*/ 177120 h 177120"/>
                <a:gd name="connsiteX6" fmla="*/ 29521 w 5974080"/>
                <a:gd name="connsiteY6" fmla="*/ 177120 h 177120"/>
                <a:gd name="connsiteX7" fmla="*/ 0 w 5974080"/>
                <a:gd name="connsiteY7" fmla="*/ 147599 h 177120"/>
                <a:gd name="connsiteX8" fmla="*/ 0 w 5974080"/>
                <a:gd name="connsiteY8" fmla="*/ 29521 h 17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080" h="177120">
                  <a:moveTo>
                    <a:pt x="0" y="29521"/>
                  </a:moveTo>
                  <a:cubicBezTo>
                    <a:pt x="0" y="13217"/>
                    <a:pt x="13217" y="0"/>
                    <a:pt x="29521" y="0"/>
                  </a:cubicBezTo>
                  <a:lnTo>
                    <a:pt x="5944559" y="0"/>
                  </a:lnTo>
                  <a:cubicBezTo>
                    <a:pt x="5960863" y="0"/>
                    <a:pt x="5974080" y="13217"/>
                    <a:pt x="5974080" y="29521"/>
                  </a:cubicBezTo>
                  <a:lnTo>
                    <a:pt x="5974080" y="147599"/>
                  </a:lnTo>
                  <a:cubicBezTo>
                    <a:pt x="5974080" y="163903"/>
                    <a:pt x="5960863" y="177120"/>
                    <a:pt x="5944559" y="177120"/>
                  </a:cubicBezTo>
                  <a:lnTo>
                    <a:pt x="29521" y="177120"/>
                  </a:lnTo>
                  <a:cubicBezTo>
                    <a:pt x="13217" y="177120"/>
                    <a:pt x="0" y="163903"/>
                    <a:pt x="0" y="147599"/>
                  </a:cubicBezTo>
                  <a:lnTo>
                    <a:pt x="0" y="2952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34452" tIns="8646" rIns="234452" bIns="8646" anchor="ctr"/>
            <a:lstStyle>
              <a:lvl1pPr defTabSz="266700">
                <a:spcBef>
                  <a:spcPts val="600"/>
                </a:spcBef>
                <a:spcAft>
                  <a:spcPts val="600"/>
                </a:spcAft>
                <a:buClr>
                  <a:srgbClr val="003860"/>
                </a:buClr>
                <a:buFont typeface="Wingdings" pitchFamily="2" charset="2"/>
                <a:buChar char="§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defTabSz="266700">
                <a:spcBef>
                  <a:spcPts val="600"/>
                </a:spcBef>
                <a:spcAft>
                  <a:spcPts val="600"/>
                </a:spcAft>
                <a:buClr>
                  <a:srgbClr val="00386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defTabSz="266700">
                <a:spcBef>
                  <a:spcPts val="600"/>
                </a:spcBef>
                <a:spcAft>
                  <a:spcPts val="600"/>
                </a:spcAft>
                <a:buClr>
                  <a:srgbClr val="003860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defTabSz="266700">
                <a:spcBef>
                  <a:spcPts val="600"/>
                </a:spcBef>
                <a:spcAft>
                  <a:spcPts val="600"/>
                </a:spcAft>
                <a:buClr>
                  <a:srgbClr val="003860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defTabSz="266700">
                <a:spcBef>
                  <a:spcPts val="600"/>
                </a:spcBef>
                <a:spcAft>
                  <a:spcPts val="600"/>
                </a:spcAft>
                <a:buClr>
                  <a:srgbClr val="00386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defTabSz="266700" eaLnBrk="0" fontAlgn="base" hangingPunct="0">
                <a:spcBef>
                  <a:spcPts val="600"/>
                </a:spcBef>
                <a:spcAft>
                  <a:spcPts val="600"/>
                </a:spcAft>
                <a:buClr>
                  <a:srgbClr val="00386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defTabSz="266700" eaLnBrk="0" fontAlgn="base" hangingPunct="0">
                <a:spcBef>
                  <a:spcPts val="600"/>
                </a:spcBef>
                <a:spcAft>
                  <a:spcPts val="600"/>
                </a:spcAft>
                <a:buClr>
                  <a:srgbClr val="00386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defTabSz="266700" eaLnBrk="0" fontAlgn="base" hangingPunct="0">
                <a:spcBef>
                  <a:spcPts val="600"/>
                </a:spcBef>
                <a:spcAft>
                  <a:spcPts val="600"/>
                </a:spcAft>
                <a:buClr>
                  <a:srgbClr val="00386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defTabSz="266700" eaLnBrk="0" fontAlgn="base" hangingPunct="0">
                <a:spcBef>
                  <a:spcPts val="600"/>
                </a:spcBef>
                <a:spcAft>
                  <a:spcPts val="600"/>
                </a:spcAft>
                <a:buClr>
                  <a:srgbClr val="00386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FontTx/>
                <a:buNone/>
              </a:pPr>
              <a:r>
                <a:rPr lang="en-US" altLang="en-US" sz="200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Builds relationships between the consumer and the brand</a:t>
              </a:r>
              <a:endParaRPr lang="en-CA" altLang="en-US" sz="20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ABE1D171-FC90-DC4A-A410-B781FE7B925D}"/>
              </a:ext>
            </a:extLst>
          </p:cNvPr>
          <p:cNvGrpSpPr>
            <a:grpSpLocks/>
          </p:cNvGrpSpPr>
          <p:nvPr/>
        </p:nvGrpSpPr>
        <p:grpSpPr bwMode="auto">
          <a:xfrm>
            <a:off x="4387610" y="4051301"/>
            <a:ext cx="8140700" cy="852487"/>
            <a:chOff x="698694" y="4352095"/>
            <a:chExt cx="8140505" cy="852513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31E72E99-01A0-8B40-AD36-7D826BE962FD}"/>
                </a:ext>
              </a:extLst>
            </p:cNvPr>
            <p:cNvSpPr/>
            <p:nvPr/>
          </p:nvSpPr>
          <p:spPr bwMode="auto">
            <a:xfrm>
              <a:off x="698694" y="4666430"/>
              <a:ext cx="8140505" cy="538178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="" xmlns:a16="http://schemas.microsoft.com/office/drawing/2014/main" id="{E6CC5168-DBB3-5B49-B509-F7D1FE09D098}"/>
                </a:ext>
              </a:extLst>
            </p:cNvPr>
            <p:cNvSpPr/>
            <p:nvPr/>
          </p:nvSpPr>
          <p:spPr bwMode="auto">
            <a:xfrm>
              <a:off x="1106672" y="4352095"/>
              <a:ext cx="7275338" cy="727097"/>
            </a:xfrm>
            <a:custGeom>
              <a:avLst/>
              <a:gdLst>
                <a:gd name="connsiteX0" fmla="*/ 0 w 5974080"/>
                <a:gd name="connsiteY0" fmla="*/ 29521 h 177120"/>
                <a:gd name="connsiteX1" fmla="*/ 29521 w 5974080"/>
                <a:gd name="connsiteY1" fmla="*/ 0 h 177120"/>
                <a:gd name="connsiteX2" fmla="*/ 5944559 w 5974080"/>
                <a:gd name="connsiteY2" fmla="*/ 0 h 177120"/>
                <a:gd name="connsiteX3" fmla="*/ 5974080 w 5974080"/>
                <a:gd name="connsiteY3" fmla="*/ 29521 h 177120"/>
                <a:gd name="connsiteX4" fmla="*/ 5974080 w 5974080"/>
                <a:gd name="connsiteY4" fmla="*/ 147599 h 177120"/>
                <a:gd name="connsiteX5" fmla="*/ 5944559 w 5974080"/>
                <a:gd name="connsiteY5" fmla="*/ 177120 h 177120"/>
                <a:gd name="connsiteX6" fmla="*/ 29521 w 5974080"/>
                <a:gd name="connsiteY6" fmla="*/ 177120 h 177120"/>
                <a:gd name="connsiteX7" fmla="*/ 0 w 5974080"/>
                <a:gd name="connsiteY7" fmla="*/ 147599 h 177120"/>
                <a:gd name="connsiteX8" fmla="*/ 0 w 5974080"/>
                <a:gd name="connsiteY8" fmla="*/ 29521 h 17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080" h="177120">
                  <a:moveTo>
                    <a:pt x="0" y="29521"/>
                  </a:moveTo>
                  <a:cubicBezTo>
                    <a:pt x="0" y="13217"/>
                    <a:pt x="13217" y="0"/>
                    <a:pt x="29521" y="0"/>
                  </a:cubicBezTo>
                  <a:lnTo>
                    <a:pt x="5944559" y="0"/>
                  </a:lnTo>
                  <a:cubicBezTo>
                    <a:pt x="5960863" y="0"/>
                    <a:pt x="5974080" y="13217"/>
                    <a:pt x="5974080" y="29521"/>
                  </a:cubicBezTo>
                  <a:lnTo>
                    <a:pt x="5974080" y="147599"/>
                  </a:lnTo>
                  <a:cubicBezTo>
                    <a:pt x="5974080" y="163903"/>
                    <a:pt x="5960863" y="177120"/>
                    <a:pt x="5944559" y="177120"/>
                  </a:cubicBezTo>
                  <a:lnTo>
                    <a:pt x="29521" y="177120"/>
                  </a:lnTo>
                  <a:cubicBezTo>
                    <a:pt x="13217" y="177120"/>
                    <a:pt x="0" y="163903"/>
                    <a:pt x="0" y="147599"/>
                  </a:cubicBezTo>
                  <a:lnTo>
                    <a:pt x="0" y="2952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34452" tIns="8646" rIns="234452" bIns="8646" anchor="ctr"/>
            <a:lstStyle>
              <a:lvl1pPr defTabSz="266700">
                <a:spcBef>
                  <a:spcPts val="600"/>
                </a:spcBef>
                <a:spcAft>
                  <a:spcPts val="600"/>
                </a:spcAft>
                <a:buClr>
                  <a:srgbClr val="003860"/>
                </a:buClr>
                <a:buFont typeface="Wingdings" pitchFamily="2" charset="2"/>
                <a:buChar char="§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defTabSz="266700">
                <a:spcBef>
                  <a:spcPts val="600"/>
                </a:spcBef>
                <a:spcAft>
                  <a:spcPts val="600"/>
                </a:spcAft>
                <a:buClr>
                  <a:srgbClr val="00386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defTabSz="266700">
                <a:spcBef>
                  <a:spcPts val="600"/>
                </a:spcBef>
                <a:spcAft>
                  <a:spcPts val="600"/>
                </a:spcAft>
                <a:buClr>
                  <a:srgbClr val="003860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defTabSz="266700">
                <a:spcBef>
                  <a:spcPts val="600"/>
                </a:spcBef>
                <a:spcAft>
                  <a:spcPts val="600"/>
                </a:spcAft>
                <a:buClr>
                  <a:srgbClr val="003860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defTabSz="266700">
                <a:spcBef>
                  <a:spcPts val="600"/>
                </a:spcBef>
                <a:spcAft>
                  <a:spcPts val="600"/>
                </a:spcAft>
                <a:buClr>
                  <a:srgbClr val="00386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defTabSz="266700" eaLnBrk="0" fontAlgn="base" hangingPunct="0">
                <a:spcBef>
                  <a:spcPts val="600"/>
                </a:spcBef>
                <a:spcAft>
                  <a:spcPts val="600"/>
                </a:spcAft>
                <a:buClr>
                  <a:srgbClr val="00386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defTabSz="266700" eaLnBrk="0" fontAlgn="base" hangingPunct="0">
                <a:spcBef>
                  <a:spcPts val="600"/>
                </a:spcBef>
                <a:spcAft>
                  <a:spcPts val="600"/>
                </a:spcAft>
                <a:buClr>
                  <a:srgbClr val="00386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defTabSz="266700" eaLnBrk="0" fontAlgn="base" hangingPunct="0">
                <a:spcBef>
                  <a:spcPts val="600"/>
                </a:spcBef>
                <a:spcAft>
                  <a:spcPts val="600"/>
                </a:spcAft>
                <a:buClr>
                  <a:srgbClr val="00386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defTabSz="266700" eaLnBrk="0" fontAlgn="base" hangingPunct="0">
                <a:spcBef>
                  <a:spcPts val="600"/>
                </a:spcBef>
                <a:spcAft>
                  <a:spcPts val="600"/>
                </a:spcAft>
                <a:buClr>
                  <a:srgbClr val="00386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35000"/>
                </a:spcAft>
                <a:buClrTx/>
                <a:buFontTx/>
                <a:buNone/>
              </a:pPr>
              <a:r>
                <a:rPr lang="en-US" altLang="en-US" sz="2000" b="1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Brand identity</a:t>
              </a:r>
              <a:r>
                <a:rPr lang="en-US" altLang="en-US" sz="200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: Combination of name, logo, symbols, design, packaging, and image of associations held by consumers</a:t>
              </a:r>
              <a:endParaRPr lang="en-CA" altLang="en-US" sz="20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DB4A0857-64E8-3944-8BA6-8AAD4B623C86}"/>
              </a:ext>
            </a:extLst>
          </p:cNvPr>
          <p:cNvGrpSpPr>
            <a:grpSpLocks/>
          </p:cNvGrpSpPr>
          <p:nvPr/>
        </p:nvGrpSpPr>
        <p:grpSpPr bwMode="auto">
          <a:xfrm>
            <a:off x="4387610" y="5019676"/>
            <a:ext cx="8140700" cy="852487"/>
            <a:chOff x="698694" y="5319688"/>
            <a:chExt cx="8140505" cy="852512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D2F3E536-5BCF-8A44-88E3-A6D56E8C9058}"/>
                </a:ext>
              </a:extLst>
            </p:cNvPr>
            <p:cNvSpPr/>
            <p:nvPr/>
          </p:nvSpPr>
          <p:spPr bwMode="auto">
            <a:xfrm>
              <a:off x="698694" y="5634022"/>
              <a:ext cx="8140505" cy="538178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="" xmlns:a16="http://schemas.microsoft.com/office/drawing/2014/main" id="{C7902CA3-F845-804C-A875-9AFBB17BAC39}"/>
                </a:ext>
              </a:extLst>
            </p:cNvPr>
            <p:cNvSpPr/>
            <p:nvPr/>
          </p:nvSpPr>
          <p:spPr bwMode="auto">
            <a:xfrm>
              <a:off x="1106672" y="5319688"/>
              <a:ext cx="7278513" cy="727096"/>
            </a:xfrm>
            <a:custGeom>
              <a:avLst/>
              <a:gdLst>
                <a:gd name="connsiteX0" fmla="*/ 0 w 5974080"/>
                <a:gd name="connsiteY0" fmla="*/ 29521 h 177120"/>
                <a:gd name="connsiteX1" fmla="*/ 29521 w 5974080"/>
                <a:gd name="connsiteY1" fmla="*/ 0 h 177120"/>
                <a:gd name="connsiteX2" fmla="*/ 5944559 w 5974080"/>
                <a:gd name="connsiteY2" fmla="*/ 0 h 177120"/>
                <a:gd name="connsiteX3" fmla="*/ 5974080 w 5974080"/>
                <a:gd name="connsiteY3" fmla="*/ 29521 h 177120"/>
                <a:gd name="connsiteX4" fmla="*/ 5974080 w 5974080"/>
                <a:gd name="connsiteY4" fmla="*/ 147599 h 177120"/>
                <a:gd name="connsiteX5" fmla="*/ 5944559 w 5974080"/>
                <a:gd name="connsiteY5" fmla="*/ 177120 h 177120"/>
                <a:gd name="connsiteX6" fmla="*/ 29521 w 5974080"/>
                <a:gd name="connsiteY6" fmla="*/ 177120 h 177120"/>
                <a:gd name="connsiteX7" fmla="*/ 0 w 5974080"/>
                <a:gd name="connsiteY7" fmla="*/ 147599 h 177120"/>
                <a:gd name="connsiteX8" fmla="*/ 0 w 5974080"/>
                <a:gd name="connsiteY8" fmla="*/ 29521 h 17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4080" h="177120">
                  <a:moveTo>
                    <a:pt x="0" y="29521"/>
                  </a:moveTo>
                  <a:cubicBezTo>
                    <a:pt x="0" y="13217"/>
                    <a:pt x="13217" y="0"/>
                    <a:pt x="29521" y="0"/>
                  </a:cubicBezTo>
                  <a:lnTo>
                    <a:pt x="5944559" y="0"/>
                  </a:lnTo>
                  <a:cubicBezTo>
                    <a:pt x="5960863" y="0"/>
                    <a:pt x="5974080" y="13217"/>
                    <a:pt x="5974080" y="29521"/>
                  </a:cubicBezTo>
                  <a:lnTo>
                    <a:pt x="5974080" y="147599"/>
                  </a:lnTo>
                  <a:cubicBezTo>
                    <a:pt x="5974080" y="163903"/>
                    <a:pt x="5960863" y="177120"/>
                    <a:pt x="5944559" y="177120"/>
                  </a:cubicBezTo>
                  <a:lnTo>
                    <a:pt x="29521" y="177120"/>
                  </a:lnTo>
                  <a:cubicBezTo>
                    <a:pt x="13217" y="177120"/>
                    <a:pt x="0" y="163903"/>
                    <a:pt x="0" y="147599"/>
                  </a:cubicBezTo>
                  <a:lnTo>
                    <a:pt x="0" y="2952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34452" tIns="8646" rIns="234452" bIns="8646" anchor="ctr"/>
            <a:lstStyle>
              <a:lvl1pPr defTabSz="266700">
                <a:spcBef>
                  <a:spcPts val="600"/>
                </a:spcBef>
                <a:spcAft>
                  <a:spcPts val="600"/>
                </a:spcAft>
                <a:buClr>
                  <a:srgbClr val="003860"/>
                </a:buClr>
                <a:buFont typeface="Wingdings" pitchFamily="2" charset="2"/>
                <a:buChar char="§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defTabSz="266700">
                <a:spcBef>
                  <a:spcPts val="600"/>
                </a:spcBef>
                <a:spcAft>
                  <a:spcPts val="600"/>
                </a:spcAft>
                <a:buClr>
                  <a:srgbClr val="00386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defTabSz="266700">
                <a:spcBef>
                  <a:spcPts val="600"/>
                </a:spcBef>
                <a:spcAft>
                  <a:spcPts val="600"/>
                </a:spcAft>
                <a:buClr>
                  <a:srgbClr val="003860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defTabSz="266700">
                <a:spcBef>
                  <a:spcPts val="600"/>
                </a:spcBef>
                <a:spcAft>
                  <a:spcPts val="600"/>
                </a:spcAft>
                <a:buClr>
                  <a:srgbClr val="003860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defTabSz="266700">
                <a:spcBef>
                  <a:spcPts val="600"/>
                </a:spcBef>
                <a:spcAft>
                  <a:spcPts val="600"/>
                </a:spcAft>
                <a:buClr>
                  <a:srgbClr val="00386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defTabSz="266700" eaLnBrk="0" fontAlgn="base" hangingPunct="0">
                <a:spcBef>
                  <a:spcPts val="600"/>
                </a:spcBef>
                <a:spcAft>
                  <a:spcPts val="600"/>
                </a:spcAft>
                <a:buClr>
                  <a:srgbClr val="00386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defTabSz="266700" eaLnBrk="0" fontAlgn="base" hangingPunct="0">
                <a:spcBef>
                  <a:spcPts val="600"/>
                </a:spcBef>
                <a:spcAft>
                  <a:spcPts val="600"/>
                </a:spcAft>
                <a:buClr>
                  <a:srgbClr val="00386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defTabSz="266700" eaLnBrk="0" fontAlgn="base" hangingPunct="0">
                <a:spcBef>
                  <a:spcPts val="600"/>
                </a:spcBef>
                <a:spcAft>
                  <a:spcPts val="600"/>
                </a:spcAft>
                <a:buClr>
                  <a:srgbClr val="00386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defTabSz="266700" eaLnBrk="0" fontAlgn="base" hangingPunct="0">
                <a:spcBef>
                  <a:spcPts val="600"/>
                </a:spcBef>
                <a:spcAft>
                  <a:spcPts val="600"/>
                </a:spcAft>
                <a:buClr>
                  <a:srgbClr val="00386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FontTx/>
                <a:buNone/>
              </a:pPr>
              <a:r>
                <a:rPr lang="en-US" altLang="en-US" sz="2000" b="1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Brand equity</a:t>
              </a:r>
              <a:r>
                <a:rPr lang="en-US" altLang="en-US" sz="200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:</a:t>
              </a:r>
              <a:r>
                <a:rPr lang="en-US" altLang="en-US" sz="2000" b="1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Intangible asset of added value</a:t>
              </a:r>
              <a:endParaRPr lang="en-CA" altLang="en-US" sz="20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703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="" xmlns:a16="http://schemas.microsoft.com/office/drawing/2014/main" id="{3D6ED8B5-DC4C-6B4E-9C0A-B6A16C01F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Price Decisions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="" xmlns:a16="http://schemas.microsoft.com/office/drawing/2014/main" id="{2335CC40-BDB6-E545-8BC6-3D41AF78B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buClr>
                <a:schemeClr val="accent5">
                  <a:lumMod val="50000"/>
                </a:schemeClr>
              </a:buClr>
              <a:defRPr/>
            </a:pPr>
            <a:r>
              <a:rPr lang="en-US" altLang="en-US" dirty="0">
                <a:ea typeface="+mn-ea"/>
              </a:rPr>
              <a:t>Price variable - Refers to what the consumer has to give in exchange for a purchase</a:t>
            </a:r>
          </a:p>
          <a:p>
            <a:pPr eaLnBrk="1" fontAlgn="auto" hangingPunct="1">
              <a:buClr>
                <a:schemeClr val="accent5">
                  <a:lumMod val="50000"/>
                </a:schemeClr>
              </a:buClr>
              <a:defRPr/>
            </a:pPr>
            <a:r>
              <a:rPr lang="en-US" altLang="en-US" dirty="0">
                <a:ea typeface="+mn-ea"/>
              </a:rPr>
              <a:t>Factors that determine price</a:t>
            </a:r>
          </a:p>
          <a:p>
            <a:pPr lvl="1" eaLnBrk="1" fontAlgn="auto" hangingPunct="1">
              <a:buClr>
                <a:schemeClr val="accent5">
                  <a:lumMod val="50000"/>
                </a:schemeClr>
              </a:buClr>
              <a:defRPr/>
            </a:pPr>
            <a:r>
              <a:rPr lang="en-US" altLang="en-US" dirty="0">
                <a:ea typeface="+mn-ea"/>
              </a:rPr>
              <a:t>Costs</a:t>
            </a:r>
          </a:p>
          <a:p>
            <a:pPr lvl="1" eaLnBrk="1" fontAlgn="auto" hangingPunct="1">
              <a:buClr>
                <a:schemeClr val="accent5">
                  <a:lumMod val="50000"/>
                </a:schemeClr>
              </a:buClr>
              <a:defRPr/>
            </a:pPr>
            <a:r>
              <a:rPr lang="en-US" altLang="en-US" dirty="0">
                <a:ea typeface="+mn-ea"/>
              </a:rPr>
              <a:t>Demand factors </a:t>
            </a:r>
          </a:p>
          <a:p>
            <a:pPr lvl="1" eaLnBrk="1" fontAlgn="auto" hangingPunct="1">
              <a:buClr>
                <a:schemeClr val="accent5">
                  <a:lumMod val="50000"/>
                </a:schemeClr>
              </a:buClr>
              <a:defRPr/>
            </a:pPr>
            <a:r>
              <a:rPr lang="en-US" altLang="en-US" dirty="0">
                <a:ea typeface="+mn-ea"/>
              </a:rPr>
              <a:t>Competition</a:t>
            </a:r>
          </a:p>
          <a:p>
            <a:pPr lvl="1" eaLnBrk="1" fontAlgn="auto" hangingPunct="1">
              <a:buClr>
                <a:schemeClr val="accent5">
                  <a:lumMod val="50000"/>
                </a:schemeClr>
              </a:buClr>
              <a:defRPr/>
            </a:pPr>
            <a:r>
              <a:rPr lang="en-US" altLang="en-US" dirty="0">
                <a:ea typeface="+mn-ea"/>
              </a:rPr>
              <a:t>Perceived value</a:t>
            </a:r>
          </a:p>
          <a:p>
            <a:pPr lvl="1" eaLnBrk="1" fontAlgn="auto" hangingPunct="1">
              <a:buClr>
                <a:schemeClr val="accent5">
                  <a:lumMod val="50000"/>
                </a:schemeClr>
              </a:buClr>
              <a:defRPr/>
            </a:pPr>
            <a:r>
              <a:rPr lang="en-US" altLang="en-US" dirty="0">
                <a:ea typeface="+mn-ea"/>
              </a:rPr>
              <a:t>Product quality</a:t>
            </a:r>
          </a:p>
          <a:p>
            <a:pPr lvl="1" eaLnBrk="1" fontAlgn="auto" hangingPunct="1">
              <a:buClr>
                <a:schemeClr val="accent5">
                  <a:lumMod val="50000"/>
                </a:schemeClr>
              </a:buClr>
              <a:defRPr/>
            </a:pPr>
            <a:r>
              <a:rPr lang="en-US" altLang="en-US" dirty="0">
                <a:ea typeface="+mn-ea"/>
              </a:rPr>
              <a:t>Advertising</a:t>
            </a:r>
          </a:p>
        </p:txBody>
      </p:sp>
      <p:sp>
        <p:nvSpPr>
          <p:cNvPr id="46083" name="Slide Number Placeholder 1">
            <a:extLst>
              <a:ext uri="{FF2B5EF4-FFF2-40B4-BE49-F238E27FC236}">
                <a16:creationId xmlns="" xmlns:a16="http://schemas.microsoft.com/office/drawing/2014/main" id="{E061BB40-C2B5-2841-86F1-8147347939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B5750517-2C6A-7440-B932-5B4D1ED11DCB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9EEE0D9-E35C-FB44-B81C-60451302FD63}"/>
              </a:ext>
            </a:extLst>
          </p:cNvPr>
          <p:cNvSpPr txBox="1"/>
          <p:nvPr/>
        </p:nvSpPr>
        <p:spPr>
          <a:xfrm>
            <a:off x="5386388" y="5729288"/>
            <a:ext cx="3590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Pricing strategy for new brands:</a:t>
            </a:r>
          </a:p>
          <a:p>
            <a:r>
              <a:rPr lang="en-US" dirty="0"/>
              <a:t>Price Skimming</a:t>
            </a:r>
          </a:p>
          <a:p>
            <a:r>
              <a:rPr lang="en-US" dirty="0"/>
              <a:t>Price Penetration</a:t>
            </a:r>
          </a:p>
        </p:txBody>
      </p:sp>
    </p:spTree>
    <p:extLst>
      <p:ext uri="{BB962C8B-B14F-4D97-AF65-F5344CB8AC3E}">
        <p14:creationId xmlns:p14="http://schemas.microsoft.com/office/powerpoint/2010/main" val="842216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="" xmlns:a16="http://schemas.microsoft.com/office/drawing/2014/main" id="{ACB9D05D-3EF5-7B44-97A6-8CB05527F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Marketing Channels 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="" xmlns:a16="http://schemas.microsoft.com/office/drawing/2014/main" id="{9E5B6391-BC28-E649-A470-452AE9961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Interdependent organizations involved in making a product or service available for use </a:t>
            </a:r>
          </a:p>
          <a:p>
            <a:pPr eaLnBrk="1" hangingPunct="1"/>
            <a:r>
              <a:rPr lang="en-US" altLang="en-US" b="1"/>
              <a:t>Direct channels</a:t>
            </a:r>
            <a:r>
              <a:rPr lang="en-US" altLang="en-US"/>
              <a:t>:</a:t>
            </a:r>
            <a:r>
              <a:rPr lang="en-US" altLang="en-US" b="1"/>
              <a:t> </a:t>
            </a:r>
            <a:r>
              <a:rPr lang="en-US" altLang="en-US"/>
              <a:t>Directly deal with customers</a:t>
            </a:r>
          </a:p>
          <a:p>
            <a:pPr lvl="1" eaLnBrk="1" hangingPunct="1"/>
            <a:r>
              <a:rPr lang="en-US" altLang="en-US"/>
              <a:t>Driven by direct-response ads, telemarketing, the Internet</a:t>
            </a:r>
          </a:p>
          <a:p>
            <a:pPr lvl="1" eaLnBrk="1" hangingPunct="1"/>
            <a:r>
              <a:rPr lang="en-US" altLang="en-US"/>
              <a:t>Used when selling expensive and complex products</a:t>
            </a:r>
          </a:p>
          <a:p>
            <a:pPr eaLnBrk="1" hangingPunct="1"/>
            <a:r>
              <a:rPr lang="en-US" altLang="en-US" b="1"/>
              <a:t>Indirect channels</a:t>
            </a:r>
            <a:r>
              <a:rPr lang="en-US" altLang="en-US"/>
              <a:t>:</a:t>
            </a:r>
            <a:r>
              <a:rPr lang="en-US" altLang="en-US" b="1"/>
              <a:t> </a:t>
            </a:r>
            <a:r>
              <a:rPr lang="en-US" altLang="en-US"/>
              <a:t>Network of wholesalers and/or retailers</a:t>
            </a:r>
          </a:p>
          <a:p>
            <a:pPr lvl="1" eaLnBrk="1" hangingPunct="1"/>
            <a:endParaRPr lang="en-US" altLang="en-US"/>
          </a:p>
        </p:txBody>
      </p:sp>
      <p:sp>
        <p:nvSpPr>
          <p:cNvPr id="48131" name="Slide Number Placeholder 1">
            <a:extLst>
              <a:ext uri="{FF2B5EF4-FFF2-40B4-BE49-F238E27FC236}">
                <a16:creationId xmlns="" xmlns:a16="http://schemas.microsoft.com/office/drawing/2014/main" id="{2D0EEA5E-2F86-8648-86EA-F8D3D698FE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E9D8CD4C-7B98-7F4A-8B09-21F8AB175B8E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23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73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="" xmlns:a16="http://schemas.microsoft.com/office/drawing/2014/main" id="{BC849F61-19CB-0345-BC75-E5ABD613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Promotional Strategies</a:t>
            </a:r>
          </a:p>
        </p:txBody>
      </p:sp>
      <p:sp>
        <p:nvSpPr>
          <p:cNvPr id="50179" name="Slide Number Placeholder 1">
            <a:extLst>
              <a:ext uri="{FF2B5EF4-FFF2-40B4-BE49-F238E27FC236}">
                <a16:creationId xmlns="" xmlns:a16="http://schemas.microsoft.com/office/drawing/2014/main" id="{BA20BC4F-219F-D349-A0DC-7D567CA88D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513328CC-1027-294B-97F7-1EE8032A0BB0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24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895208-8DA6-294E-A703-8B2EC7BBD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Push Strategy: Making a product and pushing it onto consumers</a:t>
            </a:r>
          </a:p>
          <a:p>
            <a:r>
              <a:rPr lang="en-US" dirty="0"/>
              <a:t>Pull strategy: Asking the consumers what they want, raise demand and make them pull the product.</a:t>
            </a:r>
          </a:p>
        </p:txBody>
      </p:sp>
    </p:spTree>
    <p:extLst>
      <p:ext uri="{BB962C8B-B14F-4D97-AF65-F5344CB8AC3E}">
        <p14:creationId xmlns:p14="http://schemas.microsoft.com/office/powerpoint/2010/main" val="2120795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43A5BB-A91F-F04F-892D-D60DAC275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MARKETING?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09F20B-6E29-E244-8F2A-31A81AC28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</a:t>
            </a:r>
          </a:p>
          <a:p>
            <a:pPr lvl="1"/>
            <a:r>
              <a:rPr lang="en-US" dirty="0"/>
              <a:t>FUCTIONAL </a:t>
            </a:r>
          </a:p>
          <a:p>
            <a:pPr lvl="1"/>
            <a:r>
              <a:rPr lang="en-US" dirty="0"/>
              <a:t>EXPERIENTIAL</a:t>
            </a:r>
          </a:p>
          <a:p>
            <a:pPr lvl="1"/>
            <a:r>
              <a:rPr lang="en-US" dirty="0"/>
              <a:t>PSYCOLOGICAL</a:t>
            </a:r>
          </a:p>
        </p:txBody>
      </p:sp>
    </p:spTree>
    <p:extLst>
      <p:ext uri="{BB962C8B-B14F-4D97-AF65-F5344CB8AC3E}">
        <p14:creationId xmlns:p14="http://schemas.microsoft.com/office/powerpoint/2010/main" val="2359086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="" xmlns:a16="http://schemas.microsoft.com/office/drawing/2014/main" id="{E5E39D36-AD97-9E47-9841-B0DDF99F2C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dirty="0">
                <a:ea typeface="+mj-ea"/>
              </a:rPr>
              <a:t>Figure 2.1 - Marketing and Promotions</a:t>
            </a:r>
            <a:br>
              <a:rPr lang="en-US" altLang="en-US" dirty="0">
                <a:ea typeface="+mj-ea"/>
              </a:rPr>
            </a:br>
            <a:r>
              <a:rPr lang="en-US" altLang="en-US" dirty="0">
                <a:ea typeface="+mj-ea"/>
              </a:rPr>
              <a:t>Process Model</a:t>
            </a:r>
          </a:p>
        </p:txBody>
      </p:sp>
      <p:sp>
        <p:nvSpPr>
          <p:cNvPr id="17410" name="Slide Number Placeholder 1">
            <a:extLst>
              <a:ext uri="{FF2B5EF4-FFF2-40B4-BE49-F238E27FC236}">
                <a16:creationId xmlns="" xmlns:a16="http://schemas.microsoft.com/office/drawing/2014/main" id="{624161F5-EAB9-C24C-8DCB-1A6BD61832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59A56CF-9E78-1F49-BC11-855F103D54CD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411" name="Picture 4">
            <a:extLst>
              <a:ext uri="{FF2B5EF4-FFF2-40B4-BE49-F238E27FC236}">
                <a16:creationId xmlns="" xmlns:a16="http://schemas.microsoft.com/office/drawing/2014/main" id="{E4D731DA-2DA3-5946-8924-3E450D576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56" y="22022"/>
            <a:ext cx="9776707" cy="640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56CFBA5-38EE-1A40-ABEB-39670E2A33B0}"/>
              </a:ext>
            </a:extLst>
          </p:cNvPr>
          <p:cNvSpPr txBox="1"/>
          <p:nvPr/>
        </p:nvSpPr>
        <p:spPr>
          <a:xfrm>
            <a:off x="59843" y="27074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022EB58-53B0-1C41-BFBA-D7B3430240FF}"/>
              </a:ext>
            </a:extLst>
          </p:cNvPr>
          <p:cNvSpPr txBox="1"/>
          <p:nvPr/>
        </p:nvSpPr>
        <p:spPr>
          <a:xfrm>
            <a:off x="1835359" y="13537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FA991C8-DF1E-E94D-8722-5BB5D3AC626B}"/>
              </a:ext>
            </a:extLst>
          </p:cNvPr>
          <p:cNvSpPr txBox="1"/>
          <p:nvPr/>
        </p:nvSpPr>
        <p:spPr>
          <a:xfrm>
            <a:off x="3593648" y="65127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25D05D3-D768-4041-BF89-503F0395E5CE}"/>
              </a:ext>
            </a:extLst>
          </p:cNvPr>
          <p:cNvSpPr txBox="1"/>
          <p:nvPr/>
        </p:nvSpPr>
        <p:spPr>
          <a:xfrm>
            <a:off x="6029181" y="64008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75D4DB1-F84A-7148-B9BB-1B834D78D183}"/>
              </a:ext>
            </a:extLst>
          </p:cNvPr>
          <p:cNvSpPr txBox="1"/>
          <p:nvPr/>
        </p:nvSpPr>
        <p:spPr>
          <a:xfrm>
            <a:off x="9202408" y="63884"/>
            <a:ext cx="3706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MARKETING PLAN</a:t>
            </a:r>
          </a:p>
        </p:txBody>
      </p:sp>
    </p:spTree>
    <p:extLst>
      <p:ext uri="{BB962C8B-B14F-4D97-AF65-F5344CB8AC3E}">
        <p14:creationId xmlns:p14="http://schemas.microsoft.com/office/powerpoint/2010/main" val="3451353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ack.3.mshcdn.com/media/ZgkyMDE1LzA1LzAxLzI0L0Vsb25NdXNrUG93LmI3ZGJkLmpwZwpwCXRodW1iCTk1MHg1MzQjCmUJanBn/d1d54455/683/ElonMuskPowerWall.jpg">
            <a:extLst>
              <a:ext uri="{FF2B5EF4-FFF2-40B4-BE49-F238E27FC236}">
                <a16:creationId xmlns="" xmlns:a16="http://schemas.microsoft.com/office/drawing/2014/main" id="{B68FD16C-90C1-3F46-A2EC-D1B306BFA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781" y="1495778"/>
            <a:ext cx="8967787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D497BD8-A07C-8F43-9D57-52A49B83C9B5}"/>
              </a:ext>
            </a:extLst>
          </p:cNvPr>
          <p:cNvSpPr txBox="1"/>
          <p:nvPr/>
        </p:nvSpPr>
        <p:spPr>
          <a:xfrm>
            <a:off x="191912" y="561243"/>
            <a:ext cx="860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Opportunity can come from a change in technology and the Macroenvironment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E640CD2-A52F-204E-A2DD-EF004AF56DE3}"/>
              </a:ext>
            </a:extLst>
          </p:cNvPr>
          <p:cNvSpPr txBox="1"/>
          <p:nvPr/>
        </p:nvSpPr>
        <p:spPr>
          <a:xfrm>
            <a:off x="338667" y="19191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55641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CAFA20E-B7BD-D449-84BC-1F814D970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413" y="1674813"/>
            <a:ext cx="6692900" cy="4508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6C6920C-8097-AA40-BD2F-E3F4A6DAB7E5}"/>
              </a:ext>
            </a:extLst>
          </p:cNvPr>
          <p:cNvSpPr txBox="1"/>
          <p:nvPr/>
        </p:nvSpPr>
        <p:spPr>
          <a:xfrm>
            <a:off x="1257300" y="657225"/>
            <a:ext cx="5540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 Opportunities can also come from competitors </a:t>
            </a:r>
          </a:p>
        </p:txBody>
      </p:sp>
    </p:spTree>
    <p:extLst>
      <p:ext uri="{BB962C8B-B14F-4D97-AF65-F5344CB8AC3E}">
        <p14:creationId xmlns:p14="http://schemas.microsoft.com/office/powerpoint/2010/main" val="3324352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005F40AA-A8A6-454C-8672-1F98328B4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6713" y="2711980"/>
            <a:ext cx="8534400" cy="8270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44A4131-FC89-8644-B03A-C9EDCE4F7325}"/>
              </a:ext>
            </a:extLst>
          </p:cNvPr>
          <p:cNvSpPr txBox="1"/>
          <p:nvPr/>
        </p:nvSpPr>
        <p:spPr>
          <a:xfrm>
            <a:off x="1016000" y="790222"/>
            <a:ext cx="4322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THE TARGET MARKETING PROCESS </a:t>
            </a:r>
          </a:p>
        </p:txBody>
      </p:sp>
    </p:spTree>
    <p:extLst>
      <p:ext uri="{BB962C8B-B14F-4D97-AF65-F5344CB8AC3E}">
        <p14:creationId xmlns:p14="http://schemas.microsoft.com/office/powerpoint/2010/main" val="24776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="" xmlns:a16="http://schemas.microsoft.com/office/drawing/2014/main" id="{6CD79C15-CD27-B848-9EAA-85ACB88F08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Market Segmentation</a:t>
            </a:r>
          </a:p>
        </p:txBody>
      </p:sp>
      <p:sp>
        <p:nvSpPr>
          <p:cNvPr id="183303" name="Rectangle 7">
            <a:extLst>
              <a:ext uri="{FF2B5EF4-FFF2-40B4-BE49-F238E27FC236}">
                <a16:creationId xmlns="" xmlns:a16="http://schemas.microsoft.com/office/drawing/2014/main" id="{D4129C2B-CA87-DC4B-A3A8-45042B49EB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buClr>
                <a:schemeClr val="accent5">
                  <a:lumMod val="50000"/>
                </a:schemeClr>
              </a:buClr>
              <a:defRPr/>
            </a:pPr>
            <a:r>
              <a:rPr lang="en-US" altLang="en-US" dirty="0">
                <a:ea typeface="+mn-ea"/>
              </a:rPr>
              <a:t>Dividing a market into distinct groups with common needs, who respond similarly to a marketing situation</a:t>
            </a:r>
          </a:p>
          <a:p>
            <a:pPr eaLnBrk="1" fontAlgn="auto" hangingPunct="1">
              <a:buClr>
                <a:schemeClr val="accent5">
                  <a:lumMod val="50000"/>
                </a:schemeClr>
              </a:buClr>
              <a:defRPr/>
            </a:pPr>
            <a:r>
              <a:rPr lang="en-US" altLang="en-US" dirty="0">
                <a:ea typeface="+mn-ea"/>
              </a:rPr>
              <a:t>Criteria</a:t>
            </a:r>
          </a:p>
          <a:p>
            <a:pPr lvl="1" eaLnBrk="1" fontAlgn="auto" hangingPunct="1">
              <a:buClr>
                <a:schemeClr val="accent5">
                  <a:lumMod val="50000"/>
                </a:schemeClr>
              </a:buClr>
              <a:defRPr/>
            </a:pPr>
            <a:r>
              <a:rPr lang="en-US" altLang="en-US" b="1" dirty="0">
                <a:ea typeface="+mn-ea"/>
              </a:rPr>
              <a:t>Geographic segmentation</a:t>
            </a:r>
            <a:r>
              <a:rPr lang="en-US" altLang="en-US" dirty="0">
                <a:ea typeface="+mn-ea"/>
              </a:rPr>
              <a:t>:</a:t>
            </a:r>
            <a:r>
              <a:rPr lang="en-US" altLang="en-US" b="1" dirty="0">
                <a:ea typeface="+mn-ea"/>
              </a:rPr>
              <a:t> </a:t>
            </a:r>
            <a:r>
              <a:rPr lang="en-US" altLang="en-US" dirty="0">
                <a:ea typeface="+mn-ea"/>
              </a:rPr>
              <a:t>Markets </a:t>
            </a:r>
            <a:r>
              <a:rPr lang="en-CA" altLang="en-US" dirty="0">
                <a:ea typeface="+mn-ea"/>
              </a:rPr>
              <a:t>are divided into different geographic units</a:t>
            </a:r>
          </a:p>
          <a:p>
            <a:pPr lvl="1" eaLnBrk="1" fontAlgn="auto" hangingPunct="1">
              <a:buClr>
                <a:schemeClr val="accent5">
                  <a:lumMod val="50000"/>
                </a:schemeClr>
              </a:buClr>
              <a:defRPr/>
            </a:pPr>
            <a:r>
              <a:rPr lang="en-CA" altLang="en-US" b="1" dirty="0">
                <a:ea typeface="+mn-ea"/>
              </a:rPr>
              <a:t>Demographic segmentation</a:t>
            </a:r>
            <a:r>
              <a:rPr lang="en-CA" altLang="en-US" dirty="0">
                <a:ea typeface="+mn-ea"/>
              </a:rPr>
              <a:t>:</a:t>
            </a:r>
            <a:r>
              <a:rPr lang="en-CA" altLang="en-US" b="1" dirty="0">
                <a:ea typeface="+mn-ea"/>
              </a:rPr>
              <a:t> </a:t>
            </a:r>
            <a:r>
              <a:rPr lang="en-CA" altLang="en-US" dirty="0">
                <a:ea typeface="+mn-ea"/>
              </a:rPr>
              <a:t>Dividing the market on the basis age, sex, family size, education, income, and social class</a:t>
            </a:r>
          </a:p>
          <a:p>
            <a:pPr lvl="1" eaLnBrk="1" fontAlgn="auto" hangingPunct="1">
              <a:buClr>
                <a:schemeClr val="accent5">
                  <a:lumMod val="50000"/>
                </a:schemeClr>
              </a:buClr>
              <a:defRPr/>
            </a:pPr>
            <a:r>
              <a:rPr lang="en-CA" altLang="en-US" b="1" dirty="0">
                <a:ea typeface="+mn-ea"/>
              </a:rPr>
              <a:t>Psychographic segmentation</a:t>
            </a:r>
            <a:r>
              <a:rPr lang="en-CA" altLang="en-US" dirty="0">
                <a:ea typeface="+mn-ea"/>
              </a:rPr>
              <a:t>:</a:t>
            </a:r>
            <a:r>
              <a:rPr lang="en-CA" altLang="en-US" b="1" dirty="0">
                <a:ea typeface="+mn-ea"/>
              </a:rPr>
              <a:t> </a:t>
            </a:r>
            <a:r>
              <a:rPr lang="en-CA" altLang="en-US" dirty="0">
                <a:ea typeface="+mn-ea"/>
              </a:rPr>
              <a:t>Dividing the market on the basis of personality, </a:t>
            </a:r>
            <a:r>
              <a:rPr lang="en-US" altLang="en-US" dirty="0">
                <a:ea typeface="+mn-ea"/>
              </a:rPr>
              <a:t>lifecycles, and/or lifestyles</a:t>
            </a:r>
          </a:p>
          <a:p>
            <a:pPr lvl="1">
              <a:buClr>
                <a:schemeClr val="accent5">
                  <a:lumMod val="50000"/>
                </a:schemeClr>
              </a:buClr>
              <a:defRPr/>
            </a:pPr>
            <a:r>
              <a:rPr lang="en-US" altLang="en-US" b="1" dirty="0"/>
              <a:t>Behavioral </a:t>
            </a:r>
            <a:r>
              <a:rPr lang="en-US" altLang="en-US" b="1" dirty="0" err="1"/>
              <a:t>Segmentation:</a:t>
            </a:r>
            <a:r>
              <a:rPr lang="en-US" dirty="0" err="1"/>
              <a:t>Dividing</a:t>
            </a:r>
            <a:r>
              <a:rPr lang="en-US" dirty="0"/>
              <a:t> consumers into groups according to their usage, loyalties, or buying responses to a product</a:t>
            </a:r>
            <a:endParaRPr lang="en-US" altLang="en-US" b="1" dirty="0"/>
          </a:p>
          <a:p>
            <a:pPr lvl="1">
              <a:buClr>
                <a:schemeClr val="accent5">
                  <a:lumMod val="50000"/>
                </a:schemeClr>
              </a:buClr>
              <a:defRPr/>
            </a:pPr>
            <a:r>
              <a:rPr lang="en-US" altLang="en-US" b="1" dirty="0">
                <a:ea typeface="+mn-ea"/>
              </a:rPr>
              <a:t>Benefit Sought: </a:t>
            </a:r>
            <a:r>
              <a:rPr lang="en-US" dirty="0"/>
              <a:t>Grouping of consumers on the basis of attributes sought in a product</a:t>
            </a:r>
          </a:p>
          <a:p>
            <a:pPr lvl="1" eaLnBrk="1" fontAlgn="auto" hangingPunct="1">
              <a:buClr>
                <a:schemeClr val="accent5">
                  <a:lumMod val="50000"/>
                </a:schemeClr>
              </a:buClr>
              <a:defRPr/>
            </a:pPr>
            <a:endParaRPr lang="en-US" altLang="en-US" b="1" dirty="0">
              <a:ea typeface="+mn-ea"/>
            </a:endParaRPr>
          </a:p>
        </p:txBody>
      </p:sp>
      <p:sp>
        <p:nvSpPr>
          <p:cNvPr id="23555" name="Slide Number Placeholder 1">
            <a:extLst>
              <a:ext uri="{FF2B5EF4-FFF2-40B4-BE49-F238E27FC236}">
                <a16:creationId xmlns="" xmlns:a16="http://schemas.microsoft.com/office/drawing/2014/main" id="{D71B8B2E-0E09-3644-9992-CD6F1371A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386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6EF6B09-6BE2-3C49-B77F-4AFFC3E16CF8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8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774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="" xmlns:a16="http://schemas.microsoft.com/office/drawing/2014/main" id="{94259EF1-37CE-2446-AA63-865950C06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56" y="2137568"/>
            <a:ext cx="8428038" cy="258286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17">
            <a:extLst>
              <a:ext uri="{FF2B5EF4-FFF2-40B4-BE49-F238E27FC236}">
                <a16:creationId xmlns="" xmlns:a16="http://schemas.microsoft.com/office/drawing/2014/main" id="{0CC593FC-E08C-E749-B10A-C0D6689C44DE}"/>
              </a:ext>
            </a:extLst>
          </p:cNvPr>
          <p:cNvGrpSpPr/>
          <p:nvPr/>
        </p:nvGrpSpPr>
        <p:grpSpPr>
          <a:xfrm>
            <a:off x="8503776" y="1903155"/>
            <a:ext cx="2156843" cy="3854246"/>
            <a:chOff x="7211197" y="-1"/>
            <a:chExt cx="2235324" cy="5461000"/>
          </a:xfrm>
          <a:scene3d>
            <a:camera prst="obliqueBottomRight" zoom="95000"/>
            <a:lightRig rig="flat" dir="t"/>
          </a:scene3d>
        </p:grpSpPr>
        <p:sp>
          <p:nvSpPr>
            <p:cNvPr id="8" name="Flowchart: Manual Operation 7">
              <a:extLst>
                <a:ext uri="{FF2B5EF4-FFF2-40B4-BE49-F238E27FC236}">
                  <a16:creationId xmlns="" xmlns:a16="http://schemas.microsoft.com/office/drawing/2014/main" id="{F574FDC6-1FD6-0746-A10D-08E67C4685EF}"/>
                </a:ext>
              </a:extLst>
            </p:cNvPr>
            <p:cNvSpPr/>
            <p:nvPr/>
          </p:nvSpPr>
          <p:spPr>
            <a:xfrm rot="16200000">
              <a:off x="5598359" y="1612837"/>
              <a:ext cx="5461000" cy="2235324"/>
            </a:xfrm>
            <a:prstGeom prst="flowChartManualOperation">
              <a:avLst/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lowchart: Manual Operation 10">
              <a:extLst>
                <a:ext uri="{FF2B5EF4-FFF2-40B4-BE49-F238E27FC236}">
                  <a16:creationId xmlns="" xmlns:a16="http://schemas.microsoft.com/office/drawing/2014/main" id="{A8EEDD6F-D225-A643-92A0-52F496383A20}"/>
                </a:ext>
              </a:extLst>
            </p:cNvPr>
            <p:cNvSpPr/>
            <p:nvPr/>
          </p:nvSpPr>
          <p:spPr>
            <a:xfrm rot="21600000">
              <a:off x="7211197" y="1092199"/>
              <a:ext cx="2235324" cy="32766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3825" tIns="0" rIns="123295" bIns="0" spcCol="1270" anchor="ctr"/>
            <a:lstStyle/>
            <a:p>
              <a:pPr algn="ctr" defTabSz="86677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95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Behavioral</a:t>
              </a:r>
            </a:p>
          </p:txBody>
        </p:sp>
      </p:grpSp>
      <p:pic>
        <p:nvPicPr>
          <p:cNvPr id="35845" name="Picture 5" descr="http://theroopantran.files.wordpress.com/2013/08/pizza-hut.jpg">
            <a:extLst>
              <a:ext uri="{FF2B5EF4-FFF2-40B4-BE49-F238E27FC236}">
                <a16:creationId xmlns="" xmlns:a16="http://schemas.microsoft.com/office/drawing/2014/main" id="{1DAB8987-A877-1844-B132-5FFA7D484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160" y="849312"/>
            <a:ext cx="364013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>
            <a:extLst>
              <a:ext uri="{FF2B5EF4-FFF2-40B4-BE49-F238E27FC236}">
                <a16:creationId xmlns="" xmlns:a16="http://schemas.microsoft.com/office/drawing/2014/main" id="{519831D6-3E24-574A-AF29-7BF1F6CC1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74" y="857250"/>
            <a:ext cx="3417887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96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133</TotalTime>
  <Words>632</Words>
  <Application>Microsoft Office PowerPoint</Application>
  <PresentationFormat>Widescreen</PresentationFormat>
  <Paragraphs>120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Comic Sans MS</vt:lpstr>
      <vt:lpstr>Rockwell</vt:lpstr>
      <vt:lpstr>Times New Roman</vt:lpstr>
      <vt:lpstr>Verdana</vt:lpstr>
      <vt:lpstr>Wingdings</vt:lpstr>
      <vt:lpstr>Atlas</vt:lpstr>
      <vt:lpstr>Marketing Plan</vt:lpstr>
      <vt:lpstr>The Marketing Plan</vt:lpstr>
      <vt:lpstr>WHAT IS MARKETING?</vt:lpstr>
      <vt:lpstr>Figure 2.1 - Marketing and Promotions Process Model</vt:lpstr>
      <vt:lpstr>PowerPoint Presentation</vt:lpstr>
      <vt:lpstr>PowerPoint Presentation</vt:lpstr>
      <vt:lpstr>PowerPoint Presentation</vt:lpstr>
      <vt:lpstr>Market Segmentation</vt:lpstr>
      <vt:lpstr>PowerPoint Presentation</vt:lpstr>
      <vt:lpstr>Selecting Target Market </vt:lpstr>
      <vt:lpstr>Market Coverage strategies</vt:lpstr>
      <vt:lpstr>Positioning Strategies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Repositioning</vt:lpstr>
      <vt:lpstr>PowerPoint Presentation</vt:lpstr>
      <vt:lpstr>Product Decisions</vt:lpstr>
      <vt:lpstr>Branding</vt:lpstr>
      <vt:lpstr>Price Decisions</vt:lpstr>
      <vt:lpstr>Marketing Channels </vt:lpstr>
      <vt:lpstr>Promotional Strategies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Plan</dc:title>
  <dc:creator>Ehfaz Nowman</dc:creator>
  <cp:lastModifiedBy>HP</cp:lastModifiedBy>
  <cp:revision>21</cp:revision>
  <dcterms:created xsi:type="dcterms:W3CDTF">2018-10-26T15:56:52Z</dcterms:created>
  <dcterms:modified xsi:type="dcterms:W3CDTF">2019-02-18T05:02:44Z</dcterms:modified>
</cp:coreProperties>
</file>