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3" r:id="rId5"/>
    <p:sldId id="274" r:id="rId6"/>
    <p:sldId id="276" r:id="rId7"/>
    <p:sldId id="271" r:id="rId8"/>
    <p:sldId id="272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75" d="100"/>
          <a:sy n="75" d="100"/>
        </p:scale>
        <p:origin x="1768" y="168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10/31/18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1384300" y="2552700"/>
            <a:ext cx="11620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Based 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84300" y="3390900"/>
            <a:ext cx="116205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Business Model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Generation</a:t>
            </a:r>
          </a:p>
          <a:p>
            <a:pPr>
              <a:lnSpc>
                <a:spcPts val="5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84300" y="5334000"/>
            <a:ext cx="11620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4300" y="6184900"/>
            <a:ext cx="11620500" cy="156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Alexander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Osterwalder</a:t>
            </a:r>
          </a:p>
          <a:p>
            <a:pPr>
              <a:lnSpc>
                <a:spcPts val="58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82" y="2376470"/>
            <a:ext cx="67341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2447908"/>
            <a:ext cx="1035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3340100" y="660400"/>
            <a:ext cx="5909438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Channels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0100" y="3213100"/>
            <a:ext cx="12204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How a company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0100" y="3759200"/>
            <a:ext cx="12204700" cy="2628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communicates with and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reaches its Customer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Segments to deliver a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Value Proposition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582" y="2266975"/>
            <a:ext cx="68103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3340100" y="660400"/>
            <a:ext cx="5909438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Channels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27940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Through which Channels do our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CS want to be reached?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4699000"/>
            <a:ext cx="12115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channels work best?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58293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ones are most cost-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efficient?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76581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How are we integrating them with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customer routines?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55" y="2019280"/>
            <a:ext cx="81819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3340100" y="660400"/>
            <a:ext cx="662258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Channels Types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2870200"/>
            <a:ext cx="12115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Sales force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3517900"/>
            <a:ext cx="12115800" cy="467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5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Web sales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Own stores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Partner stores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Wholesaler</a:t>
            </a:r>
          </a:p>
          <a:p>
            <a:pPr>
              <a:lnSpc>
                <a:spcPts val="95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-589455" y="660400"/>
            <a:ext cx="14004623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4. Customer Relations</a:t>
            </a:r>
          </a:p>
          <a:p>
            <a:pPr algn="ctr">
              <a:lnSpc>
                <a:spcPts val="4370"/>
              </a:lnSpc>
            </a:pPr>
            <a:r>
              <a:rPr lang="en-CA" sz="3800" i="1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CA" sz="2400" i="1" dirty="0">
                <a:solidFill>
                  <a:srgbClr val="434343"/>
                </a:solidFill>
                <a:latin typeface="Arial"/>
                <a:cs typeface="Arial"/>
              </a:rPr>
              <a:t>- The customers you just targeted: how are you going to get them, keep them and grow them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74" y="2024063"/>
            <a:ext cx="1057282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202" y="2019280"/>
            <a:ext cx="75723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7018716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Customer Relations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2628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Describes the types of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relationships a company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establishes with specific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Customer Segments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25" y="1733528"/>
            <a:ext cx="73056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Customer Relations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5434180" cy="24783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419" dirty="0">
                <a:solidFill>
                  <a:srgbClr val="434343"/>
                </a:solidFill>
                <a:latin typeface="Arial"/>
                <a:cs typeface="Arial"/>
              </a:rPr>
              <a:t>What type of relationship do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419" dirty="0">
                <a:solidFill>
                  <a:srgbClr val="434343"/>
                </a:solidFill>
                <a:latin typeface="Arial"/>
                <a:cs typeface="Arial"/>
              </a:rPr>
              <a:t>we establish and maintain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419" spc="-10" dirty="0">
                <a:solidFill>
                  <a:srgbClr val="434343"/>
                </a:solidFill>
                <a:latin typeface="Arial"/>
                <a:cs typeface="Arial"/>
              </a:rPr>
              <a:t>with customer segment?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52959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How costly are they?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6108700"/>
            <a:ext cx="120396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How are they integrated with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the rest of our business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model?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45" y="2933733"/>
            <a:ext cx="70008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Customer Relations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162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Personal assistance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592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Dedicated personal assistance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Self-service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55372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Automated services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Communities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7607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Co-creation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522720" y="660400"/>
            <a:ext cx="10463570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5. Revenue Streams </a:t>
            </a:r>
          </a:p>
          <a:p>
            <a:pPr algn="ctr">
              <a:lnSpc>
                <a:spcPts val="4370"/>
              </a:lnSpc>
            </a:pPr>
            <a:r>
              <a:rPr lang="en-CA" sz="2400" i="1" dirty="0">
                <a:solidFill>
                  <a:srgbClr val="434343"/>
                </a:solidFill>
                <a:latin typeface="Arial"/>
                <a:cs typeface="Arial"/>
              </a:rPr>
              <a:t>- How and what are they paying your in return for solving their problem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4048" y="3580656"/>
            <a:ext cx="7823565" cy="63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3728" y="3258815"/>
            <a:ext cx="4283224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The cash a company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340100" y="660400"/>
            <a:ext cx="682879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Revenue Streams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925" y="2090718"/>
            <a:ext cx="81438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4"/>
          <p:cNvSpPr txBox="1"/>
          <p:nvPr/>
        </p:nvSpPr>
        <p:spPr>
          <a:xfrm>
            <a:off x="444187" y="37846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generates from each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8208" y="4310385"/>
            <a:ext cx="120396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Customer Segment (costs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must be subtracted from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revenues to create earnings)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45" y="1876404"/>
            <a:ext cx="83724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/>
          <p:nvPr/>
        </p:nvSpPr>
        <p:spPr>
          <a:xfrm>
            <a:off x="3340100" y="660400"/>
            <a:ext cx="682879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Revenue Streams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28956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For what value are our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327400"/>
            <a:ext cx="12039600" cy="233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50"/>
              </a:lnSpc>
            </a:pP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customers really willing to pay?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For what do they currently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pay?</a:t>
            </a:r>
          </a:p>
          <a:p>
            <a:pPr>
              <a:lnSpc>
                <a:spcPts val="595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5727700"/>
            <a:ext cx="12039600" cy="233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50"/>
              </a:lnSpc>
            </a:pP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How are they currently paying?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How much does each RS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contribute to overall revenues?</a:t>
            </a:r>
          </a:p>
          <a:p>
            <a:pPr>
              <a:lnSpc>
                <a:spcPts val="595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The Business Model Canvas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757363"/>
            <a:ext cx="12334875" cy="71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45" y="2233594"/>
            <a:ext cx="80295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Revenue Streams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28194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Asset sale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33792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Usage fee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45974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Subscription fees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51943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Lending/Renting/Leasing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Licensing</a:t>
            </a:r>
          </a:p>
          <a:p>
            <a:pPr>
              <a:lnSpc>
                <a:spcPts val="70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5200" y="69723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Brokerage fees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Advertising</a:t>
            </a:r>
          </a:p>
          <a:p>
            <a:pPr>
              <a:lnSpc>
                <a:spcPts val="70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419708" y="660400"/>
            <a:ext cx="10372198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6. Key Resources</a:t>
            </a:r>
          </a:p>
          <a:p>
            <a:pPr algn="ctr">
              <a:lnSpc>
                <a:spcPts val="4370"/>
              </a:lnSpc>
            </a:pPr>
            <a:r>
              <a:rPr lang="en-CA" sz="2800" i="1" dirty="0">
                <a:solidFill>
                  <a:srgbClr val="434343"/>
                </a:solidFill>
                <a:latin typeface="Arial"/>
                <a:cs typeface="Arial"/>
              </a:rPr>
              <a:t>- What resources would you need to make all those happen?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22" y="1804966"/>
            <a:ext cx="108108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5078" y="1947842"/>
            <a:ext cx="73056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Resources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The most important assets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required to make a business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model work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830" y="2447908"/>
            <a:ext cx="72866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Resources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What Key Resources do our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Value Propositions require?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4381500"/>
            <a:ext cx="12039600" cy="267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Our Distribution Channels?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Customer Relationships?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Revenue Streams?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610" spc="-10">
                <a:solidFill>
                  <a:srgbClr val="434343"/>
                </a:solidFill>
                <a:latin typeface="Arial"/>
                <a:cs typeface="Arial"/>
              </a:rPr>
              <a:t>Key Resources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162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Physical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592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Intellectual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419">
                <a:solidFill>
                  <a:srgbClr val="434343"/>
                </a:solidFill>
                <a:latin typeface="Arial"/>
                <a:cs typeface="Arial"/>
              </a:rPr>
              <a:t>Human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5829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419" spc="-10">
                <a:solidFill>
                  <a:srgbClr val="434343"/>
                </a:solidFill>
                <a:latin typeface="Arial"/>
                <a:cs typeface="Arial"/>
              </a:rPr>
              <a:t>Financial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74" y="1733528"/>
            <a:ext cx="785818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77864" y="340296"/>
            <a:ext cx="10368223" cy="22570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7. Key Activities</a:t>
            </a:r>
          </a:p>
          <a:p>
            <a:pPr algn="ctr">
              <a:lnSpc>
                <a:spcPts val="4370"/>
              </a:lnSpc>
            </a:pPr>
            <a:r>
              <a:rPr lang="en-CA" sz="2400" i="1" dirty="0">
                <a:solidFill>
                  <a:srgbClr val="434343"/>
                </a:solidFill>
                <a:latin typeface="Arial"/>
                <a:cs typeface="Arial"/>
              </a:rPr>
              <a:t>- what are the most important thing you have to do for the business to work?</a:t>
            </a:r>
          </a:p>
          <a:p>
            <a:pPr algn="ctr">
              <a:lnSpc>
                <a:spcPts val="4370"/>
              </a:lnSpc>
            </a:pPr>
            <a:endParaRPr lang="en-CA" sz="2400" dirty="0">
              <a:solidFill>
                <a:srgbClr val="434343"/>
              </a:solidFill>
              <a:latin typeface="Arial"/>
              <a:cs typeface="Arial"/>
            </a:endParaRPr>
          </a:p>
          <a:p>
            <a:pPr algn="ctr"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50" y="1733528"/>
            <a:ext cx="103917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3772" y="2090718"/>
            <a:ext cx="64103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Activities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The most important things a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company must do to make its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business model work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086" y="2233594"/>
            <a:ext cx="62579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5349604" y="495300"/>
            <a:ext cx="287136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Key Activities</a:t>
            </a:r>
          </a:p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What Key Activities do our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Value Propositions require?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4381500"/>
            <a:ext cx="12039600" cy="267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Our Distribution Channels?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Customer Relationships?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Revenue Streams?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99" y="1881188"/>
            <a:ext cx="60102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Activities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162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Production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59200"/>
            <a:ext cx="120396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Problem solving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Platform/network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75144" y="305063"/>
            <a:ext cx="9454511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8. Key Partnerships</a:t>
            </a:r>
          </a:p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CA" sz="2800" i="1" dirty="0">
                <a:solidFill>
                  <a:srgbClr val="434343"/>
                </a:solidFill>
                <a:latin typeface="Arial"/>
                <a:cs typeface="Arial"/>
              </a:rPr>
              <a:t>- who do you need by your side to make all those happen?</a:t>
            </a:r>
          </a:p>
          <a:p>
            <a:pPr algn="ctr"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962173"/>
            <a:ext cx="1263967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358864" y="660400"/>
            <a:ext cx="11645936" cy="112851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        9 Building Blocks Of A Business Model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590652"/>
            <a:ext cx="125063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903" y="2819427"/>
            <a:ext cx="70389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Partnerships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1" y="3086101"/>
            <a:ext cx="5177160" cy="49918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The network of suppliers and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partners that make the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business model work 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434343"/>
              </a:solidFill>
              <a:latin typeface="Arial"/>
              <a:cs typeface="Arial"/>
            </a:endParaRPr>
          </a:p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LOOK AT YOUR VALUE CHAIN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181" y="2276497"/>
            <a:ext cx="75533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Key Partnerships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2933700"/>
            <a:ext cx="12039600" cy="325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3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Who are our Key Partners?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Who are our key suppliers?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Key Resources are we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acquiring from partners?</a:t>
            </a:r>
          </a:p>
          <a:p>
            <a:pPr>
              <a:lnSpc>
                <a:spcPts val="63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63754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Key Activities do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partners perform?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2162156"/>
            <a:ext cx="58959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Partnership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23622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8764"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Strategic alliances between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non-competitors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3873500"/>
            <a:ext cx="121158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Coopetition: strategic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partnerships between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competitors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60071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Joint ventures to develop new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businesses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7518400"/>
            <a:ext cx="121158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Buyer-supplier relationships to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assure reliable supplies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0929" y="1919288"/>
            <a:ext cx="66008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Motivations For Creating Partnerships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162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Optimization and economy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846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of scale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45974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Reduction of risk and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uncertainty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61087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Acquisition of particular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resources and activities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93102" y="484312"/>
            <a:ext cx="8218597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9. Cost Structure </a:t>
            </a:r>
          </a:p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CA" sz="3200" i="1" dirty="0">
                <a:solidFill>
                  <a:srgbClr val="434343"/>
                </a:solidFill>
                <a:latin typeface="Arial"/>
                <a:cs typeface="Arial"/>
              </a:rPr>
              <a:t>- How much are all those going to cost you? </a:t>
            </a:r>
            <a:endParaRPr lang="en-CA" sz="3800" i="1" dirty="0">
              <a:solidFill>
                <a:srgbClr val="434343"/>
              </a:solidFill>
              <a:latin typeface="Arial"/>
              <a:cs typeface="Arial"/>
            </a:endParaRPr>
          </a:p>
          <a:p>
            <a:pPr algn="ctr"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885973"/>
            <a:ext cx="122777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329" y="1804966"/>
            <a:ext cx="6448425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Cost Structure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All costs incurred to operate a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business model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969" y="1424017"/>
            <a:ext cx="5895975" cy="76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Cost Structure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086100"/>
            <a:ext cx="120396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What are the most important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costs inherent in our business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model?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52197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Key Resources are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most expensive?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6731000"/>
            <a:ext cx="12039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Which Key Activities are most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expensive?</a:t>
            </a:r>
          </a:p>
          <a:p>
            <a:pPr>
              <a:lnSpc>
                <a:spcPts val="4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43" y="1671663"/>
            <a:ext cx="70961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Cost Structure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3162300"/>
            <a:ext cx="1203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Cost-driven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759200"/>
            <a:ext cx="12039600" cy="267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Value-driven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Fixed costs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Variable costs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422125" y="660400"/>
            <a:ext cx="460735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1. Value Proposition</a:t>
            </a: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2528888"/>
            <a:ext cx="126777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242" y="6460976"/>
            <a:ext cx="8310558" cy="32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Value Proposition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9752" y="1696058"/>
            <a:ext cx="8856984" cy="49918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What problem are you trying to solve?</a:t>
            </a:r>
          </a:p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And how: The bundle of products and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services that create value for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a specific Customer Segment. This is where you list all the features/attributes of your products or services that would solve the problem for your target segment(s) 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1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925" y="3448040"/>
            <a:ext cx="100488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Elements Of Value Proposition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71600" y="2603500"/>
            <a:ext cx="1163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Newness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1600" y="3200400"/>
            <a:ext cx="116332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Performance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Customization</a:t>
            </a:r>
          </a:p>
          <a:p>
            <a:pPr>
              <a:lnSpc>
                <a:spcPts val="70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1600" y="4978400"/>
            <a:ext cx="11633200" cy="179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Getting the job done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Design</a:t>
            </a:r>
          </a:p>
          <a:p>
            <a:pPr>
              <a:lnSpc>
                <a:spcPts val="70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048500"/>
            <a:ext cx="1163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Brand/status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3" y="2376470"/>
            <a:ext cx="12646068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"/>
          <p:cNvSpPr txBox="1"/>
          <p:nvPr/>
        </p:nvSpPr>
        <p:spPr>
          <a:xfrm>
            <a:off x="93688" y="508239"/>
            <a:ext cx="12745416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2. Customer Segments</a:t>
            </a:r>
          </a:p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lang="en-CA" sz="2800" i="1" dirty="0">
                <a:solidFill>
                  <a:srgbClr val="434343"/>
                </a:solidFill>
                <a:latin typeface="Arial"/>
                <a:cs typeface="Arial"/>
              </a:rPr>
              <a:t>– who are you trying to solve the problem for?</a:t>
            </a:r>
          </a:p>
          <a:p>
            <a:pPr algn="ctr"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2667000"/>
            <a:ext cx="12522200" cy="200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the different groups of people or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organizations an enterprise aims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to reach and serve</a:t>
            </a:r>
          </a:p>
          <a:p>
            <a:pPr>
              <a:lnSpc>
                <a:spcPts val="49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" y="5575300"/>
            <a:ext cx="12522200" cy="233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5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For whom are we creating value?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Who are our most important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customers?</a:t>
            </a:r>
          </a:p>
          <a:p>
            <a:pPr>
              <a:lnSpc>
                <a:spcPts val="595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325" y="4505325"/>
            <a:ext cx="98964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/>
          <p:nvPr/>
        </p:nvSpPr>
        <p:spPr>
          <a:xfrm>
            <a:off x="3340100" y="660400"/>
            <a:ext cx="96647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0">
                <a:solidFill>
                  <a:srgbClr val="434343"/>
                </a:solidFill>
                <a:latin typeface="Arial"/>
                <a:cs typeface="Arial"/>
              </a:rPr>
              <a:t>Customer Segment Types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71600" y="2603500"/>
            <a:ext cx="1163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Mass market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1600" y="3492500"/>
            <a:ext cx="1163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>
                <a:solidFill>
                  <a:srgbClr val="434343"/>
                </a:solidFill>
                <a:latin typeface="Arial"/>
                <a:cs typeface="Arial"/>
              </a:rPr>
              <a:t>Niche market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1600" y="4089400"/>
            <a:ext cx="3898503" cy="25905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Segmented market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r>
              <a:rPr lang="en-CA" sz="3600" dirty="0">
                <a:solidFill>
                  <a:srgbClr val="434343"/>
                </a:solidFill>
                <a:latin typeface="Arial"/>
                <a:cs typeface="Arial"/>
              </a:rPr>
              <a:t>Diversified market</a:t>
            </a:r>
            <a:br>
              <a:rPr lang="en-CA" sz="3600" dirty="0">
                <a:solidFill>
                  <a:srgbClr val="000000"/>
                </a:solidFill>
                <a:latin typeface="Times New Roman"/>
              </a:rPr>
            </a:br>
            <a:endParaRPr lang="en-CA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50257" y="660400"/>
            <a:ext cx="7889147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CA" sz="3800" dirty="0">
                <a:solidFill>
                  <a:srgbClr val="434343"/>
                </a:solidFill>
                <a:latin typeface="Arial"/>
                <a:cs typeface="Arial"/>
              </a:rPr>
              <a:t>3. Channels</a:t>
            </a:r>
          </a:p>
          <a:p>
            <a:pPr algn="ctr">
              <a:lnSpc>
                <a:spcPts val="4370"/>
              </a:lnSpc>
            </a:pPr>
            <a:r>
              <a:rPr lang="en-CA" sz="3800" i="1" dirty="0">
                <a:solidFill>
                  <a:srgbClr val="434343"/>
                </a:solidFill>
                <a:latin typeface="Arial"/>
                <a:cs typeface="Arial"/>
              </a:rPr>
              <a:t>- </a:t>
            </a:r>
            <a:r>
              <a:rPr lang="en-CA" sz="2400" i="1" dirty="0">
                <a:solidFill>
                  <a:srgbClr val="434343"/>
                </a:solidFill>
                <a:latin typeface="Arial"/>
                <a:cs typeface="Arial"/>
              </a:rPr>
              <a:t>How are you going to deliver that solution to your target</a:t>
            </a:r>
            <a:endParaRPr lang="en-CA" sz="3800" i="1" dirty="0">
              <a:solidFill>
                <a:srgbClr val="434343"/>
              </a:solidFill>
              <a:latin typeface="Arial"/>
              <a:cs typeface="Arial"/>
            </a:endParaRP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586038"/>
            <a:ext cx="11591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466</Words>
  <Application>Microsoft Macintosh PowerPoint</Application>
  <PresentationFormat>Custom</PresentationFormat>
  <Paragraphs>117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Ehfaz Nowman</cp:lastModifiedBy>
  <cp:revision>86</cp:revision>
  <dcterms:created xsi:type="dcterms:W3CDTF">2014-12-17T07:22:44Z</dcterms:created>
  <dcterms:modified xsi:type="dcterms:W3CDTF">2018-10-31T16:57:31Z</dcterms:modified>
</cp:coreProperties>
</file>