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86" r:id="rId3"/>
    <p:sldId id="287" r:id="rId4"/>
    <p:sldId id="261" r:id="rId5"/>
    <p:sldId id="275" r:id="rId6"/>
    <p:sldId id="276" r:id="rId7"/>
    <p:sldId id="288" r:id="rId8"/>
    <p:sldId id="289" r:id="rId9"/>
    <p:sldId id="291" r:id="rId10"/>
    <p:sldId id="281" r:id="rId11"/>
    <p:sldId id="28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5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20D52-CDB3-4B9A-9FF3-06F8F706CF1C}" type="datetimeFigureOut">
              <a:rPr lang="en-US" smtClean="0"/>
              <a:pPr/>
              <a:t>9/25/2018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0F7C4-2967-47B1-B9D3-F09AC1D6EA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527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9/25/2018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9/25/2018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9/25/2018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9/25/2018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9/25/2018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9/25/2018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9/25/2018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9/25/2018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9/25/2018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9/25/2018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9/25/2018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CA8DAB-5943-4D0B-A832-B3EAED4FBFEF}" type="datetimeFigureOut">
              <a:rPr lang="en-US" smtClean="0"/>
              <a:pPr/>
              <a:t>9/25/2018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533400" y="3676664"/>
            <a:ext cx="7854696" cy="1752600"/>
          </a:xfrm>
          <a:noFill/>
        </p:spPr>
        <p:txBody>
          <a:bodyPr/>
          <a:lstStyle/>
          <a:p>
            <a:endParaRPr lang="en-GB" dirty="0" smtClean="0">
              <a:solidFill>
                <a:srgbClr val="FFC000"/>
              </a:solidFill>
            </a:endParaRPr>
          </a:p>
          <a:p>
            <a:r>
              <a:rPr lang="en-GB" sz="3200" b="1" dirty="0" smtClean="0">
                <a:solidFill>
                  <a:srgbClr val="FFC000"/>
                </a:solidFill>
              </a:rPr>
              <a:t>PRINCIPLES OF MANAGEMENT</a:t>
            </a:r>
          </a:p>
          <a:p>
            <a:r>
              <a:rPr lang="en-GB" sz="3200" b="1" dirty="0" smtClean="0">
                <a:solidFill>
                  <a:srgbClr val="FFC000"/>
                </a:solidFill>
              </a:rPr>
              <a:t>(MGT210)</a:t>
            </a:r>
            <a:endParaRPr lang="en-GB" sz="3200" b="1" dirty="0">
              <a:solidFill>
                <a:srgbClr val="FFC000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2428876"/>
            <a:ext cx="8229600" cy="1500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WELCOME</a:t>
            </a:r>
            <a:endParaRPr kumimoji="0" lang="en-US" sz="66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Picture 2" descr="C:\Users\mahtab.muntazeri\Desktop\BUS101\Pictures\Logo_of_NSU.pn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6729066" y="-24"/>
            <a:ext cx="1938696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928670"/>
            <a:ext cx="8229600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Policies to follow…</a:t>
            </a:r>
            <a:endParaRPr kumimoji="0" lang="en-US" sz="54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5842" name="Picture 2" descr="C:\Users\mahtab.muntazeri\Desktop\ULAB\pictures\cell.h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2118007"/>
            <a:ext cx="4572032" cy="4349458"/>
          </a:xfrm>
          <a:prstGeom prst="rect">
            <a:avLst/>
          </a:prstGeom>
          <a:noFill/>
        </p:spPr>
      </p:pic>
      <p:pic>
        <p:nvPicPr>
          <p:cNvPr id="35843" name="Picture 3" descr="C:\Users\mahtab.muntazeri\Desktop\ULAB\pictures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285992"/>
            <a:ext cx="4090630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00034" y="2714620"/>
            <a:ext cx="8229600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THANK YOU</a:t>
            </a:r>
            <a:endParaRPr kumimoji="0" lang="en-US" sz="54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e 123"/>
          <p:cNvGrpSpPr>
            <a:grpSpLocks/>
          </p:cNvGrpSpPr>
          <p:nvPr/>
        </p:nvGrpSpPr>
        <p:grpSpPr bwMode="auto">
          <a:xfrm>
            <a:off x="285720" y="714356"/>
            <a:ext cx="4358288" cy="3286148"/>
            <a:chOff x="557333" y="1877675"/>
            <a:chExt cx="4742559" cy="4412195"/>
          </a:xfrm>
        </p:grpSpPr>
        <p:sp>
          <p:nvSpPr>
            <p:cNvPr id="17" name="Ellipse 86"/>
            <p:cNvSpPr/>
            <p:nvPr/>
          </p:nvSpPr>
          <p:spPr bwMode="auto">
            <a:xfrm>
              <a:off x="1452862" y="5306447"/>
              <a:ext cx="2836844" cy="573514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2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Calibri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8" name="Ellipse 87"/>
            <p:cNvSpPr/>
            <p:nvPr/>
          </p:nvSpPr>
          <p:spPr bwMode="auto">
            <a:xfrm>
              <a:off x="2932598" y="5817744"/>
              <a:ext cx="1862823" cy="380685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8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Calibri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9" name="Ellipse 88"/>
            <p:cNvSpPr/>
            <p:nvPr/>
          </p:nvSpPr>
          <p:spPr bwMode="auto">
            <a:xfrm>
              <a:off x="844903" y="5909185"/>
              <a:ext cx="1862824" cy="380685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8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Calibri" charset="0"/>
                <a:ea typeface="ＭＳ Ｐゴシック" charset="-128"/>
                <a:cs typeface="ＭＳ Ｐゴシック" charset="-128"/>
              </a:endParaRPr>
            </a:p>
          </p:txBody>
        </p:sp>
        <p:grpSp>
          <p:nvGrpSpPr>
            <p:cNvPr id="20" name="Gruppe 92"/>
            <p:cNvGrpSpPr>
              <a:grpSpLocks/>
            </p:cNvGrpSpPr>
            <p:nvPr/>
          </p:nvGrpSpPr>
          <p:grpSpPr bwMode="auto">
            <a:xfrm>
              <a:off x="2530953" y="2177681"/>
              <a:ext cx="669796" cy="4021897"/>
              <a:chOff x="375748" y="3370704"/>
              <a:chExt cx="1614231" cy="2879359"/>
            </a:xfrm>
          </p:grpSpPr>
          <p:sp>
            <p:nvSpPr>
              <p:cNvPr id="24" name="Afrundet rektangel 89"/>
              <p:cNvSpPr>
                <a:spLocks noChangeArrowheads="1"/>
              </p:cNvSpPr>
              <p:nvPr/>
            </p:nvSpPr>
            <p:spPr bwMode="auto">
              <a:xfrm rot="1320000">
                <a:off x="375748" y="3835629"/>
                <a:ext cx="198910" cy="2414434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151616"/>
                  </a:gs>
                  <a:gs pos="100000">
                    <a:srgbClr val="F3F3F3"/>
                  </a:gs>
                  <a:gs pos="100000">
                    <a:srgbClr val="A6A6A6"/>
                  </a:gs>
                </a:gsLst>
                <a:lin ang="10800000" scaled="1"/>
              </a:gradFill>
              <a:ln w="9525">
                <a:noFill/>
                <a:round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Calibri" charset="0"/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25" name="Afrundet rektangel 90"/>
              <p:cNvSpPr>
                <a:spLocks noChangeArrowheads="1"/>
              </p:cNvSpPr>
              <p:nvPr/>
            </p:nvSpPr>
            <p:spPr bwMode="auto">
              <a:xfrm>
                <a:off x="1106361" y="3370704"/>
                <a:ext cx="175960" cy="2414434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151616"/>
                  </a:gs>
                  <a:gs pos="100000">
                    <a:srgbClr val="F3F3F3"/>
                  </a:gs>
                  <a:gs pos="100000">
                    <a:srgbClr val="A6A6A6"/>
                  </a:gs>
                </a:gsLst>
                <a:lin ang="10800000" scaled="1"/>
              </a:gradFill>
              <a:ln w="9525">
                <a:noFill/>
                <a:round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Calibri" charset="0"/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26" name="Afrundet rektangel 91"/>
              <p:cNvSpPr>
                <a:spLocks noChangeArrowheads="1"/>
              </p:cNvSpPr>
              <p:nvPr/>
            </p:nvSpPr>
            <p:spPr bwMode="auto">
              <a:xfrm rot="20040000">
                <a:off x="1791069" y="3759468"/>
                <a:ext cx="198910" cy="2414434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151616"/>
                  </a:gs>
                  <a:gs pos="100000">
                    <a:srgbClr val="F3F3F3"/>
                  </a:gs>
                  <a:gs pos="100000">
                    <a:srgbClr val="A6A6A6"/>
                  </a:gs>
                </a:gsLst>
                <a:lin ang="10800000" scaled="1"/>
              </a:gradFill>
              <a:ln w="9525">
                <a:noFill/>
                <a:round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Calibri" charset="0"/>
                  <a:ea typeface="ＭＳ Ｐゴシック" charset="-128"/>
                  <a:cs typeface="ＭＳ Ｐゴシック" charset="-128"/>
                </a:endParaRPr>
              </a:p>
            </p:txBody>
          </p:sp>
        </p:grpSp>
        <p:grpSp>
          <p:nvGrpSpPr>
            <p:cNvPr id="21" name="Gruppe 157"/>
            <p:cNvGrpSpPr/>
            <p:nvPr/>
          </p:nvGrpSpPr>
          <p:grpSpPr bwMode="auto">
            <a:xfrm>
              <a:off x="557333" y="1877675"/>
              <a:ext cx="4742559" cy="3136286"/>
              <a:chOff x="3401158" y="1815393"/>
              <a:chExt cx="5769644" cy="4032958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2" name="Rectangle 27"/>
              <p:cNvSpPr>
                <a:spLocks noChangeArrowheads="1"/>
              </p:cNvSpPr>
              <p:nvPr/>
            </p:nvSpPr>
            <p:spPr bwMode="auto">
              <a:xfrm>
                <a:off x="3401158" y="2201170"/>
                <a:ext cx="5769644" cy="3647181"/>
              </a:xfrm>
              <a:prstGeom prst="rect">
                <a:avLst/>
              </a:prstGeom>
              <a:gradFill flip="none" rotWithShape="1">
                <a:gsLst>
                  <a:gs pos="38000">
                    <a:sysClr val="window" lastClr="FFFFFF"/>
                  </a:gs>
                  <a:gs pos="100000">
                    <a:schemeClr val="bg1">
                      <a:lumMod val="75000"/>
                    </a:schemeClr>
                  </a:gs>
                  <a:gs pos="68000">
                    <a:schemeClr val="bg1">
                      <a:lumMod val="95000"/>
                    </a:schemeClr>
                  </a:gs>
                </a:gsLst>
                <a:lin ang="12300000" scaled="0"/>
                <a:tileRect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marL="342900" indent="-342900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2400" b="1" kern="0" dirty="0" smtClean="0">
                    <a:solidFill>
                      <a:sysClr val="windowText" lastClr="000000"/>
                    </a:solidFill>
                    <a:ea typeface="ＭＳ Ｐゴシック" pitchFamily="-97" charset="-128"/>
                  </a:rPr>
                  <a:t>MAHTAB MUNTAZERI (Mbt)</a:t>
                </a:r>
              </a:p>
              <a:p>
                <a:pPr marL="342900" indent="-342900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2000" kern="0" dirty="0" smtClean="0">
                    <a:solidFill>
                      <a:sysClr val="windowText" lastClr="000000"/>
                    </a:solidFill>
                    <a:ea typeface="ＭＳ Ｐゴシック" pitchFamily="-97" charset="-128"/>
                  </a:rPr>
                  <a:t>Lecturer,</a:t>
                </a:r>
              </a:p>
              <a:p>
                <a:pPr marL="342900" indent="-342900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2000" kern="0" dirty="0" smtClean="0">
                    <a:solidFill>
                      <a:sysClr val="windowText" lastClr="000000"/>
                    </a:solidFill>
                    <a:ea typeface="ＭＳ Ｐゴシック" pitchFamily="-97" charset="-128"/>
                  </a:rPr>
                  <a:t>Department of Marketing &amp; INB</a:t>
                </a:r>
              </a:p>
              <a:p>
                <a:pPr marL="342900" indent="-342900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2000" kern="0" dirty="0" smtClean="0">
                    <a:solidFill>
                      <a:sysClr val="windowText" lastClr="000000"/>
                    </a:solidFill>
                    <a:ea typeface="ＭＳ Ｐゴシック" pitchFamily="-97" charset="-128"/>
                  </a:rPr>
                  <a:t>School of Business &amp; Economics,</a:t>
                </a:r>
              </a:p>
              <a:p>
                <a:pPr indent="17463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2000" kern="0" dirty="0" smtClean="0">
                    <a:solidFill>
                      <a:sysClr val="windowText" lastClr="000000"/>
                    </a:solidFill>
                    <a:ea typeface="ＭＳ Ｐゴシック" pitchFamily="-97" charset="-128"/>
                  </a:rPr>
                  <a:t>North South University.</a:t>
                </a:r>
                <a:endParaRPr lang="de-DE" sz="2000" kern="0" dirty="0">
                  <a:solidFill>
                    <a:sysClr val="windowText" lastClr="000000"/>
                  </a:solidFill>
                  <a:latin typeface="Arial Narrow" pitchFamily="-97" charset="0"/>
                  <a:ea typeface="ＭＳ Ｐゴシック" pitchFamily="-97" charset="-128"/>
                </a:endParaRPr>
              </a:p>
            </p:txBody>
          </p:sp>
          <p:sp>
            <p:nvSpPr>
              <p:cNvPr id="23" name="Rectangle 39"/>
              <p:cNvSpPr>
                <a:spLocks noChangeArrowheads="1"/>
              </p:cNvSpPr>
              <p:nvPr/>
            </p:nvSpPr>
            <p:spPr bwMode="auto">
              <a:xfrm>
                <a:off x="3401158" y="1815393"/>
                <a:ext cx="5769644" cy="348197"/>
              </a:xfrm>
              <a:prstGeom prst="rect">
                <a:avLst/>
              </a:prstGeom>
              <a:gradFill flip="none" rotWithShape="1">
                <a:gsLst>
                  <a:gs pos="0">
                    <a:srgbClr val="D6B19C">
                      <a:alpha val="35000"/>
                    </a:srgbClr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lin ang="5400000" scaled="0"/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b="1" kern="0" noProof="1">
                  <a:solidFill>
                    <a:srgbClr val="000000"/>
                  </a:solidFill>
                  <a:latin typeface="Calibri"/>
                  <a:ea typeface="ＭＳ Ｐゴシック" pitchFamily="-97" charset="-128"/>
                </a:endParaRPr>
              </a:p>
            </p:txBody>
          </p:sp>
        </p:grpSp>
      </p:grpSp>
      <p:grpSp>
        <p:nvGrpSpPr>
          <p:cNvPr id="4" name="Gruppe 123"/>
          <p:cNvGrpSpPr>
            <a:grpSpLocks/>
          </p:cNvGrpSpPr>
          <p:nvPr/>
        </p:nvGrpSpPr>
        <p:grpSpPr bwMode="auto">
          <a:xfrm>
            <a:off x="4143372" y="3089650"/>
            <a:ext cx="4929190" cy="3604603"/>
            <a:chOff x="557333" y="1963267"/>
            <a:chExt cx="4430992" cy="4326603"/>
          </a:xfrm>
        </p:grpSpPr>
        <p:sp>
          <p:nvSpPr>
            <p:cNvPr id="6" name="Ellipse 86"/>
            <p:cNvSpPr/>
            <p:nvPr/>
          </p:nvSpPr>
          <p:spPr bwMode="auto">
            <a:xfrm>
              <a:off x="1452862" y="5306447"/>
              <a:ext cx="2836844" cy="573514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2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Calibri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Ellipse 87"/>
            <p:cNvSpPr/>
            <p:nvPr/>
          </p:nvSpPr>
          <p:spPr bwMode="auto">
            <a:xfrm>
              <a:off x="2932598" y="5817744"/>
              <a:ext cx="1862823" cy="380685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8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Calibri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" name="Ellipse 88"/>
            <p:cNvSpPr/>
            <p:nvPr/>
          </p:nvSpPr>
          <p:spPr bwMode="auto">
            <a:xfrm>
              <a:off x="844903" y="5909185"/>
              <a:ext cx="1862824" cy="380685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8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Calibri" charset="0"/>
                <a:ea typeface="ＭＳ Ｐゴシック" charset="-128"/>
                <a:cs typeface="ＭＳ Ｐゴシック" charset="-128"/>
              </a:endParaRPr>
            </a:p>
          </p:txBody>
        </p:sp>
        <p:grpSp>
          <p:nvGrpSpPr>
            <p:cNvPr id="9" name="Gruppe 92"/>
            <p:cNvGrpSpPr>
              <a:grpSpLocks/>
            </p:cNvGrpSpPr>
            <p:nvPr/>
          </p:nvGrpSpPr>
          <p:grpSpPr bwMode="auto">
            <a:xfrm>
              <a:off x="2530953" y="2177681"/>
              <a:ext cx="669796" cy="4021897"/>
              <a:chOff x="375748" y="3370704"/>
              <a:chExt cx="1614231" cy="2879359"/>
            </a:xfrm>
          </p:grpSpPr>
          <p:sp>
            <p:nvSpPr>
              <p:cNvPr id="13" name="Afrundet rektangel 89"/>
              <p:cNvSpPr>
                <a:spLocks noChangeArrowheads="1"/>
              </p:cNvSpPr>
              <p:nvPr/>
            </p:nvSpPr>
            <p:spPr bwMode="auto">
              <a:xfrm rot="1320000">
                <a:off x="375748" y="3835629"/>
                <a:ext cx="198910" cy="2414434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151616"/>
                  </a:gs>
                  <a:gs pos="100000">
                    <a:srgbClr val="F3F3F3"/>
                  </a:gs>
                  <a:gs pos="100000">
                    <a:srgbClr val="A6A6A6"/>
                  </a:gs>
                </a:gsLst>
                <a:lin ang="10800000" scaled="1"/>
              </a:gradFill>
              <a:ln w="9525">
                <a:noFill/>
                <a:round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Calibri" charset="0"/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4" name="Afrundet rektangel 90"/>
              <p:cNvSpPr>
                <a:spLocks noChangeArrowheads="1"/>
              </p:cNvSpPr>
              <p:nvPr/>
            </p:nvSpPr>
            <p:spPr bwMode="auto">
              <a:xfrm>
                <a:off x="1106361" y="3370704"/>
                <a:ext cx="175960" cy="2414434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151616"/>
                  </a:gs>
                  <a:gs pos="100000">
                    <a:srgbClr val="F3F3F3"/>
                  </a:gs>
                  <a:gs pos="100000">
                    <a:srgbClr val="A6A6A6"/>
                  </a:gs>
                </a:gsLst>
                <a:lin ang="10800000" scaled="1"/>
              </a:gradFill>
              <a:ln w="9525">
                <a:noFill/>
                <a:round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Calibri" charset="0"/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5" name="Afrundet rektangel 91"/>
              <p:cNvSpPr>
                <a:spLocks noChangeArrowheads="1"/>
              </p:cNvSpPr>
              <p:nvPr/>
            </p:nvSpPr>
            <p:spPr bwMode="auto">
              <a:xfrm rot="20040000">
                <a:off x="1791069" y="3759468"/>
                <a:ext cx="198910" cy="2414434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151616"/>
                  </a:gs>
                  <a:gs pos="100000">
                    <a:srgbClr val="F3F3F3"/>
                  </a:gs>
                  <a:gs pos="100000">
                    <a:srgbClr val="A6A6A6"/>
                  </a:gs>
                </a:gsLst>
                <a:lin ang="10800000" scaled="1"/>
              </a:gradFill>
              <a:ln w="9525">
                <a:noFill/>
                <a:round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Calibri" charset="0"/>
                  <a:ea typeface="ＭＳ Ｐゴシック" charset="-128"/>
                  <a:cs typeface="ＭＳ Ｐゴシック" charset="-128"/>
                </a:endParaRPr>
              </a:p>
            </p:txBody>
          </p:sp>
        </p:grpSp>
        <p:grpSp>
          <p:nvGrpSpPr>
            <p:cNvPr id="10" name="Gruppe 157"/>
            <p:cNvGrpSpPr/>
            <p:nvPr/>
          </p:nvGrpSpPr>
          <p:grpSpPr bwMode="auto">
            <a:xfrm>
              <a:off x="557333" y="1963267"/>
              <a:ext cx="4430992" cy="3065479"/>
              <a:chOff x="3401158" y="1925455"/>
              <a:chExt cx="5390602" cy="394190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1" name="Rectangle 27"/>
              <p:cNvSpPr>
                <a:spLocks noChangeArrowheads="1"/>
              </p:cNvSpPr>
              <p:nvPr/>
            </p:nvSpPr>
            <p:spPr bwMode="auto">
              <a:xfrm>
                <a:off x="3401158" y="2531957"/>
                <a:ext cx="5390602" cy="3335404"/>
              </a:xfrm>
              <a:prstGeom prst="rect">
                <a:avLst/>
              </a:prstGeom>
              <a:gradFill flip="none" rotWithShape="1">
                <a:gsLst>
                  <a:gs pos="38000">
                    <a:sysClr val="window" lastClr="FFFFFF"/>
                  </a:gs>
                  <a:gs pos="100000">
                    <a:schemeClr val="bg1">
                      <a:lumMod val="75000"/>
                    </a:schemeClr>
                  </a:gs>
                  <a:gs pos="68000">
                    <a:schemeClr val="bg1">
                      <a:lumMod val="95000"/>
                    </a:schemeClr>
                  </a:gs>
                </a:gsLst>
                <a:lin ang="12300000" scaled="0"/>
                <a:tileRect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t"/>
              <a:lstStyle/>
              <a:p>
                <a:pPr>
                  <a:lnSpc>
                    <a:spcPct val="150000"/>
                  </a:lnSpc>
                </a:pPr>
                <a:r>
                  <a:rPr lang="en-US" sz="2000" b="1" dirty="0" smtClean="0"/>
                  <a:t>Office: </a:t>
                </a:r>
                <a:r>
                  <a:rPr lang="en-US" sz="2000" dirty="0" smtClean="0"/>
                  <a:t>NAC711</a:t>
                </a:r>
              </a:p>
              <a:p>
                <a:r>
                  <a:rPr lang="en-US" sz="2000" b="1" dirty="0" smtClean="0"/>
                  <a:t>Consultation Hour : </a:t>
                </a:r>
                <a:endParaRPr lang="en-US" sz="2000" dirty="0" smtClean="0"/>
              </a:p>
              <a:p>
                <a:r>
                  <a:rPr lang="en-US" sz="2000" b="1" dirty="0" smtClean="0"/>
                  <a:t>	</a:t>
                </a:r>
                <a:r>
                  <a:rPr lang="en-US" sz="2000" dirty="0" smtClean="0"/>
                  <a:t>TBA</a:t>
                </a:r>
                <a:endParaRPr lang="en-US" sz="2000" b="1" dirty="0"/>
              </a:p>
              <a:p>
                <a:r>
                  <a:rPr lang="en-US" sz="2000" b="1" dirty="0" smtClean="0"/>
                  <a:t>Email: </a:t>
                </a:r>
                <a:r>
                  <a:rPr lang="en-US" sz="2000" dirty="0" smtClean="0"/>
                  <a:t>mahtab.muntazeri@northsouth.edu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000" b="1" dirty="0" smtClean="0"/>
                  <a:t>Website</a:t>
                </a:r>
                <a:r>
                  <a:rPr lang="en-US" sz="2000" dirty="0" smtClean="0"/>
                  <a:t>: http</a:t>
                </a:r>
                <a:r>
                  <a:rPr lang="en-US" sz="2000" dirty="0"/>
                  <a:t>://</a:t>
                </a:r>
                <a:r>
                  <a:rPr lang="en-US" sz="2000" dirty="0" smtClean="0"/>
                  <a:t>mahtab-nsu.weebly.com</a:t>
                </a:r>
                <a:endParaRPr lang="de-DE" sz="2000" kern="0" dirty="0">
                  <a:solidFill>
                    <a:sysClr val="windowText" lastClr="000000"/>
                  </a:solidFill>
                  <a:latin typeface="Arial Narrow" pitchFamily="-97" charset="0"/>
                  <a:ea typeface="ＭＳ Ｐゴシック" pitchFamily="-97" charset="-128"/>
                </a:endParaRPr>
              </a:p>
            </p:txBody>
          </p:sp>
          <p:sp>
            <p:nvSpPr>
              <p:cNvPr id="12" name="Rectangle 39"/>
              <p:cNvSpPr>
                <a:spLocks noChangeArrowheads="1"/>
              </p:cNvSpPr>
              <p:nvPr/>
            </p:nvSpPr>
            <p:spPr bwMode="auto">
              <a:xfrm>
                <a:off x="3401158" y="1925455"/>
                <a:ext cx="5390602" cy="634038"/>
              </a:xfrm>
              <a:prstGeom prst="rect">
                <a:avLst/>
              </a:prstGeom>
              <a:gradFill flip="none" rotWithShape="1">
                <a:gsLst>
                  <a:gs pos="0">
                    <a:srgbClr val="D6B19C">
                      <a:alpha val="35000"/>
                    </a:srgbClr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lin ang="5400000" scaled="0"/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2400" b="1" kern="0" noProof="1" smtClean="0">
                    <a:solidFill>
                      <a:srgbClr val="000000"/>
                    </a:solidFill>
                    <a:latin typeface="Calibri"/>
                    <a:ea typeface="ＭＳ Ｐゴシック" pitchFamily="-97" charset="-128"/>
                  </a:rPr>
                  <a:t>CONTACTS</a:t>
                </a:r>
                <a:endParaRPr lang="de-DE" sz="2400" b="1" kern="0" noProof="1">
                  <a:solidFill>
                    <a:srgbClr val="000000"/>
                  </a:solidFill>
                  <a:latin typeface="Calibri"/>
                  <a:ea typeface="ＭＳ Ｐゴシック" pitchFamily="-97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5877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276872"/>
            <a:ext cx="8858280" cy="4366838"/>
          </a:xfrm>
        </p:spPr>
        <p:txBody>
          <a:bodyPr>
            <a:normAutofit/>
          </a:bodyPr>
          <a:lstStyle/>
          <a:p>
            <a:r>
              <a:rPr lang="en-US" dirty="0" smtClean="0"/>
              <a:t>Please utilize the </a:t>
            </a:r>
            <a:r>
              <a:rPr lang="en-US" b="1" dirty="0" smtClean="0"/>
              <a:t>class</a:t>
            </a:r>
            <a:r>
              <a:rPr lang="en-US" dirty="0" smtClean="0"/>
              <a:t> time in a best possible way.</a:t>
            </a:r>
          </a:p>
          <a:p>
            <a:r>
              <a:rPr lang="en-US" dirty="0" smtClean="0"/>
              <a:t>Office hours are there for your academic help. But remember, it requires your preparation as well. </a:t>
            </a:r>
          </a:p>
          <a:p>
            <a:r>
              <a:rPr lang="en-US" dirty="0" smtClean="0"/>
              <a:t>You </a:t>
            </a:r>
            <a:r>
              <a:rPr lang="en-US" b="1" dirty="0" smtClean="0"/>
              <a:t>MUST</a:t>
            </a:r>
            <a:r>
              <a:rPr lang="en-US" dirty="0" smtClean="0"/>
              <a:t> be professional in writing e-mails. </a:t>
            </a:r>
          </a:p>
          <a:p>
            <a:r>
              <a:rPr lang="en-US" dirty="0" smtClean="0"/>
              <a:t>There’s a Facebook group called “</a:t>
            </a:r>
            <a:r>
              <a:rPr lang="en-US" dirty="0" err="1" smtClean="0"/>
              <a:t>Mbt</a:t>
            </a:r>
            <a:r>
              <a:rPr lang="en-US" dirty="0"/>
              <a:t> c</a:t>
            </a:r>
            <a:r>
              <a:rPr lang="en-US" dirty="0" smtClean="0"/>
              <a:t>lass update” for providing urgent notices and sharing of academic contents. However, social media communication will be limited to this group only.</a:t>
            </a: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928670"/>
            <a:ext cx="8229600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Communication</a:t>
            </a:r>
            <a:endParaRPr kumimoji="0" lang="en-US" sz="54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016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143404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002060"/>
                </a:solidFill>
              </a:rPr>
              <a:t>Text book</a:t>
            </a:r>
          </a:p>
          <a:p>
            <a:endParaRPr lang="en-GB" sz="15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928670"/>
            <a:ext cx="8229600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Course 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Readings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072328"/>
              </p:ext>
            </p:extLst>
          </p:nvPr>
        </p:nvGraphicFramePr>
        <p:xfrm>
          <a:off x="899592" y="3068960"/>
          <a:ext cx="7787208" cy="1944216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879800"/>
                <a:gridCol w="2508667"/>
                <a:gridCol w="1068996"/>
                <a:gridCol w="1176951"/>
                <a:gridCol w="1152794"/>
              </a:tblGrid>
              <a:tr h="682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Author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4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Title 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Edition &amp; Year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Publisher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ISBN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2612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Stephen P. Robbins and Mary Coulter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Management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</a:t>
                      </a:r>
                      <a:r>
                        <a:rPr lang="en-US" sz="1400" baseline="30000">
                          <a:effectLst/>
                        </a:rPr>
                        <a:t>th</a:t>
                      </a:r>
                      <a:r>
                        <a:rPr lang="en-US" sz="1400">
                          <a:effectLst/>
                        </a:rPr>
                        <a:t>, January, 2013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Pearson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ISBN-13: 978-0-273-75277-6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928670"/>
            <a:ext cx="8229600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Course 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Evaluation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285196"/>
              </p:ext>
            </p:extLst>
          </p:nvPr>
        </p:nvGraphicFramePr>
        <p:xfrm>
          <a:off x="1142976" y="2150101"/>
          <a:ext cx="6525368" cy="3943198"/>
        </p:xfrm>
        <a:graphic>
          <a:graphicData uri="http://schemas.openxmlformats.org/drawingml/2006/table">
            <a:tbl>
              <a:tblPr/>
              <a:tblGrid>
                <a:gridCol w="3784525"/>
                <a:gridCol w="2740843"/>
              </a:tblGrid>
              <a:tr h="534524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u="none" strike="noStrike" cap="small" dirty="0">
                          <a:latin typeface="Verdana"/>
                          <a:ea typeface="Times New Roman"/>
                          <a:cs typeface="Times New Roman"/>
                        </a:rPr>
                        <a:t>Assessment Strategy and Grading Scheme</a:t>
                      </a:r>
                      <a:endParaRPr lang="en-GB" sz="1600" b="1" u="sng" cap="small" dirty="0">
                        <a:latin typeface="Times New Roman"/>
                        <a:ea typeface="Times New Roman"/>
                      </a:endParaRPr>
                    </a:p>
                  </a:txBody>
                  <a:tcPr marL="64647" marR="6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949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Verdana"/>
                          <a:ea typeface="Calibri"/>
                          <a:cs typeface="Times New Roman"/>
                        </a:rPr>
                        <a:t>Assessment Criteria </a:t>
                      </a:r>
                      <a:endParaRPr lang="en-GB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7" marR="6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Verdana"/>
                          <a:ea typeface="Calibri"/>
                          <a:cs typeface="Times New Roman"/>
                        </a:rPr>
                        <a:t>Weight</a:t>
                      </a:r>
                      <a:endParaRPr lang="en-GB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7" marR="6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899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Midterm Exam 1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20%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899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Midterm Exam 2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20%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899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 Exam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30%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899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Group Project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15%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899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Class Attendance &amp; Participation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5%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638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Case Analysis/Workshops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10%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357166"/>
            <a:ext cx="8229600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Grading Policy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4414" y="1500174"/>
          <a:ext cx="7072362" cy="592074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357454"/>
                <a:gridCol w="2763913"/>
                <a:gridCol w="1950995"/>
              </a:tblGrid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b="1" dirty="0"/>
                        <a:t>Numerical Scores</a:t>
                      </a:r>
                      <a:endParaRPr lang="en-GB" sz="1800" b="1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b="1" dirty="0"/>
                        <a:t>Letter Grade</a:t>
                      </a:r>
                      <a:endParaRPr lang="en-GB" sz="1800" b="1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b="1" dirty="0"/>
                        <a:t>Grade </a:t>
                      </a:r>
                      <a:r>
                        <a:rPr lang="en-GB" sz="1800" b="1" dirty="0" smtClean="0"/>
                        <a:t>Points</a:t>
                      </a:r>
                      <a:endParaRPr lang="en-GB" sz="1800" b="1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93 and above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 smtClean="0"/>
                        <a:t>A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4.0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90 - 92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A-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3.7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87 - 89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B+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3.3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83 - 86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B 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3.0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80 - 82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B-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2.7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77 - 79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C+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2.3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73 - 76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 smtClean="0"/>
                        <a:t>C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2.0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70 - 72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C-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1.7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67 - 69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D+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1.3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60 - 66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 smtClean="0"/>
                        <a:t>D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1.0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Below 60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 smtClean="0"/>
                        <a:t>F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0.0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3870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/>
                        <a:t> 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I** Incomplete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0.0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3870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 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W** Withdrawal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0.0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420888"/>
            <a:ext cx="8858280" cy="4222822"/>
          </a:xfrm>
        </p:spPr>
        <p:txBody>
          <a:bodyPr>
            <a:normAutofit/>
          </a:bodyPr>
          <a:lstStyle/>
          <a:p>
            <a:r>
              <a:rPr lang="en-GB" b="1" dirty="0" smtClean="0"/>
              <a:t>Attendance &amp; Participation</a:t>
            </a:r>
            <a:r>
              <a:rPr lang="en-GB" dirty="0" smtClean="0"/>
              <a:t>- Maximum of two missed classes will be excused and after that 1 marks will be deducted for each missed class. There will </a:t>
            </a:r>
            <a:r>
              <a:rPr lang="en-GB" b="1" u="sng" dirty="0" smtClean="0"/>
              <a:t>NOT</a:t>
            </a:r>
            <a:r>
              <a:rPr lang="en-GB" dirty="0" smtClean="0"/>
              <a:t> be any late attendance.</a:t>
            </a:r>
          </a:p>
          <a:p>
            <a:endParaRPr lang="en-GB" dirty="0" smtClean="0"/>
          </a:p>
          <a:p>
            <a:r>
              <a:rPr lang="en-GB" b="1" dirty="0" smtClean="0"/>
              <a:t>Etiquette</a:t>
            </a:r>
            <a:r>
              <a:rPr lang="en-GB" dirty="0" smtClean="0"/>
              <a:t>-  </a:t>
            </a:r>
            <a:r>
              <a:rPr lang="en-US" dirty="0" smtClean="0"/>
              <a:t>Please be quiet during lectures unless, of course, class participation is required. And be </a:t>
            </a:r>
            <a:r>
              <a:rPr lang="en-US" b="1" dirty="0" smtClean="0"/>
              <a:t>punctual</a:t>
            </a:r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928670"/>
            <a:ext cx="8229600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Policies to follow…</a:t>
            </a:r>
            <a:endParaRPr kumimoji="0" lang="en-US" sz="54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241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935480"/>
            <a:ext cx="8858280" cy="4708230"/>
          </a:xfrm>
        </p:spPr>
        <p:txBody>
          <a:bodyPr>
            <a:normAutofit/>
          </a:bodyPr>
          <a:lstStyle/>
          <a:p>
            <a:r>
              <a:rPr lang="en-GB" b="1" dirty="0" smtClean="0"/>
              <a:t>Plagiarism: </a:t>
            </a:r>
            <a:r>
              <a:rPr lang="en-GB" dirty="0" smtClean="0"/>
              <a:t>If any information is taken from any sources, it must be </a:t>
            </a:r>
            <a:r>
              <a:rPr lang="en-GB" b="1" dirty="0" smtClean="0"/>
              <a:t>referenced</a:t>
            </a:r>
            <a:r>
              <a:rPr lang="en-GB" dirty="0" smtClean="0"/>
              <a:t> properly. Plagiarism may result in a “Fail” grade.</a:t>
            </a:r>
            <a:endParaRPr lang="en-GB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928670"/>
            <a:ext cx="8229600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Policies to follow…</a:t>
            </a:r>
            <a:endParaRPr kumimoji="0" lang="en-US" sz="54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789040"/>
            <a:ext cx="4286250" cy="24003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602" y="3017490"/>
            <a:ext cx="3723878" cy="3723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0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935480"/>
            <a:ext cx="8858280" cy="470823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All exam related information will be provided in the class in due course. However, please don’t ask for “suggestion”. You need to understand all the topics and prepare yourselves accordingly.</a:t>
            </a:r>
          </a:p>
          <a:p>
            <a:endParaRPr lang="en-GB" b="1" dirty="0"/>
          </a:p>
          <a:p>
            <a:r>
              <a:rPr lang="en-GB" b="1" dirty="0"/>
              <a:t>Make-up Exam</a:t>
            </a:r>
            <a:r>
              <a:rPr lang="en-GB" dirty="0"/>
              <a:t>- Only </a:t>
            </a:r>
            <a:r>
              <a:rPr lang="en-GB" b="1" dirty="0"/>
              <a:t>extreme</a:t>
            </a:r>
            <a:r>
              <a:rPr lang="en-GB" dirty="0"/>
              <a:t> situations might be “considered”. Any make-up taken will be </a:t>
            </a:r>
            <a:r>
              <a:rPr lang="en-GB" b="1" dirty="0"/>
              <a:t>comprehensive</a:t>
            </a:r>
            <a:r>
              <a:rPr lang="en-GB" dirty="0"/>
              <a:t>. There is </a:t>
            </a:r>
            <a:r>
              <a:rPr lang="en-GB" b="1" dirty="0"/>
              <a:t>NO</a:t>
            </a:r>
            <a:r>
              <a:rPr lang="en-GB" dirty="0"/>
              <a:t> make-up for </a:t>
            </a:r>
            <a:r>
              <a:rPr lang="en-GB" dirty="0" smtClean="0"/>
              <a:t>quizzes, debate</a:t>
            </a:r>
            <a:r>
              <a:rPr lang="en-GB" dirty="0"/>
              <a:t>, case works &amp; final project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Students must remain in their own class &amp; section for all the exams &amp; course work.</a:t>
            </a: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928670"/>
            <a:ext cx="8229600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Exam Policies</a:t>
            </a:r>
            <a:endParaRPr kumimoji="0" lang="en-US" sz="54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786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629</TotalTime>
  <Words>425</Words>
  <Application>Microsoft Office PowerPoint</Application>
  <PresentationFormat>On-screen Show (4:3)</PresentationFormat>
  <Paragraphs>106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ＭＳ Ｐゴシック</vt:lpstr>
      <vt:lpstr>SimSun</vt:lpstr>
      <vt:lpstr>Arial Narrow</vt:lpstr>
      <vt:lpstr>Calibri</vt:lpstr>
      <vt:lpstr>Cambria</vt:lpstr>
      <vt:lpstr>Times New Roman</vt:lpstr>
      <vt:lpstr>Verdana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mahtab.muntazeri</dc:creator>
  <cp:lastModifiedBy>HP</cp:lastModifiedBy>
  <cp:revision>69</cp:revision>
  <dcterms:created xsi:type="dcterms:W3CDTF">2014-05-19T14:23:12Z</dcterms:created>
  <dcterms:modified xsi:type="dcterms:W3CDTF">2018-09-25T06:47:18Z</dcterms:modified>
</cp:coreProperties>
</file>