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9" r:id="rId3"/>
    <p:sldId id="261" r:id="rId4"/>
    <p:sldId id="275" r:id="rId5"/>
    <p:sldId id="276" r:id="rId6"/>
    <p:sldId id="285" r:id="rId7"/>
    <p:sldId id="262" r:id="rId8"/>
    <p:sldId id="281" r:id="rId9"/>
    <p:sldId id="277" r:id="rId10"/>
    <p:sldId id="288" r:id="rId11"/>
    <p:sldId id="266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20D52-CDB3-4B9A-9FF3-06F8F706CF1C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F7C4-2967-47B1-B9D3-F09AC1D6EA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91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7E72D-D2B7-480C-96B6-31D6DF05E92E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Consists of all profit-seeking activities and enterprises that provide goods (tangible items) and services necessary to an economic system 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1. Provides the means through which standards of living improve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2. An exchange between a buyer, who recognizes the need for a good or services, and a seller, who receives money for the good or service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3. Provides profits or rewards for businesspeople, who take risks in blending people, technology and information to create and market want-satisfying goods and services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4. Businesspeople also recognize social and ethical responsibilities to employees, customers, suppliers, competitors, government and the general public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3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A8DAB-5943-4D0B-A832-B3EAED4FBFEF}" type="datetimeFigureOut">
              <a:rPr lang="en-US" smtClean="0"/>
              <a:pPr/>
              <a:t>1/23/2019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3676664"/>
            <a:ext cx="7854696" cy="1752600"/>
          </a:xfrm>
          <a:noFill/>
        </p:spPr>
        <p:txBody>
          <a:bodyPr/>
          <a:lstStyle/>
          <a:p>
            <a:endParaRPr lang="en-GB" dirty="0" smtClean="0">
              <a:solidFill>
                <a:srgbClr val="FFC000"/>
              </a:solidFill>
            </a:endParaRPr>
          </a:p>
          <a:p>
            <a:r>
              <a:rPr lang="en-GB" sz="3200" b="1" dirty="0" smtClean="0">
                <a:solidFill>
                  <a:srgbClr val="FFC000"/>
                </a:solidFill>
              </a:rPr>
              <a:t>Entrepreneurship</a:t>
            </a:r>
          </a:p>
          <a:p>
            <a:r>
              <a:rPr lang="en-GB" sz="3200" b="1" dirty="0" smtClean="0">
                <a:solidFill>
                  <a:srgbClr val="FFC000"/>
                </a:solidFill>
              </a:rPr>
              <a:t>(MGT368)</a:t>
            </a:r>
            <a:endParaRPr lang="en-GB" sz="3200" b="1" dirty="0">
              <a:solidFill>
                <a:srgbClr val="FFC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428876"/>
            <a:ext cx="8229600" cy="1500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WELCOME</a:t>
            </a:r>
            <a:endParaRPr kumimoji="0" lang="en-US" sz="6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 descr="C:\Users\mahtab.muntazeri\Desktop\BUS101\Pictures\Logo_of_NSU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729066" y="-24"/>
            <a:ext cx="193869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BE1C2A-D0E4-9E45-AA39-ACF0814E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is an ‘Entrepreneur’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AF379C-946D-9F48-AE00-954F81C34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individual who takes initiative to </a:t>
            </a:r>
            <a:r>
              <a:rPr lang="en-US" altLang="en-US" b="1" u="sng" dirty="0"/>
              <a:t>bundle resources in innovative ways</a:t>
            </a:r>
            <a:r>
              <a:rPr lang="en-US" altLang="en-US" dirty="0"/>
              <a:t> and is </a:t>
            </a:r>
            <a:r>
              <a:rPr lang="en-US" altLang="en-US" b="1" u="sng" dirty="0"/>
              <a:t>willing to bear the risk and/or uncertainty</a:t>
            </a:r>
            <a:r>
              <a:rPr lang="en-US" altLang="en-US" dirty="0"/>
              <a:t> to act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Being an entrepreneur today:</a:t>
            </a:r>
          </a:p>
          <a:p>
            <a:pPr lvl="1"/>
            <a:r>
              <a:rPr lang="en-US" altLang="en-US" dirty="0"/>
              <a:t>Involves creation process.</a:t>
            </a:r>
          </a:p>
          <a:p>
            <a:pPr lvl="1"/>
            <a:r>
              <a:rPr lang="en-US" altLang="en-US" dirty="0"/>
              <a:t>Requires devotion of time and effort. </a:t>
            </a:r>
          </a:p>
          <a:p>
            <a:pPr lvl="1"/>
            <a:r>
              <a:rPr lang="en-US" altLang="en-US" dirty="0"/>
              <a:t>Involves rewards of being an entrepreneur. </a:t>
            </a:r>
          </a:p>
          <a:p>
            <a:pPr lvl="1"/>
            <a:r>
              <a:rPr lang="en-US" altLang="en-US" dirty="0"/>
              <a:t>Requires assumption of necessary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0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ANY QUESTION ??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C:\bus 251 (bdc)\MGT210\kenya animation\signpost_stud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5130662" cy="4720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mahtab.muntazeri\Desktop\ULAB\pictures\yTkMoEET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35050"/>
            <a:ext cx="4267200" cy="478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e 123"/>
          <p:cNvGrpSpPr>
            <a:grpSpLocks/>
          </p:cNvGrpSpPr>
          <p:nvPr/>
        </p:nvGrpSpPr>
        <p:grpSpPr bwMode="auto">
          <a:xfrm>
            <a:off x="285720" y="714356"/>
            <a:ext cx="4071966" cy="3286148"/>
            <a:chOff x="557333" y="1877675"/>
            <a:chExt cx="4430992" cy="4412195"/>
          </a:xfrm>
        </p:grpSpPr>
        <p:sp>
          <p:nvSpPr>
            <p:cNvPr id="17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20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24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5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6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21" name="Gruppe 157"/>
            <p:cNvGrpSpPr/>
            <p:nvPr/>
          </p:nvGrpSpPr>
          <p:grpSpPr bwMode="auto">
            <a:xfrm>
              <a:off x="557333" y="1877675"/>
              <a:ext cx="4430992" cy="3136286"/>
              <a:chOff x="3401158" y="1815393"/>
              <a:chExt cx="5390602" cy="403295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3401158" y="2201171"/>
                <a:ext cx="5390602" cy="3647180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MAHTAB MUNTAZERI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Lecturer,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School of Business &amp; Economics,</a:t>
                </a:r>
              </a:p>
              <a:p>
                <a:pPr indent="17463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North South University.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23" name="Rectangle 39"/>
              <p:cNvSpPr>
                <a:spLocks noChangeArrowheads="1"/>
              </p:cNvSpPr>
              <p:nvPr/>
            </p:nvSpPr>
            <p:spPr bwMode="auto">
              <a:xfrm>
                <a:off x="3401158" y="1815393"/>
                <a:ext cx="5390602" cy="385778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 123"/>
          <p:cNvGrpSpPr>
            <a:grpSpLocks/>
          </p:cNvGrpSpPr>
          <p:nvPr/>
        </p:nvGrpSpPr>
        <p:grpSpPr bwMode="auto">
          <a:xfrm>
            <a:off x="4143372" y="3089650"/>
            <a:ext cx="4929190" cy="3604603"/>
            <a:chOff x="557333" y="1963267"/>
            <a:chExt cx="4430992" cy="4326603"/>
          </a:xfrm>
        </p:grpSpPr>
        <p:sp>
          <p:nvSpPr>
            <p:cNvPr id="6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9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13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5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0" name="Gruppe 157"/>
            <p:cNvGrpSpPr/>
            <p:nvPr/>
          </p:nvGrpSpPr>
          <p:grpSpPr bwMode="auto">
            <a:xfrm>
              <a:off x="557333" y="1963267"/>
              <a:ext cx="4430992" cy="3065479"/>
              <a:chOff x="3401158" y="1925455"/>
              <a:chExt cx="5390602" cy="394190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401158" y="2531957"/>
                <a:ext cx="5390602" cy="3335404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t"/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Office: </a:t>
                </a:r>
                <a:r>
                  <a:rPr lang="en-US" sz="2000" dirty="0" smtClean="0"/>
                  <a:t>NAC711</a:t>
                </a:r>
              </a:p>
              <a:p>
                <a:r>
                  <a:rPr lang="en-US" sz="2000" b="1" dirty="0" smtClean="0"/>
                  <a:t>Consultation Hour : </a:t>
                </a:r>
                <a:r>
                  <a:rPr lang="en-US" sz="2000" dirty="0" smtClean="0"/>
                  <a:t>TBA</a:t>
                </a:r>
              </a:p>
              <a:p>
                <a:r>
                  <a:rPr lang="en-US" sz="2000" b="1" dirty="0" smtClean="0"/>
                  <a:t>Email: </a:t>
                </a:r>
                <a:r>
                  <a:rPr lang="en-US" sz="2000" dirty="0" smtClean="0"/>
                  <a:t>mahtab.muntazeri@northsouth.edu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Website</a:t>
                </a:r>
                <a:r>
                  <a:rPr lang="en-US" sz="2000" dirty="0" smtClean="0"/>
                  <a:t>: http</a:t>
                </a:r>
                <a:r>
                  <a:rPr lang="en-US" sz="2000" dirty="0"/>
                  <a:t>://</a:t>
                </a:r>
                <a:r>
                  <a:rPr lang="en-US" sz="2000" dirty="0" smtClean="0"/>
                  <a:t>mahtab-nsu.weebly.com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12" name="Rectangle 39"/>
              <p:cNvSpPr>
                <a:spLocks noChangeArrowheads="1"/>
              </p:cNvSpPr>
              <p:nvPr/>
            </p:nvSpPr>
            <p:spPr bwMode="auto">
              <a:xfrm>
                <a:off x="3401158" y="1925455"/>
                <a:ext cx="5390602" cy="634038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noProof="1" smtClean="0">
                    <a:solidFill>
                      <a:srgbClr val="000000"/>
                    </a:solidFill>
                    <a:latin typeface="Calibri"/>
                    <a:ea typeface="ＭＳ Ｐゴシック" pitchFamily="-97" charset="-128"/>
                  </a:rPr>
                  <a:t>CONTACTS</a:t>
                </a:r>
                <a:endParaRPr lang="de-DE" sz="2400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14340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Text book</a:t>
            </a:r>
          </a:p>
          <a:p>
            <a:endParaRPr lang="en-GB" sz="1500" b="1" dirty="0" smtClean="0">
              <a:solidFill>
                <a:srgbClr val="002060"/>
              </a:solidFill>
            </a:endParaRPr>
          </a:p>
          <a:p>
            <a:pPr marL="393192" lvl="1" indent="0">
              <a:buNone/>
            </a:pPr>
            <a:endParaRPr lang="en-GB" sz="3200" dirty="0" smtClean="0"/>
          </a:p>
          <a:p>
            <a:endParaRPr lang="en-GB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Readings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61951"/>
              </p:ext>
            </p:extLst>
          </p:nvPr>
        </p:nvGraphicFramePr>
        <p:xfrm>
          <a:off x="899592" y="3212975"/>
          <a:ext cx="7787208" cy="170856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088232"/>
                <a:gridCol w="2088232"/>
                <a:gridCol w="1080120"/>
                <a:gridCol w="1377830"/>
                <a:gridCol w="1152794"/>
              </a:tblGrid>
              <a:tr h="72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Author 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latin typeface="+mn-lt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Title 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+mn-lt"/>
                        </a:rPr>
                        <a:t>Edition &amp; Year</a:t>
                      </a:r>
                      <a:endParaRPr lang="en-US" sz="150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+mn-lt"/>
                        </a:rPr>
                        <a:t>Publisher</a:t>
                      </a:r>
                      <a:endParaRPr lang="en-US" sz="150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ISBN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988488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Robert D </a:t>
                      </a:r>
                      <a:r>
                        <a:rPr lang="en-US" sz="1500" dirty="0" err="1">
                          <a:effectLst/>
                          <a:latin typeface="+mn-lt"/>
                        </a:rPr>
                        <a:t>Hisrich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Entrepreneurship 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10</a:t>
                      </a:r>
                      <a:r>
                        <a:rPr lang="en-US" sz="1500" baseline="30000" dirty="0">
                          <a:effectLst/>
                          <a:latin typeface="+mn-lt"/>
                        </a:rPr>
                        <a:t>th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+mn-lt"/>
                        </a:rPr>
                        <a:t>Ms.Graw Hill</a:t>
                      </a:r>
                      <a:endParaRPr lang="en-US" sz="150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</a:rPr>
                        <a:t>ISBN-10: 0078029198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Evaluation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72724"/>
              </p:ext>
            </p:extLst>
          </p:nvPr>
        </p:nvGraphicFramePr>
        <p:xfrm>
          <a:off x="457200" y="2276872"/>
          <a:ext cx="8229600" cy="403442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114800"/>
                <a:gridCol w="4114800"/>
              </a:tblGrid>
              <a:tr h="738944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 strike="noStrike" cap="small" dirty="0">
                          <a:effectLst/>
                        </a:rPr>
                        <a:t>Assessment Strategy and Grading Scheme</a:t>
                      </a:r>
                      <a:endParaRPr lang="en-US" sz="1600" u="sng" cap="small" dirty="0"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u="none" strike="noStrike" cap="small" dirty="0">
                          <a:effectLst/>
                        </a:rPr>
                        <a:t> </a:t>
                      </a:r>
                      <a:endParaRPr lang="en-US" sz="1600" b="1" u="sng" cap="small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51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Grading tool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Points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324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Mid-term examination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4640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Creation of Local Entrepreneurial Case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10%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324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In Class Cases Study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 (5% each)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324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Business Plan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324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Business Plan Presentation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324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Quizzes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324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Final examination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324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Attendance &amp; Class Participation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57166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Grading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414" y="1500174"/>
          <a:ext cx="7072362" cy="59207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57454"/>
                <a:gridCol w="2763913"/>
                <a:gridCol w="1950995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Numerical Scores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Letter Grade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Grade </a:t>
                      </a:r>
                      <a:r>
                        <a:rPr lang="en-GB" sz="1800" b="1" dirty="0" smtClean="0"/>
                        <a:t>Points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93 and above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A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4.0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90 - 92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A-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87 - 89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83 - 86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 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80 - 82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77 - 79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73 - 76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C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70 - 72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1.7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67 - 69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D+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1.3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60 - 66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D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Below 60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F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/>
                        <a:t> 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I** Incomplete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 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W** Withdrawal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0.0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57166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Grading Policy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60" y="1988840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YOUR GRADE IS YOUR ACHIVEMENT. </a:t>
            </a:r>
            <a:br>
              <a:rPr lang="en-US" sz="4000" dirty="0" smtClean="0"/>
            </a:br>
            <a:r>
              <a:rPr lang="en-US" sz="4000" dirty="0" smtClean="0"/>
              <a:t>ABSOLUTELY BASED ON YOUR PERFORMANCE, NOTHING ELSE.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76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/>
          </a:bodyPr>
          <a:lstStyle/>
          <a:p>
            <a:r>
              <a:rPr lang="en-GB" b="1" dirty="0" smtClean="0"/>
              <a:t>Attendance &amp; Participation</a:t>
            </a:r>
            <a:r>
              <a:rPr lang="en-GB" dirty="0" smtClean="0"/>
              <a:t>-</a:t>
            </a:r>
            <a:r>
              <a:rPr lang="en-US" dirty="0" smtClean="0"/>
              <a:t> Three missed classes will be excused. 1 mark will be deducted for each missed class after that.</a:t>
            </a:r>
            <a:endParaRPr lang="en-GB" dirty="0" smtClean="0"/>
          </a:p>
          <a:p>
            <a:r>
              <a:rPr lang="en-GB" b="1" dirty="0" smtClean="0"/>
              <a:t>Quizzes</a:t>
            </a:r>
            <a:r>
              <a:rPr lang="en-GB" dirty="0" smtClean="0"/>
              <a:t>- </a:t>
            </a:r>
            <a:r>
              <a:rPr lang="en-GB" dirty="0" smtClean="0"/>
              <a:t>2 out of 2.</a:t>
            </a:r>
            <a:endParaRPr lang="en-GB" dirty="0" smtClean="0"/>
          </a:p>
          <a:p>
            <a:r>
              <a:rPr lang="en-GB" b="1" dirty="0" smtClean="0"/>
              <a:t>Group Project</a:t>
            </a:r>
            <a:r>
              <a:rPr lang="en-GB" dirty="0" smtClean="0"/>
              <a:t>- A </a:t>
            </a:r>
            <a:r>
              <a:rPr lang="en-GB" dirty="0" smtClean="0"/>
              <a:t>comprehensive business </a:t>
            </a:r>
            <a:r>
              <a:rPr lang="en-GB" dirty="0" smtClean="0"/>
              <a:t>plan.</a:t>
            </a:r>
          </a:p>
          <a:p>
            <a:r>
              <a:rPr lang="en-GB" b="1" dirty="0" smtClean="0"/>
              <a:t>Deadlines</a:t>
            </a:r>
            <a:r>
              <a:rPr lang="en-GB" dirty="0" smtClean="0"/>
              <a:t>- Must be maintained strictly.</a:t>
            </a:r>
          </a:p>
          <a:p>
            <a:r>
              <a:rPr lang="en-GB" b="1" dirty="0" smtClean="0"/>
              <a:t>Make-up Exam</a:t>
            </a:r>
            <a:r>
              <a:rPr lang="en-GB" dirty="0" smtClean="0"/>
              <a:t>- Only extreme situations might be “considered”. Any make-up taken will be comprehensive.</a:t>
            </a:r>
          </a:p>
          <a:p>
            <a:r>
              <a:rPr lang="en-GB" b="1" dirty="0" smtClean="0"/>
              <a:t>Etiquette</a:t>
            </a:r>
            <a:r>
              <a:rPr lang="en-GB" dirty="0" smtClean="0"/>
              <a:t>-  </a:t>
            </a:r>
            <a:r>
              <a:rPr lang="en-US" dirty="0" smtClean="0"/>
              <a:t>Please be quiet during lectures unless, of course, class participation is required. And be punctual.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5842" name="Picture 2" descr="C:\Users\mahtab.muntazeri\Desktop\ULAB\pictures\cell.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118007"/>
            <a:ext cx="4572032" cy="4349458"/>
          </a:xfrm>
          <a:prstGeom prst="rect">
            <a:avLst/>
          </a:prstGeom>
          <a:noFill/>
        </p:spPr>
      </p:pic>
      <p:pic>
        <p:nvPicPr>
          <p:cNvPr id="35843" name="Picture 3" descr="C:\Users\mahtab.muntazeri\Desktop\ULAB\picture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409063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28596" y="2643182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What is </a:t>
            </a: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Entrepreneurship”?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</TotalTime>
  <Words>455</Words>
  <Application>Microsoft Office PowerPoint</Application>
  <PresentationFormat>On-screen Show (4:3)</PresentationFormat>
  <Paragraphs>118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MS PGothic</vt:lpstr>
      <vt:lpstr>Arial</vt:lpstr>
      <vt:lpstr>Arial Narrow</vt:lpstr>
      <vt:lpstr>Calibri</vt:lpstr>
      <vt:lpstr>Cambria</vt:lpstr>
      <vt:lpstr>Times New Roman</vt:lpstr>
      <vt:lpstr>Vrinda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GRADE IS YOUR ACHIVEMENT.  ABSOLUTELY BASED ON YOUR PERFORMANCE, NOTHING ELSE.</vt:lpstr>
      <vt:lpstr>PowerPoint Presentation</vt:lpstr>
      <vt:lpstr>PowerPoint Presentation</vt:lpstr>
      <vt:lpstr>PowerPoint Presentation</vt:lpstr>
      <vt:lpstr>What is an ‘Entrepreneur’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mahtab.muntazeri</dc:creator>
  <cp:lastModifiedBy>HP</cp:lastModifiedBy>
  <cp:revision>52</cp:revision>
  <dcterms:created xsi:type="dcterms:W3CDTF">2014-05-19T14:23:12Z</dcterms:created>
  <dcterms:modified xsi:type="dcterms:W3CDTF">2019-01-23T07:37:13Z</dcterms:modified>
</cp:coreProperties>
</file>