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86" r:id="rId3"/>
    <p:sldId id="287" r:id="rId4"/>
    <p:sldId id="261" r:id="rId5"/>
    <p:sldId id="275" r:id="rId6"/>
    <p:sldId id="276" r:id="rId7"/>
    <p:sldId id="285" r:id="rId8"/>
    <p:sldId id="262" r:id="rId9"/>
    <p:sldId id="288" r:id="rId10"/>
    <p:sldId id="281" r:id="rId11"/>
    <p:sldId id="289" r:id="rId12"/>
    <p:sldId id="277" r:id="rId13"/>
    <p:sldId id="278" r:id="rId14"/>
    <p:sldId id="283" r:id="rId15"/>
    <p:sldId id="284" r:id="rId16"/>
    <p:sldId id="266"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420D52-CDB3-4B9A-9FF3-06F8F706CF1C}" type="datetimeFigureOut">
              <a:rPr lang="en-US" smtClean="0"/>
              <a:pPr/>
              <a:t>1/26/2020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B0F7C4-2967-47B1-B9D3-F09AC1D6EA44}" type="slidenum">
              <a:rPr lang="en-GB" smtClean="0"/>
              <a:pPr/>
              <a:t>‹#›</a:t>
            </a:fld>
            <a:endParaRPr lang="en-GB"/>
          </a:p>
        </p:txBody>
      </p:sp>
    </p:spTree>
    <p:extLst>
      <p:ext uri="{BB962C8B-B14F-4D97-AF65-F5344CB8AC3E}">
        <p14:creationId xmlns:p14="http://schemas.microsoft.com/office/powerpoint/2010/main" val="3749916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1"/>
          <p:cNvSpPr>
            <a:spLocks noGrp="1" noChangeArrowheads="1"/>
          </p:cNvSpPr>
          <p:nvPr>
            <p:ph type="sldNum" sz="quarter" idx="5"/>
          </p:nvPr>
        </p:nvSpPr>
        <p:spPr>
          <a:noFill/>
        </p:spPr>
        <p:txBody>
          <a:bodyPr/>
          <a:lstStyle/>
          <a:p>
            <a:fld id="{A537E72D-D2B7-480C-96B6-31D6DF05E92E}" type="slidenum">
              <a:rPr lang="en-US" smtClean="0">
                <a:latin typeface="Arial" pitchFamily="34" charset="0"/>
              </a:rPr>
              <a:pPr/>
              <a:t>12</a:t>
            </a:fld>
            <a:endParaRPr lang="en-US" smtClean="0">
              <a:latin typeface="Arial"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smtClean="0">
                <a:latin typeface="Arial" pitchFamily="34" charset="0"/>
              </a:rPr>
              <a:t>Consists of all profit-seeking activities and enterprises that provide goods (tangible items) and services necessary to an economic system </a:t>
            </a:r>
          </a:p>
          <a:p>
            <a:pPr eaLnBrk="1" hangingPunct="1"/>
            <a:r>
              <a:rPr lang="en-US" smtClean="0">
                <a:latin typeface="Arial" pitchFamily="34" charset="0"/>
              </a:rPr>
              <a:t>1. Provides the means through which standards of living improve</a:t>
            </a:r>
          </a:p>
          <a:p>
            <a:pPr eaLnBrk="1" hangingPunct="1"/>
            <a:r>
              <a:rPr lang="en-US" smtClean="0">
                <a:latin typeface="Arial" pitchFamily="34" charset="0"/>
              </a:rPr>
              <a:t>2. An exchange between a buyer, who recognizes the need for a good or services, and a seller, who receives money for the good or service</a:t>
            </a:r>
          </a:p>
          <a:p>
            <a:pPr eaLnBrk="1" hangingPunct="1"/>
            <a:r>
              <a:rPr lang="en-US" smtClean="0">
                <a:latin typeface="Arial" pitchFamily="34" charset="0"/>
              </a:rPr>
              <a:t>3. Provides profits or rewards for businesspeople, who take risks in blending people, technology and information to create and market want-satisfying goods and services</a:t>
            </a:r>
          </a:p>
          <a:p>
            <a:pPr eaLnBrk="1" hangingPunct="1"/>
            <a:r>
              <a:rPr lang="en-US" smtClean="0">
                <a:latin typeface="Arial" pitchFamily="34" charset="0"/>
              </a:rPr>
              <a:t>4. Businesspeople also recognize social and ethical responsibilities to employees, customers, suppliers, competitors, government and the general public</a:t>
            </a:r>
          </a:p>
          <a:p>
            <a:pPr eaLnBrk="1" hangingPunct="1"/>
            <a:endParaRPr lang="en-US" smtClean="0">
              <a:latin typeface="Arial" pitchFamily="34" charset="0"/>
            </a:endParaRPr>
          </a:p>
        </p:txBody>
      </p:sp>
    </p:spTree>
    <p:extLst>
      <p:ext uri="{BB962C8B-B14F-4D97-AF65-F5344CB8AC3E}">
        <p14:creationId xmlns:p14="http://schemas.microsoft.com/office/powerpoint/2010/main" val="3835031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GB" smtClean="0">
              <a:latin typeface="Arial" pitchFamily="34" charset="0"/>
            </a:endParaRPr>
          </a:p>
        </p:txBody>
      </p:sp>
      <p:sp>
        <p:nvSpPr>
          <p:cNvPr id="35844" name="Slide Number Placeholder 3"/>
          <p:cNvSpPr>
            <a:spLocks noGrp="1"/>
          </p:cNvSpPr>
          <p:nvPr>
            <p:ph type="sldNum" sz="quarter" idx="5"/>
          </p:nvPr>
        </p:nvSpPr>
        <p:spPr>
          <a:noFill/>
        </p:spPr>
        <p:txBody>
          <a:bodyPr/>
          <a:lstStyle/>
          <a:p>
            <a:fld id="{3A2BA9E4-C437-4288-B6B2-E5FDDE767B0F}" type="slidenum">
              <a:rPr lang="en-GB" smtClean="0">
                <a:latin typeface="Arial" pitchFamily="34" charset="0"/>
              </a:rPr>
              <a:pPr/>
              <a:t>13</a:t>
            </a:fld>
            <a:endParaRPr lang="en-GB" smtClean="0">
              <a:latin typeface="Arial" pitchFamily="34" charset="0"/>
            </a:endParaRPr>
          </a:p>
        </p:txBody>
      </p:sp>
    </p:spTree>
    <p:extLst>
      <p:ext uri="{BB962C8B-B14F-4D97-AF65-F5344CB8AC3E}">
        <p14:creationId xmlns:p14="http://schemas.microsoft.com/office/powerpoint/2010/main" val="417204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CD5AE86E-A4A4-49C8-B611-DE3A0FF329BC}" type="slidenum">
              <a:rPr lang="en-US"/>
              <a:pPr/>
              <a:t>14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r>
              <a:rPr lang="en-US" dirty="0" smtClean="0"/>
              <a:t>Marketing is the link between the organization and the people who buy and use its products</a:t>
            </a:r>
          </a:p>
          <a:p>
            <a:pPr eaLnBrk="1" hangingPunct="1"/>
            <a:r>
              <a:rPr lang="en-US" dirty="0" smtClean="0"/>
              <a:t>Marketers use the data to understand the needs and wants of both final customers and business buyers so that they can satisfy them.</a:t>
            </a:r>
          </a:p>
          <a:p>
            <a:pPr eaLnBrk="1" hangingPunct="1"/>
            <a:endParaRPr lang="en-US" dirty="0" smtClean="0"/>
          </a:p>
          <a:p>
            <a:pPr eaLnBrk="1" hangingPunct="1"/>
            <a:r>
              <a:rPr lang="en-US" dirty="0" smtClean="0"/>
              <a:t>Marketing</a:t>
            </a:r>
          </a:p>
          <a:p>
            <a:pPr eaLnBrk="1" hangingPunct="1"/>
            <a:r>
              <a:rPr lang="en-US" dirty="0" smtClean="0"/>
              <a:t>1. It begins with discovering unmet customer needs and continues with researching the potential market.</a:t>
            </a:r>
          </a:p>
          <a:p>
            <a:pPr eaLnBrk="1" hangingPunct="1"/>
            <a:r>
              <a:rPr lang="en-US" dirty="0" smtClean="0"/>
              <a:t>2. Producing a good or service capable of satisfying the targeted customers; and promoting, pricing, and distributing that good or service</a:t>
            </a:r>
          </a:p>
          <a:p>
            <a:pPr eaLnBrk="1" hangingPunct="1"/>
            <a:r>
              <a:rPr lang="en-US" dirty="0" smtClean="0"/>
              <a:t>3. When two or more parties benefit from trading things of value, they have entered into an exchange process</a:t>
            </a:r>
          </a:p>
          <a:p>
            <a:pPr eaLnBrk="1" hangingPunct="1"/>
            <a:r>
              <a:rPr lang="en-US" dirty="0" smtClean="0"/>
              <a:t>4. The exchange process allows each group to concentrate on what it does best and then trading excess goods for scarce ones</a:t>
            </a:r>
          </a:p>
        </p:txBody>
      </p:sp>
    </p:spTree>
    <p:extLst>
      <p:ext uri="{BB962C8B-B14F-4D97-AF65-F5344CB8AC3E}">
        <p14:creationId xmlns:p14="http://schemas.microsoft.com/office/powerpoint/2010/main" val="1464756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4CA8DAB-5943-4D0B-A832-B3EAED4FBFEF}" type="datetimeFigureOut">
              <a:rPr lang="en-US" smtClean="0"/>
              <a:pPr/>
              <a:t>1/26/2020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089F6529-7D7C-4B45-B6BE-35994E55B29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CA8DAB-5943-4D0B-A832-B3EAED4FBFEF}" type="datetimeFigureOut">
              <a:rPr lang="en-US" smtClean="0"/>
              <a:pPr/>
              <a:t>1/26/2020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9F6529-7D7C-4B45-B6BE-35994E55B29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CA8DAB-5943-4D0B-A832-B3EAED4FBFEF}" type="datetimeFigureOut">
              <a:rPr lang="en-US" smtClean="0"/>
              <a:pPr/>
              <a:t>1/26/2020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9F6529-7D7C-4B45-B6BE-35994E55B29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4CA8DAB-5943-4D0B-A832-B3EAED4FBFEF}" type="datetimeFigureOut">
              <a:rPr lang="en-US" smtClean="0"/>
              <a:pPr/>
              <a:t>1/26/2020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9F6529-7D7C-4B45-B6BE-35994E55B29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4CA8DAB-5943-4D0B-A832-B3EAED4FBFEF}" type="datetimeFigureOut">
              <a:rPr lang="en-US" smtClean="0"/>
              <a:pPr/>
              <a:t>1/26/2020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9F6529-7D7C-4B45-B6BE-35994E55B298}"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CA8DAB-5943-4D0B-A832-B3EAED4FBFEF}" type="datetimeFigureOut">
              <a:rPr lang="en-US" smtClean="0"/>
              <a:pPr/>
              <a:t>1/26/2020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9F6529-7D7C-4B45-B6BE-35994E55B29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4CA8DAB-5943-4D0B-A832-B3EAED4FBFEF}" type="datetimeFigureOut">
              <a:rPr lang="en-US" smtClean="0"/>
              <a:pPr/>
              <a:t>1/26/2020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9F6529-7D7C-4B45-B6BE-35994E55B29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4CA8DAB-5943-4D0B-A832-B3EAED4FBFEF}" type="datetimeFigureOut">
              <a:rPr lang="en-US" smtClean="0"/>
              <a:pPr/>
              <a:t>1/26/2020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9F6529-7D7C-4B45-B6BE-35994E55B29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CA8DAB-5943-4D0B-A832-B3EAED4FBFEF}" type="datetimeFigureOut">
              <a:rPr lang="en-US" smtClean="0"/>
              <a:pPr/>
              <a:t>1/26/2020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9F6529-7D7C-4B45-B6BE-35994E55B29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4CA8DAB-5943-4D0B-A832-B3EAED4FBFEF}" type="datetimeFigureOut">
              <a:rPr lang="en-US" smtClean="0"/>
              <a:pPr/>
              <a:t>1/26/2020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9F6529-7D7C-4B45-B6BE-35994E55B29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4CA8DAB-5943-4D0B-A832-B3EAED4FBFEF}" type="datetimeFigureOut">
              <a:rPr lang="en-US" smtClean="0"/>
              <a:pPr/>
              <a:t>1/26/2020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089F6529-7D7C-4B45-B6BE-35994E55B298}"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4CA8DAB-5943-4D0B-A832-B3EAED4FBFEF}" type="datetimeFigureOut">
              <a:rPr lang="en-US" smtClean="0"/>
              <a:pPr/>
              <a:t>1/26/2020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9F6529-7D7C-4B45-B6BE-35994E55B298}"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533400" y="3676664"/>
            <a:ext cx="7854696" cy="1752600"/>
          </a:xfrm>
          <a:noFill/>
        </p:spPr>
        <p:txBody>
          <a:bodyPr/>
          <a:lstStyle/>
          <a:p>
            <a:endParaRPr lang="en-GB" dirty="0" smtClean="0">
              <a:solidFill>
                <a:srgbClr val="FFC000"/>
              </a:solidFill>
            </a:endParaRPr>
          </a:p>
          <a:p>
            <a:r>
              <a:rPr lang="en-GB" sz="3200" b="1" dirty="0" smtClean="0">
                <a:solidFill>
                  <a:srgbClr val="FFC000"/>
                </a:solidFill>
              </a:rPr>
              <a:t>INTRODUCTION TO MARKETING </a:t>
            </a:r>
          </a:p>
          <a:p>
            <a:r>
              <a:rPr lang="en-GB" sz="3200" b="1" dirty="0" smtClean="0">
                <a:solidFill>
                  <a:srgbClr val="FFC000"/>
                </a:solidFill>
              </a:rPr>
              <a:t>(MKT202)</a:t>
            </a:r>
            <a:endParaRPr lang="en-GB" sz="3200" b="1" dirty="0">
              <a:solidFill>
                <a:srgbClr val="FFC000"/>
              </a:solidFill>
            </a:endParaRPr>
          </a:p>
        </p:txBody>
      </p:sp>
      <p:sp>
        <p:nvSpPr>
          <p:cNvPr id="9" name="Title 1"/>
          <p:cNvSpPr txBox="1">
            <a:spLocks/>
          </p:cNvSpPr>
          <p:nvPr/>
        </p:nvSpPr>
        <p:spPr>
          <a:xfrm>
            <a:off x="457200" y="2428876"/>
            <a:ext cx="8229600" cy="150019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6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WELCOME</a:t>
            </a:r>
            <a:endParaRPr kumimoji="0" lang="en-US" sz="66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pic>
        <p:nvPicPr>
          <p:cNvPr id="2" name="Picture 2" descr="C:\Users\mahtab.muntazeri\Desktop\BUS101\Pictures\Logo_of_NSU.png"/>
          <p:cNvPicPr>
            <a:picLocks noChangeAspect="1" noChangeArrowheads="1"/>
          </p:cNvPicPr>
          <p:nvPr/>
        </p:nvPicPr>
        <p:blipFill>
          <a:blip r:embed="rId2" cstate="print">
            <a:lum/>
          </a:blip>
          <a:srcRect/>
          <a:stretch>
            <a:fillRect/>
          </a:stretch>
        </p:blipFill>
        <p:spPr bwMode="auto">
          <a:xfrm>
            <a:off x="6729066" y="-24"/>
            <a:ext cx="1938696" cy="235745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1000" fill="hold"/>
                                        <p:tgtEl>
                                          <p:spTgt spid="9"/>
                                        </p:tgtEl>
                                        <p:attrNameLst>
                                          <p:attrName>ppt_x</p:attrName>
                                        </p:attrNameLst>
                                      </p:cBhvr>
                                      <p:tavLst>
                                        <p:tav tm="0">
                                          <p:val>
                                            <p:strVal val="0-#ppt_w/2"/>
                                          </p:val>
                                        </p:tav>
                                        <p:tav tm="100000">
                                          <p:val>
                                            <p:strVal val="#ppt_x"/>
                                          </p:val>
                                        </p:tav>
                                      </p:tavLst>
                                    </p:anim>
                                    <p:anim calcmode="lin" valueType="num">
                                      <p:cBhvr additive="base">
                                        <p:cTn id="13" dur="10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1" fill="hold" grpId="0" nodeType="after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 calcmode="lin" valueType="num">
                                      <p:cBhvr additive="base">
                                        <p:cTn id="17"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8">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3000"/>
                            </p:stCondLst>
                            <p:childTnLst>
                              <p:par>
                                <p:cTn id="20" presetID="2" presetClass="entr" presetSubtype="1" fill="hold" grpId="0" nodeType="after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 calcmode="lin" valueType="num">
                                      <p:cBhvr additive="base">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8">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928670"/>
            <a:ext cx="8229600" cy="928694"/>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Policies to follow…</a:t>
            </a:r>
            <a:endParaRPr kumimoji="0" lang="en-US" sz="54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pic>
        <p:nvPicPr>
          <p:cNvPr id="35842" name="Picture 2" descr="C:\Users\mahtab.muntazeri\Desktop\ULAB\pictures\cell.h1.jpg"/>
          <p:cNvPicPr>
            <a:picLocks noChangeAspect="1" noChangeArrowheads="1"/>
          </p:cNvPicPr>
          <p:nvPr/>
        </p:nvPicPr>
        <p:blipFill>
          <a:blip r:embed="rId2" cstate="print"/>
          <a:srcRect/>
          <a:stretch>
            <a:fillRect/>
          </a:stretch>
        </p:blipFill>
        <p:spPr bwMode="auto">
          <a:xfrm>
            <a:off x="4500562" y="2118007"/>
            <a:ext cx="4572032" cy="4349458"/>
          </a:xfrm>
          <a:prstGeom prst="rect">
            <a:avLst/>
          </a:prstGeom>
          <a:noFill/>
        </p:spPr>
      </p:pic>
      <p:pic>
        <p:nvPicPr>
          <p:cNvPr id="35843" name="Picture 3" descr="C:\Users\mahtab.muntazeri\Desktop\ULAB\pictures\images (1).jpg"/>
          <p:cNvPicPr>
            <a:picLocks noChangeAspect="1" noChangeArrowheads="1"/>
          </p:cNvPicPr>
          <p:nvPr/>
        </p:nvPicPr>
        <p:blipFill>
          <a:blip r:embed="rId3" cstate="print"/>
          <a:srcRect/>
          <a:stretch>
            <a:fillRect/>
          </a:stretch>
        </p:blipFill>
        <p:spPr bwMode="auto">
          <a:xfrm>
            <a:off x="214282" y="2285992"/>
            <a:ext cx="4090630" cy="400052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3304" y="2636912"/>
            <a:ext cx="4474840" cy="1143000"/>
          </a:xfrm>
        </p:spPr>
        <p:txBody>
          <a:bodyPr/>
          <a:lstStyle/>
          <a:p>
            <a:r>
              <a:rPr lang="en-US" dirty="0" smtClean="0"/>
              <a:t>5 minutes!!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22773" y="620688"/>
            <a:ext cx="3557739" cy="6115358"/>
          </a:xfrm>
          <a:prstGeom prst="rect">
            <a:avLst/>
          </a:prstGeom>
        </p:spPr>
      </p:pic>
    </p:spTree>
    <p:extLst>
      <p:ext uri="{BB962C8B-B14F-4D97-AF65-F5344CB8AC3E}">
        <p14:creationId xmlns:p14="http://schemas.microsoft.com/office/powerpoint/2010/main" val="3998968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28596" y="2643182"/>
            <a:ext cx="8229600" cy="928694"/>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What is Marketing?</a:t>
            </a:r>
            <a:endParaRPr kumimoji="0" lang="en-US" sz="54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sp>
        <p:nvSpPr>
          <p:cNvPr id="5" name="Content Placeholder 4"/>
          <p:cNvSpPr>
            <a:spLocks noGrp="1"/>
          </p:cNvSpPr>
          <p:nvPr>
            <p:ph sz="half" idx="2"/>
          </p:nvPr>
        </p:nvSpPr>
        <p:spPr/>
        <p:txBody>
          <a:bodyPr/>
          <a:lstStyle/>
          <a:p>
            <a:endParaRPr lang="en-GB"/>
          </a:p>
        </p:txBody>
      </p:sp>
      <p:sp>
        <p:nvSpPr>
          <p:cNvPr id="6" name="Content Placeholder 5"/>
          <p:cNvSpPr>
            <a:spLocks noGrp="1"/>
          </p:cNvSpPr>
          <p:nvPr>
            <p:ph sz="half" idx="1"/>
          </p:nvPr>
        </p:nvSpPr>
        <p:spPr/>
        <p:txBody>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143116"/>
            <a:ext cx="8305800" cy="3714776"/>
          </a:xfrm>
        </p:spPr>
        <p:txBody>
          <a:bodyPr>
            <a:normAutofit/>
          </a:bodyPr>
          <a:lstStyle/>
          <a:p>
            <a:pPr>
              <a:lnSpc>
                <a:spcPct val="90000"/>
              </a:lnSpc>
            </a:pPr>
            <a:r>
              <a:rPr lang="en-US" sz="3600" b="1" dirty="0" smtClean="0"/>
              <a:t>Marketing Defined:</a:t>
            </a:r>
            <a:br>
              <a:rPr lang="en-US" sz="3600" b="1" dirty="0" smtClean="0"/>
            </a:br>
            <a:r>
              <a:rPr lang="en-US" sz="3600" dirty="0" smtClean="0"/>
              <a:t/>
            </a:r>
            <a:br>
              <a:rPr lang="en-US" sz="3600" dirty="0" smtClean="0"/>
            </a:br>
            <a:r>
              <a:rPr lang="en-US" sz="3600" dirty="0" smtClean="0"/>
              <a:t> “The process by which companies create value for the customers and build strong customer relationships in order to capture value from customers in return”</a:t>
            </a:r>
            <a:br>
              <a:rPr lang="en-US" sz="3600" dirty="0" smtClean="0"/>
            </a:br>
            <a:endParaRPr lang="en-US" sz="3600" dirty="0"/>
          </a:p>
        </p:txBody>
      </p:sp>
      <p:sp>
        <p:nvSpPr>
          <p:cNvPr id="4" name="Title 1"/>
          <p:cNvSpPr txBox="1">
            <a:spLocks/>
          </p:cNvSpPr>
          <p:nvPr/>
        </p:nvSpPr>
        <p:spPr>
          <a:xfrm>
            <a:off x="457200" y="1000108"/>
            <a:ext cx="8229600" cy="928694"/>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What is Marketing?</a:t>
            </a:r>
            <a:endParaRPr kumimoji="0" lang="en-US" sz="54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533400"/>
            <a:ext cx="8229600" cy="1143000"/>
          </a:xfrm>
        </p:spPr>
        <p:txBody>
          <a:bodyPr/>
          <a:lstStyle/>
          <a:p>
            <a:pPr eaLnBrk="1" hangingPunct="1"/>
            <a:r>
              <a:rPr lang="en-US" b="1" dirty="0" smtClean="0"/>
              <a:t>What is Marketing?</a:t>
            </a:r>
          </a:p>
        </p:txBody>
      </p:sp>
      <p:sp>
        <p:nvSpPr>
          <p:cNvPr id="3076" name="Rectangle 3"/>
          <p:cNvSpPr>
            <a:spLocks noGrp="1" noChangeArrowheads="1"/>
          </p:cNvSpPr>
          <p:nvPr>
            <p:ph idx="1"/>
          </p:nvPr>
        </p:nvSpPr>
        <p:spPr/>
        <p:txBody>
          <a:bodyPr/>
          <a:lstStyle/>
          <a:p>
            <a:r>
              <a:rPr lang="en-US" b="1" dirty="0" smtClean="0"/>
              <a:t>Marketing</a:t>
            </a:r>
            <a:r>
              <a:rPr lang="en-US" dirty="0" smtClean="0"/>
              <a:t>— </a:t>
            </a:r>
            <a:r>
              <a:rPr lang="en-GB" dirty="0" smtClean="0">
                <a:solidFill>
                  <a:schemeClr val="tx1"/>
                </a:solidFill>
                <a:latin typeface="+mn-lt"/>
                <a:ea typeface="+mn-ea"/>
                <a:cs typeface="+mn-cs"/>
              </a:rPr>
              <a:t>organizational function and set of processes for creating, communicating, and delivering value to customers and for managing customer relationships in ways that benefit the organization and its stakeholders.</a:t>
            </a:r>
            <a:endParaRPr lang="en-US" dirty="0" smtClean="0"/>
          </a:p>
          <a:p>
            <a:pPr eaLnBrk="1" hangingPunct="1"/>
            <a:endParaRPr lang="en-US" dirty="0" smtClean="0"/>
          </a:p>
          <a:p>
            <a:pPr lvl="1"/>
            <a:r>
              <a:rPr lang="en-US" b="1" dirty="0" smtClean="0"/>
              <a:t>Exchange process</a:t>
            </a:r>
            <a:r>
              <a:rPr lang="en-US" dirty="0" smtClean="0"/>
              <a:t>— </a:t>
            </a:r>
            <a:r>
              <a:rPr lang="en-GB" dirty="0" smtClean="0">
                <a:solidFill>
                  <a:schemeClr val="tx1"/>
                </a:solidFill>
                <a:latin typeface="+mn-lt"/>
                <a:ea typeface="+mn-ea"/>
                <a:cs typeface="+mn-cs"/>
              </a:rPr>
              <a:t>activity in which two or more parties give something of value to each other to satisfy perceived needs.</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609600"/>
          </a:xfrm>
        </p:spPr>
        <p:txBody>
          <a:bodyPr>
            <a:normAutofit fontScale="90000"/>
          </a:bodyPr>
          <a:lstStyle/>
          <a:p>
            <a:r>
              <a:rPr lang="en-GB" b="1" dirty="0" smtClean="0"/>
              <a:t>Definitions of Marketing</a:t>
            </a:r>
            <a:endParaRPr lang="en-GB" b="1" dirty="0"/>
          </a:p>
        </p:txBody>
      </p:sp>
      <p:sp>
        <p:nvSpPr>
          <p:cNvPr id="3" name="Content Placeholder 2"/>
          <p:cNvSpPr>
            <a:spLocks noGrp="1"/>
          </p:cNvSpPr>
          <p:nvPr>
            <p:ph idx="1"/>
          </p:nvPr>
        </p:nvSpPr>
        <p:spPr>
          <a:xfrm>
            <a:off x="76200" y="1447800"/>
            <a:ext cx="8839200" cy="5410200"/>
          </a:xfrm>
        </p:spPr>
        <p:txBody>
          <a:bodyPr>
            <a:normAutofit lnSpcReduction="10000"/>
          </a:bodyPr>
          <a:lstStyle/>
          <a:p>
            <a:r>
              <a:rPr lang="en-GB" sz="2400" b="1" dirty="0" smtClean="0"/>
              <a:t>AMA-</a:t>
            </a:r>
            <a:r>
              <a:rPr lang="en-GB" sz="2400" dirty="0" smtClean="0"/>
              <a:t> “</a:t>
            </a:r>
            <a:r>
              <a:rPr lang="en-GB" sz="2400" dirty="0" smtClean="0">
                <a:solidFill>
                  <a:schemeClr val="tx1"/>
                </a:solidFill>
                <a:latin typeface="+mn-lt"/>
                <a:ea typeface="+mn-ea"/>
                <a:cs typeface="+mn-cs"/>
              </a:rPr>
              <a:t>Marketin</a:t>
            </a:r>
            <a:r>
              <a:rPr lang="en-GB" sz="2400" b="1" dirty="0" smtClean="0">
                <a:solidFill>
                  <a:schemeClr val="tx1"/>
                </a:solidFill>
                <a:latin typeface="+mn-lt"/>
                <a:ea typeface="+mn-ea"/>
                <a:cs typeface="+mn-cs"/>
              </a:rPr>
              <a:t>g</a:t>
            </a:r>
            <a:r>
              <a:rPr lang="en-GB" sz="2400" dirty="0" smtClean="0">
                <a:solidFill>
                  <a:schemeClr val="tx1"/>
                </a:solidFill>
                <a:latin typeface="+mn-lt"/>
                <a:ea typeface="+mn-ea"/>
                <a:cs typeface="+mn-cs"/>
              </a:rPr>
              <a:t> is the activity, set of institutions, and processes for creating, communicating, delivering, and exchanging offerings that have value for customers, clients, partners, and society at large.”</a:t>
            </a:r>
          </a:p>
          <a:p>
            <a:endParaRPr lang="en-GB" sz="2400" dirty="0" smtClean="0">
              <a:solidFill>
                <a:schemeClr val="tx1"/>
              </a:solidFill>
              <a:latin typeface="+mn-lt"/>
              <a:ea typeface="+mn-ea"/>
              <a:cs typeface="+mn-cs"/>
            </a:endParaRPr>
          </a:p>
          <a:p>
            <a:r>
              <a:rPr lang="en-GB" sz="2400" b="1" dirty="0" smtClean="0">
                <a:latin typeface="+mn-lt"/>
                <a:ea typeface="+mn-ea"/>
                <a:cs typeface="+mn-cs"/>
              </a:rPr>
              <a:t>Dr. Philip </a:t>
            </a:r>
            <a:r>
              <a:rPr lang="en-GB" sz="2400" b="1" dirty="0" err="1" smtClean="0">
                <a:latin typeface="+mn-lt"/>
                <a:ea typeface="+mn-ea"/>
                <a:cs typeface="+mn-cs"/>
              </a:rPr>
              <a:t>Kotler</a:t>
            </a:r>
            <a:r>
              <a:rPr lang="en-GB" sz="2400" b="1" dirty="0" smtClean="0">
                <a:solidFill>
                  <a:srgbClr val="008000"/>
                </a:solidFill>
                <a:latin typeface="+mn-lt"/>
                <a:ea typeface="+mn-ea"/>
                <a:cs typeface="+mn-cs"/>
              </a:rPr>
              <a:t>- </a:t>
            </a:r>
            <a:r>
              <a:rPr lang="en-GB" sz="2400" dirty="0" smtClean="0">
                <a:solidFill>
                  <a:schemeClr val="tx1"/>
                </a:solidFill>
                <a:latin typeface="+mn-lt"/>
                <a:ea typeface="+mn-ea"/>
                <a:cs typeface="+mn-cs"/>
              </a:rPr>
              <a:t>“the science and art of exploring, creating, and delivering value to satisfy the needs of a target market at a profit.  Marketing identifies unfulfilled needs and desires. It defines, measures and quantifies the size of the identified market and the profit potential. It pinpoints which segments the company is capable of serving best and it designs and promotes the appropriate products and services.”</a:t>
            </a:r>
          </a:p>
          <a:p>
            <a:endParaRPr lang="en-GB" sz="2400" dirty="0" smtClean="0"/>
          </a:p>
          <a:p>
            <a:r>
              <a:rPr lang="en-GB" sz="2400" dirty="0" smtClean="0">
                <a:solidFill>
                  <a:schemeClr val="tx1"/>
                </a:solidFill>
                <a:latin typeface="+mn-lt"/>
                <a:ea typeface="+mn-ea"/>
                <a:cs typeface="+mn-cs"/>
              </a:rPr>
              <a:t>http://heidicohen.com/marketing-definition/</a:t>
            </a:r>
          </a:p>
          <a:p>
            <a:endParaRPr lang="en-GB"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928670"/>
            <a:ext cx="8229600" cy="928694"/>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ANY QUESTION ??</a:t>
            </a:r>
            <a:endParaRPr kumimoji="0" lang="en-US" sz="54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pic>
        <p:nvPicPr>
          <p:cNvPr id="4" name="Picture 2" descr="C:\bus 251 (bdc)\MGT210\kenya animation\signpost_student.gif"/>
          <p:cNvPicPr>
            <a:picLocks noChangeAspect="1" noChangeArrowheads="1"/>
          </p:cNvPicPr>
          <p:nvPr/>
        </p:nvPicPr>
        <p:blipFill>
          <a:blip r:embed="rId2" cstate="print"/>
          <a:srcRect/>
          <a:stretch>
            <a:fillRect/>
          </a:stretch>
        </p:blipFill>
        <p:spPr bwMode="auto">
          <a:xfrm>
            <a:off x="1447800" y="1981200"/>
            <a:ext cx="5130662" cy="4720209"/>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Users\mahtab.muntazeri\Desktop\ULAB\pictures\yTkMoEETE.jpeg"/>
          <p:cNvPicPr>
            <a:picLocks noChangeAspect="1" noChangeArrowheads="1"/>
          </p:cNvPicPr>
          <p:nvPr/>
        </p:nvPicPr>
        <p:blipFill>
          <a:blip r:embed="rId2" cstate="print"/>
          <a:srcRect/>
          <a:stretch>
            <a:fillRect/>
          </a:stretch>
        </p:blipFill>
        <p:spPr bwMode="auto">
          <a:xfrm>
            <a:off x="2438400" y="1035050"/>
            <a:ext cx="4267200" cy="47879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uppe 123"/>
          <p:cNvGrpSpPr>
            <a:grpSpLocks/>
          </p:cNvGrpSpPr>
          <p:nvPr/>
        </p:nvGrpSpPr>
        <p:grpSpPr bwMode="auto">
          <a:xfrm>
            <a:off x="285720" y="714356"/>
            <a:ext cx="4358288" cy="3286148"/>
            <a:chOff x="557333" y="1877675"/>
            <a:chExt cx="4742559" cy="4412195"/>
          </a:xfrm>
        </p:grpSpPr>
        <p:sp>
          <p:nvSpPr>
            <p:cNvPr id="17" name="Ellipse 86"/>
            <p:cNvSpPr/>
            <p:nvPr/>
          </p:nvSpPr>
          <p:spPr bwMode="auto">
            <a:xfrm>
              <a:off x="1452862" y="5306447"/>
              <a:ext cx="2836844" cy="573514"/>
            </a:xfrm>
            <a:prstGeom prst="ellipse">
              <a:avLst/>
            </a:prstGeom>
            <a:gradFill flip="none" rotWithShape="1">
              <a:gsLst>
                <a:gs pos="24000">
                  <a:sysClr val="windowText" lastClr="000000">
                    <a:alpha val="22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8" name="Ellipse 87"/>
            <p:cNvSpPr/>
            <p:nvPr/>
          </p:nvSpPr>
          <p:spPr bwMode="auto">
            <a:xfrm>
              <a:off x="2932598" y="5817744"/>
              <a:ext cx="1862823" cy="380685"/>
            </a:xfrm>
            <a:prstGeom prst="ellipse">
              <a:avLst/>
            </a:prstGeom>
            <a:gradFill flip="none" rotWithShape="1">
              <a:gsLst>
                <a:gs pos="24000">
                  <a:sysClr val="windowText" lastClr="000000">
                    <a:alpha val="28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9" name="Ellipse 88"/>
            <p:cNvSpPr/>
            <p:nvPr/>
          </p:nvSpPr>
          <p:spPr bwMode="auto">
            <a:xfrm>
              <a:off x="844903" y="5909185"/>
              <a:ext cx="1862824" cy="380685"/>
            </a:xfrm>
            <a:prstGeom prst="ellipse">
              <a:avLst/>
            </a:prstGeom>
            <a:gradFill flip="none" rotWithShape="1">
              <a:gsLst>
                <a:gs pos="24000">
                  <a:sysClr val="windowText" lastClr="000000">
                    <a:alpha val="28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grpSp>
          <p:nvGrpSpPr>
            <p:cNvPr id="20" name="Gruppe 92"/>
            <p:cNvGrpSpPr>
              <a:grpSpLocks/>
            </p:cNvGrpSpPr>
            <p:nvPr/>
          </p:nvGrpSpPr>
          <p:grpSpPr bwMode="auto">
            <a:xfrm>
              <a:off x="2530953" y="2177681"/>
              <a:ext cx="669796" cy="4021897"/>
              <a:chOff x="375748" y="3370704"/>
              <a:chExt cx="1614231" cy="2879359"/>
            </a:xfrm>
          </p:grpSpPr>
          <p:sp>
            <p:nvSpPr>
              <p:cNvPr id="24" name="Afrundet rektangel 89"/>
              <p:cNvSpPr>
                <a:spLocks noChangeArrowheads="1"/>
              </p:cNvSpPr>
              <p:nvPr/>
            </p:nvSpPr>
            <p:spPr bwMode="auto">
              <a:xfrm rot="1320000">
                <a:off x="375748" y="3835629"/>
                <a:ext cx="198910" cy="2414434"/>
              </a:xfrm>
              <a:prstGeom prst="roundRect">
                <a:avLst>
                  <a:gd name="adj" fmla="val 16667"/>
                </a:avLst>
              </a:prstGeom>
              <a:gradFill rotWithShape="1">
                <a:gsLst>
                  <a:gs pos="0">
                    <a:srgbClr val="151616"/>
                  </a:gs>
                  <a:gs pos="100000">
                    <a:srgbClr val="F3F3F3"/>
                  </a:gs>
                  <a:gs pos="100000">
                    <a:srgbClr val="A6A6A6"/>
                  </a:gs>
                </a:gsLst>
                <a:lin ang="10800000" scaled="1"/>
              </a:gradFill>
              <a:ln w="9525">
                <a:noFill/>
                <a:round/>
                <a:headEnd/>
                <a:tailEnd/>
              </a:ln>
              <a:effectLst>
                <a:outerShdw blurRad="63500" dist="23000" dir="5400000" rotWithShape="0">
                  <a:srgbClr val="000000">
                    <a:alpha val="34999"/>
                  </a:srgbClr>
                </a:outerShdw>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25" name="Afrundet rektangel 90"/>
              <p:cNvSpPr>
                <a:spLocks noChangeArrowheads="1"/>
              </p:cNvSpPr>
              <p:nvPr/>
            </p:nvSpPr>
            <p:spPr bwMode="auto">
              <a:xfrm>
                <a:off x="1106361" y="3370704"/>
                <a:ext cx="175960" cy="2414434"/>
              </a:xfrm>
              <a:prstGeom prst="roundRect">
                <a:avLst>
                  <a:gd name="adj" fmla="val 16667"/>
                </a:avLst>
              </a:prstGeom>
              <a:gradFill rotWithShape="1">
                <a:gsLst>
                  <a:gs pos="0">
                    <a:srgbClr val="151616"/>
                  </a:gs>
                  <a:gs pos="100000">
                    <a:srgbClr val="F3F3F3"/>
                  </a:gs>
                  <a:gs pos="100000">
                    <a:srgbClr val="A6A6A6"/>
                  </a:gs>
                </a:gsLst>
                <a:lin ang="10800000" scaled="1"/>
              </a:gradFill>
              <a:ln w="9525">
                <a:noFill/>
                <a:round/>
                <a:headEnd/>
                <a:tailEnd/>
              </a:ln>
              <a:effectLst>
                <a:outerShdw blurRad="63500" dist="23000" dir="5400000" rotWithShape="0">
                  <a:srgbClr val="000000">
                    <a:alpha val="34999"/>
                  </a:srgbClr>
                </a:outerShdw>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26" name="Afrundet rektangel 91"/>
              <p:cNvSpPr>
                <a:spLocks noChangeArrowheads="1"/>
              </p:cNvSpPr>
              <p:nvPr/>
            </p:nvSpPr>
            <p:spPr bwMode="auto">
              <a:xfrm rot="20040000">
                <a:off x="1791069" y="3759468"/>
                <a:ext cx="198910" cy="2414434"/>
              </a:xfrm>
              <a:prstGeom prst="roundRect">
                <a:avLst>
                  <a:gd name="adj" fmla="val 16667"/>
                </a:avLst>
              </a:prstGeom>
              <a:gradFill rotWithShape="1">
                <a:gsLst>
                  <a:gs pos="0">
                    <a:srgbClr val="151616"/>
                  </a:gs>
                  <a:gs pos="100000">
                    <a:srgbClr val="F3F3F3"/>
                  </a:gs>
                  <a:gs pos="100000">
                    <a:srgbClr val="A6A6A6"/>
                  </a:gs>
                </a:gsLst>
                <a:lin ang="10800000" scaled="1"/>
              </a:gradFill>
              <a:ln w="9525">
                <a:noFill/>
                <a:round/>
                <a:headEnd/>
                <a:tailEnd/>
              </a:ln>
              <a:effectLst>
                <a:outerShdw blurRad="63500" dist="23000" dir="5400000" rotWithShape="0">
                  <a:srgbClr val="000000">
                    <a:alpha val="34999"/>
                  </a:srgbClr>
                </a:outerShdw>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grpSp>
        <p:grpSp>
          <p:nvGrpSpPr>
            <p:cNvPr id="21" name="Gruppe 157"/>
            <p:cNvGrpSpPr/>
            <p:nvPr/>
          </p:nvGrpSpPr>
          <p:grpSpPr bwMode="auto">
            <a:xfrm>
              <a:off x="557333" y="1877675"/>
              <a:ext cx="4742559" cy="3136286"/>
              <a:chOff x="3401158" y="1815393"/>
              <a:chExt cx="5769644" cy="4032958"/>
            </a:xfrm>
            <a:effectLst>
              <a:outerShdw blurRad="50800" dist="38100" dir="2700000" algn="tl" rotWithShape="0">
                <a:prstClr val="black">
                  <a:alpha val="40000"/>
                </a:prstClr>
              </a:outerShdw>
            </a:effectLst>
          </p:grpSpPr>
          <p:sp>
            <p:nvSpPr>
              <p:cNvPr id="22" name="Rectangle 27"/>
              <p:cNvSpPr>
                <a:spLocks noChangeArrowheads="1"/>
              </p:cNvSpPr>
              <p:nvPr/>
            </p:nvSpPr>
            <p:spPr bwMode="auto">
              <a:xfrm>
                <a:off x="3401158" y="2201170"/>
                <a:ext cx="5769644" cy="3647181"/>
              </a:xfrm>
              <a:prstGeom prst="rect">
                <a:avLst/>
              </a:prstGeom>
              <a:gradFill flip="none" rotWithShape="1">
                <a:gsLst>
                  <a:gs pos="38000">
                    <a:sysClr val="window" lastClr="FFFFFF"/>
                  </a:gs>
                  <a:gs pos="100000">
                    <a:schemeClr val="bg1">
                      <a:lumMod val="75000"/>
                    </a:schemeClr>
                  </a:gs>
                  <a:gs pos="68000">
                    <a:schemeClr val="bg1">
                      <a:lumMod val="95000"/>
                    </a:schemeClr>
                  </a:gs>
                </a:gsLst>
                <a:lin ang="12300000" scaled="0"/>
                <a:tileRect/>
              </a:gradFill>
              <a:ln w="9525">
                <a:noFill/>
                <a:miter lim="800000"/>
                <a:headEnd/>
                <a:tailEnd/>
              </a:ln>
              <a:effectLst/>
            </p:spPr>
            <p:txBody>
              <a:bodyPr anchor="ctr"/>
              <a:lstStyle/>
              <a:p>
                <a:pPr marL="342900" indent="-342900" defTabSz="914400" fontAlgn="auto">
                  <a:spcBef>
                    <a:spcPts val="0"/>
                  </a:spcBef>
                  <a:spcAft>
                    <a:spcPts val="0"/>
                  </a:spcAft>
                  <a:defRPr/>
                </a:pPr>
                <a:r>
                  <a:rPr lang="de-DE" sz="2400" b="1" kern="0" dirty="0" smtClean="0">
                    <a:solidFill>
                      <a:sysClr val="windowText" lastClr="000000"/>
                    </a:solidFill>
                    <a:ea typeface="ＭＳ Ｐゴシック" pitchFamily="-97" charset="-128"/>
                  </a:rPr>
                  <a:t>MAHTAB MUNTAZERI (Mbt)</a:t>
                </a:r>
              </a:p>
              <a:p>
                <a:pPr marL="342900" indent="-342900" defTabSz="914400" fontAlgn="auto">
                  <a:spcBef>
                    <a:spcPts val="0"/>
                  </a:spcBef>
                  <a:spcAft>
                    <a:spcPts val="0"/>
                  </a:spcAft>
                  <a:defRPr/>
                </a:pPr>
                <a:r>
                  <a:rPr lang="de-DE" sz="2000" kern="0" dirty="0" smtClean="0">
                    <a:solidFill>
                      <a:sysClr val="windowText" lastClr="000000"/>
                    </a:solidFill>
                    <a:ea typeface="ＭＳ Ｐゴシック" pitchFamily="-97" charset="-128"/>
                  </a:rPr>
                  <a:t>Lecturer,</a:t>
                </a:r>
              </a:p>
              <a:p>
                <a:pPr marL="342900" indent="-342900" defTabSz="914400" fontAlgn="auto">
                  <a:spcBef>
                    <a:spcPts val="0"/>
                  </a:spcBef>
                  <a:spcAft>
                    <a:spcPts val="0"/>
                  </a:spcAft>
                  <a:defRPr/>
                </a:pPr>
                <a:r>
                  <a:rPr lang="de-DE" sz="2000" kern="0" dirty="0" smtClean="0">
                    <a:solidFill>
                      <a:sysClr val="windowText" lastClr="000000"/>
                    </a:solidFill>
                    <a:ea typeface="ＭＳ Ｐゴシック" pitchFamily="-97" charset="-128"/>
                  </a:rPr>
                  <a:t>Department of Marketing &amp; INB</a:t>
                </a:r>
              </a:p>
              <a:p>
                <a:pPr marL="342900" indent="-342900" defTabSz="914400" fontAlgn="auto">
                  <a:spcBef>
                    <a:spcPts val="0"/>
                  </a:spcBef>
                  <a:spcAft>
                    <a:spcPts val="0"/>
                  </a:spcAft>
                  <a:defRPr/>
                </a:pPr>
                <a:r>
                  <a:rPr lang="de-DE" sz="2000" kern="0" dirty="0" smtClean="0">
                    <a:solidFill>
                      <a:sysClr val="windowText" lastClr="000000"/>
                    </a:solidFill>
                    <a:ea typeface="ＭＳ Ｐゴシック" pitchFamily="-97" charset="-128"/>
                  </a:rPr>
                  <a:t>School of Business &amp; Economics,</a:t>
                </a:r>
              </a:p>
              <a:p>
                <a:pPr indent="17463" defTabSz="914400" fontAlgn="auto">
                  <a:spcBef>
                    <a:spcPts val="0"/>
                  </a:spcBef>
                  <a:spcAft>
                    <a:spcPts val="0"/>
                  </a:spcAft>
                  <a:defRPr/>
                </a:pPr>
                <a:r>
                  <a:rPr lang="de-DE" sz="2000" kern="0" dirty="0" smtClean="0">
                    <a:solidFill>
                      <a:sysClr val="windowText" lastClr="000000"/>
                    </a:solidFill>
                    <a:ea typeface="ＭＳ Ｐゴシック" pitchFamily="-97" charset="-128"/>
                  </a:rPr>
                  <a:t>North South University.</a:t>
                </a:r>
                <a:endParaRPr lang="de-DE" sz="2000" kern="0" dirty="0">
                  <a:solidFill>
                    <a:sysClr val="windowText" lastClr="000000"/>
                  </a:solidFill>
                  <a:latin typeface="Arial Narrow" pitchFamily="-97" charset="0"/>
                  <a:ea typeface="ＭＳ Ｐゴシック" pitchFamily="-97" charset="-128"/>
                </a:endParaRPr>
              </a:p>
            </p:txBody>
          </p:sp>
          <p:sp>
            <p:nvSpPr>
              <p:cNvPr id="23" name="Rectangle 39"/>
              <p:cNvSpPr>
                <a:spLocks noChangeArrowheads="1"/>
              </p:cNvSpPr>
              <p:nvPr/>
            </p:nvSpPr>
            <p:spPr bwMode="auto">
              <a:xfrm>
                <a:off x="3401158" y="1815393"/>
                <a:ext cx="5769644" cy="348197"/>
              </a:xfrm>
              <a:prstGeom prst="rect">
                <a:avLst/>
              </a:prstGeom>
              <a:gradFill flip="none" rotWithShape="1">
                <a:gsLst>
                  <a:gs pos="0">
                    <a:srgbClr val="D6B19C">
                      <a:alpha val="35000"/>
                    </a:srgbClr>
                  </a:gs>
                  <a:gs pos="30000">
                    <a:srgbClr val="D49E6C"/>
                  </a:gs>
                  <a:gs pos="70000">
                    <a:srgbClr val="A65528"/>
                  </a:gs>
                  <a:gs pos="100000">
                    <a:srgbClr val="663012"/>
                  </a:gs>
                </a:gsLst>
                <a:lin ang="5400000" scaled="0"/>
                <a:tileRect/>
              </a:gradFill>
              <a:ln w="25400" cap="flat" cmpd="sng" algn="ctr">
                <a:noFill/>
                <a:prstDash val="solid"/>
              </a:ln>
              <a:effectLst/>
            </p:spPr>
            <p:txBody>
              <a:bodyPr anchor="ctr"/>
              <a:lstStyle/>
              <a:p>
                <a:pPr algn="ctr" defTabSz="914400" fontAlgn="auto">
                  <a:spcBef>
                    <a:spcPts val="0"/>
                  </a:spcBef>
                  <a:spcAft>
                    <a:spcPts val="0"/>
                  </a:spcAft>
                  <a:defRPr/>
                </a:pPr>
                <a:endParaRPr lang="de-DE" b="1" kern="0" noProof="1">
                  <a:solidFill>
                    <a:srgbClr val="000000"/>
                  </a:solidFill>
                  <a:latin typeface="Calibri"/>
                  <a:ea typeface="ＭＳ Ｐゴシック" pitchFamily="-97" charset="-128"/>
                </a:endParaRPr>
              </a:p>
            </p:txBody>
          </p:sp>
        </p:grpSp>
      </p:grpSp>
      <p:grpSp>
        <p:nvGrpSpPr>
          <p:cNvPr id="4" name="Gruppe 123"/>
          <p:cNvGrpSpPr>
            <a:grpSpLocks/>
          </p:cNvGrpSpPr>
          <p:nvPr/>
        </p:nvGrpSpPr>
        <p:grpSpPr bwMode="auto">
          <a:xfrm>
            <a:off x="4143372" y="3089650"/>
            <a:ext cx="4929190" cy="3604603"/>
            <a:chOff x="557333" y="1963267"/>
            <a:chExt cx="4430992" cy="4326603"/>
          </a:xfrm>
        </p:grpSpPr>
        <p:sp>
          <p:nvSpPr>
            <p:cNvPr id="6" name="Ellipse 86"/>
            <p:cNvSpPr/>
            <p:nvPr/>
          </p:nvSpPr>
          <p:spPr bwMode="auto">
            <a:xfrm>
              <a:off x="1452862" y="5306447"/>
              <a:ext cx="2836844" cy="573514"/>
            </a:xfrm>
            <a:prstGeom prst="ellipse">
              <a:avLst/>
            </a:prstGeom>
            <a:gradFill flip="none" rotWithShape="1">
              <a:gsLst>
                <a:gs pos="24000">
                  <a:sysClr val="windowText" lastClr="000000">
                    <a:alpha val="22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7" name="Ellipse 87"/>
            <p:cNvSpPr/>
            <p:nvPr/>
          </p:nvSpPr>
          <p:spPr bwMode="auto">
            <a:xfrm>
              <a:off x="2932598" y="5817744"/>
              <a:ext cx="1862823" cy="380685"/>
            </a:xfrm>
            <a:prstGeom prst="ellipse">
              <a:avLst/>
            </a:prstGeom>
            <a:gradFill flip="none" rotWithShape="1">
              <a:gsLst>
                <a:gs pos="24000">
                  <a:sysClr val="windowText" lastClr="000000">
                    <a:alpha val="28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8" name="Ellipse 88"/>
            <p:cNvSpPr/>
            <p:nvPr/>
          </p:nvSpPr>
          <p:spPr bwMode="auto">
            <a:xfrm>
              <a:off x="844903" y="5909185"/>
              <a:ext cx="1862824" cy="380685"/>
            </a:xfrm>
            <a:prstGeom prst="ellipse">
              <a:avLst/>
            </a:prstGeom>
            <a:gradFill flip="none" rotWithShape="1">
              <a:gsLst>
                <a:gs pos="24000">
                  <a:sysClr val="windowText" lastClr="000000">
                    <a:alpha val="28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grpSp>
          <p:nvGrpSpPr>
            <p:cNvPr id="9" name="Gruppe 92"/>
            <p:cNvGrpSpPr>
              <a:grpSpLocks/>
            </p:cNvGrpSpPr>
            <p:nvPr/>
          </p:nvGrpSpPr>
          <p:grpSpPr bwMode="auto">
            <a:xfrm>
              <a:off x="2530953" y="2177681"/>
              <a:ext cx="669796" cy="4021897"/>
              <a:chOff x="375748" y="3370704"/>
              <a:chExt cx="1614231" cy="2879359"/>
            </a:xfrm>
          </p:grpSpPr>
          <p:sp>
            <p:nvSpPr>
              <p:cNvPr id="13" name="Afrundet rektangel 89"/>
              <p:cNvSpPr>
                <a:spLocks noChangeArrowheads="1"/>
              </p:cNvSpPr>
              <p:nvPr/>
            </p:nvSpPr>
            <p:spPr bwMode="auto">
              <a:xfrm rot="1320000">
                <a:off x="375748" y="3835629"/>
                <a:ext cx="198910" cy="2414434"/>
              </a:xfrm>
              <a:prstGeom prst="roundRect">
                <a:avLst>
                  <a:gd name="adj" fmla="val 16667"/>
                </a:avLst>
              </a:prstGeom>
              <a:gradFill rotWithShape="1">
                <a:gsLst>
                  <a:gs pos="0">
                    <a:srgbClr val="151616"/>
                  </a:gs>
                  <a:gs pos="100000">
                    <a:srgbClr val="F3F3F3"/>
                  </a:gs>
                  <a:gs pos="100000">
                    <a:srgbClr val="A6A6A6"/>
                  </a:gs>
                </a:gsLst>
                <a:lin ang="10800000" scaled="1"/>
              </a:gradFill>
              <a:ln w="9525">
                <a:noFill/>
                <a:round/>
                <a:headEnd/>
                <a:tailEnd/>
              </a:ln>
              <a:effectLst>
                <a:outerShdw blurRad="63500" dist="23000" dir="5400000" rotWithShape="0">
                  <a:srgbClr val="000000">
                    <a:alpha val="34999"/>
                  </a:srgbClr>
                </a:outerShdw>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4" name="Afrundet rektangel 90"/>
              <p:cNvSpPr>
                <a:spLocks noChangeArrowheads="1"/>
              </p:cNvSpPr>
              <p:nvPr/>
            </p:nvSpPr>
            <p:spPr bwMode="auto">
              <a:xfrm>
                <a:off x="1106361" y="3370704"/>
                <a:ext cx="175960" cy="2414434"/>
              </a:xfrm>
              <a:prstGeom prst="roundRect">
                <a:avLst>
                  <a:gd name="adj" fmla="val 16667"/>
                </a:avLst>
              </a:prstGeom>
              <a:gradFill rotWithShape="1">
                <a:gsLst>
                  <a:gs pos="0">
                    <a:srgbClr val="151616"/>
                  </a:gs>
                  <a:gs pos="100000">
                    <a:srgbClr val="F3F3F3"/>
                  </a:gs>
                  <a:gs pos="100000">
                    <a:srgbClr val="A6A6A6"/>
                  </a:gs>
                </a:gsLst>
                <a:lin ang="10800000" scaled="1"/>
              </a:gradFill>
              <a:ln w="9525">
                <a:noFill/>
                <a:round/>
                <a:headEnd/>
                <a:tailEnd/>
              </a:ln>
              <a:effectLst>
                <a:outerShdw blurRad="63500" dist="23000" dir="5400000" rotWithShape="0">
                  <a:srgbClr val="000000">
                    <a:alpha val="34999"/>
                  </a:srgbClr>
                </a:outerShdw>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sp>
            <p:nvSpPr>
              <p:cNvPr id="15" name="Afrundet rektangel 91"/>
              <p:cNvSpPr>
                <a:spLocks noChangeArrowheads="1"/>
              </p:cNvSpPr>
              <p:nvPr/>
            </p:nvSpPr>
            <p:spPr bwMode="auto">
              <a:xfrm rot="20040000">
                <a:off x="1791069" y="3759468"/>
                <a:ext cx="198910" cy="2414434"/>
              </a:xfrm>
              <a:prstGeom prst="roundRect">
                <a:avLst>
                  <a:gd name="adj" fmla="val 16667"/>
                </a:avLst>
              </a:prstGeom>
              <a:gradFill rotWithShape="1">
                <a:gsLst>
                  <a:gs pos="0">
                    <a:srgbClr val="151616"/>
                  </a:gs>
                  <a:gs pos="100000">
                    <a:srgbClr val="F3F3F3"/>
                  </a:gs>
                  <a:gs pos="100000">
                    <a:srgbClr val="A6A6A6"/>
                  </a:gs>
                </a:gsLst>
                <a:lin ang="10800000" scaled="1"/>
              </a:gradFill>
              <a:ln w="9525">
                <a:noFill/>
                <a:round/>
                <a:headEnd/>
                <a:tailEnd/>
              </a:ln>
              <a:effectLst>
                <a:outerShdw blurRad="63500" dist="23000" dir="5400000" rotWithShape="0">
                  <a:srgbClr val="000000">
                    <a:alpha val="34999"/>
                  </a:srgbClr>
                </a:outerShdw>
              </a:effectLst>
            </p:spPr>
            <p:txBody>
              <a:bodyPr anchor="ctr"/>
              <a:lstStyle/>
              <a:p>
                <a:pPr algn="ctr" defTabSz="914400" fontAlgn="auto">
                  <a:spcBef>
                    <a:spcPts val="0"/>
                  </a:spcBef>
                  <a:spcAft>
                    <a:spcPts val="0"/>
                  </a:spcAft>
                  <a:defRPr/>
                </a:pPr>
                <a:endParaRPr lang="en-US">
                  <a:solidFill>
                    <a:srgbClr val="FFFFFF"/>
                  </a:solidFill>
                  <a:latin typeface="Calibri" charset="0"/>
                  <a:ea typeface="ＭＳ Ｐゴシック" charset="-128"/>
                  <a:cs typeface="ＭＳ Ｐゴシック" charset="-128"/>
                </a:endParaRPr>
              </a:p>
            </p:txBody>
          </p:sp>
        </p:grpSp>
        <p:grpSp>
          <p:nvGrpSpPr>
            <p:cNvPr id="10" name="Gruppe 157"/>
            <p:cNvGrpSpPr/>
            <p:nvPr/>
          </p:nvGrpSpPr>
          <p:grpSpPr bwMode="auto">
            <a:xfrm>
              <a:off x="557333" y="1963267"/>
              <a:ext cx="4430992" cy="3065479"/>
              <a:chOff x="3401158" y="1925455"/>
              <a:chExt cx="5390602" cy="3941906"/>
            </a:xfrm>
            <a:effectLst>
              <a:outerShdw blurRad="50800" dist="38100" dir="2700000" algn="tl" rotWithShape="0">
                <a:prstClr val="black">
                  <a:alpha val="40000"/>
                </a:prstClr>
              </a:outerShdw>
            </a:effectLst>
          </p:grpSpPr>
          <p:sp>
            <p:nvSpPr>
              <p:cNvPr id="11" name="Rectangle 27"/>
              <p:cNvSpPr>
                <a:spLocks noChangeArrowheads="1"/>
              </p:cNvSpPr>
              <p:nvPr/>
            </p:nvSpPr>
            <p:spPr bwMode="auto">
              <a:xfrm>
                <a:off x="3401158" y="2531957"/>
                <a:ext cx="5390602" cy="3335404"/>
              </a:xfrm>
              <a:prstGeom prst="rect">
                <a:avLst/>
              </a:prstGeom>
              <a:gradFill flip="none" rotWithShape="1">
                <a:gsLst>
                  <a:gs pos="38000">
                    <a:sysClr val="window" lastClr="FFFFFF"/>
                  </a:gs>
                  <a:gs pos="100000">
                    <a:schemeClr val="bg1">
                      <a:lumMod val="75000"/>
                    </a:schemeClr>
                  </a:gs>
                  <a:gs pos="68000">
                    <a:schemeClr val="bg1">
                      <a:lumMod val="95000"/>
                    </a:schemeClr>
                  </a:gs>
                </a:gsLst>
                <a:lin ang="12300000" scaled="0"/>
                <a:tileRect/>
              </a:gradFill>
              <a:ln w="9525">
                <a:noFill/>
                <a:miter lim="800000"/>
                <a:headEnd/>
                <a:tailEnd/>
              </a:ln>
              <a:effectLst/>
            </p:spPr>
            <p:txBody>
              <a:bodyPr anchor="t"/>
              <a:lstStyle/>
              <a:p>
                <a:pPr>
                  <a:lnSpc>
                    <a:spcPct val="150000"/>
                  </a:lnSpc>
                </a:pPr>
                <a:r>
                  <a:rPr lang="en-US" sz="2000" b="1" dirty="0" smtClean="0"/>
                  <a:t>Office: </a:t>
                </a:r>
                <a:r>
                  <a:rPr lang="en-US" sz="2000" dirty="0" smtClean="0"/>
                  <a:t>NAC727</a:t>
                </a:r>
              </a:p>
              <a:p>
                <a:r>
                  <a:rPr lang="en-US" sz="2000" b="1" dirty="0" smtClean="0"/>
                  <a:t>Consultation Hour : </a:t>
                </a:r>
                <a:endParaRPr lang="en-US" sz="2000" dirty="0" smtClean="0"/>
              </a:p>
              <a:p>
                <a:r>
                  <a:rPr lang="en-US" sz="2000" b="1" dirty="0" smtClean="0"/>
                  <a:t>	</a:t>
                </a:r>
                <a:r>
                  <a:rPr lang="en-US" sz="2000" dirty="0" smtClean="0"/>
                  <a:t>TBA</a:t>
                </a:r>
                <a:r>
                  <a:rPr lang="en-US" sz="2000" b="1" dirty="0" smtClean="0"/>
                  <a:t>	</a:t>
                </a:r>
                <a:endParaRPr lang="en-US" sz="2000" b="1" dirty="0"/>
              </a:p>
              <a:p>
                <a:r>
                  <a:rPr lang="en-US" sz="2000" b="1" dirty="0" smtClean="0"/>
                  <a:t>Email: </a:t>
                </a:r>
                <a:r>
                  <a:rPr lang="en-US" sz="2000" dirty="0" smtClean="0"/>
                  <a:t>mahtab.muntazeri@northsouth.edu</a:t>
                </a:r>
              </a:p>
              <a:p>
                <a:pPr>
                  <a:lnSpc>
                    <a:spcPct val="150000"/>
                  </a:lnSpc>
                </a:pPr>
                <a:r>
                  <a:rPr lang="en-US" sz="2000" b="1" dirty="0" smtClean="0"/>
                  <a:t>Website</a:t>
                </a:r>
                <a:r>
                  <a:rPr lang="en-US" sz="2000" dirty="0" smtClean="0"/>
                  <a:t>: http</a:t>
                </a:r>
                <a:r>
                  <a:rPr lang="en-US" sz="2000" dirty="0"/>
                  <a:t>://</a:t>
                </a:r>
                <a:r>
                  <a:rPr lang="en-US" sz="2000" dirty="0" smtClean="0"/>
                  <a:t>mahtab-nsu.weebly.com</a:t>
                </a:r>
                <a:endParaRPr lang="de-DE" sz="2000" kern="0" dirty="0">
                  <a:solidFill>
                    <a:sysClr val="windowText" lastClr="000000"/>
                  </a:solidFill>
                  <a:latin typeface="Arial Narrow" pitchFamily="-97" charset="0"/>
                  <a:ea typeface="ＭＳ Ｐゴシック" pitchFamily="-97" charset="-128"/>
                </a:endParaRPr>
              </a:p>
            </p:txBody>
          </p:sp>
          <p:sp>
            <p:nvSpPr>
              <p:cNvPr id="12" name="Rectangle 39"/>
              <p:cNvSpPr>
                <a:spLocks noChangeArrowheads="1"/>
              </p:cNvSpPr>
              <p:nvPr/>
            </p:nvSpPr>
            <p:spPr bwMode="auto">
              <a:xfrm>
                <a:off x="3401158" y="1925455"/>
                <a:ext cx="5390602" cy="634038"/>
              </a:xfrm>
              <a:prstGeom prst="rect">
                <a:avLst/>
              </a:prstGeom>
              <a:gradFill flip="none" rotWithShape="1">
                <a:gsLst>
                  <a:gs pos="0">
                    <a:srgbClr val="D6B19C">
                      <a:alpha val="35000"/>
                    </a:srgbClr>
                  </a:gs>
                  <a:gs pos="30000">
                    <a:srgbClr val="D49E6C"/>
                  </a:gs>
                  <a:gs pos="70000">
                    <a:srgbClr val="A65528"/>
                  </a:gs>
                  <a:gs pos="100000">
                    <a:srgbClr val="663012"/>
                  </a:gs>
                </a:gsLst>
                <a:lin ang="5400000" scaled="0"/>
                <a:tileRect/>
              </a:gradFill>
              <a:ln w="25400" cap="flat" cmpd="sng" algn="ctr">
                <a:noFill/>
                <a:prstDash val="solid"/>
              </a:ln>
              <a:effectLst/>
            </p:spPr>
            <p:txBody>
              <a:bodyPr anchor="ctr"/>
              <a:lstStyle/>
              <a:p>
                <a:pPr algn="ctr" defTabSz="914400" fontAlgn="auto">
                  <a:spcBef>
                    <a:spcPts val="0"/>
                  </a:spcBef>
                  <a:spcAft>
                    <a:spcPts val="0"/>
                  </a:spcAft>
                  <a:defRPr/>
                </a:pPr>
                <a:r>
                  <a:rPr lang="de-DE" sz="2400" b="1" kern="0" noProof="1" smtClean="0">
                    <a:solidFill>
                      <a:srgbClr val="000000"/>
                    </a:solidFill>
                    <a:latin typeface="Calibri"/>
                    <a:ea typeface="ＭＳ Ｐゴシック" pitchFamily="-97" charset="-128"/>
                  </a:rPr>
                  <a:t>CONTACTS</a:t>
                </a:r>
                <a:endParaRPr lang="de-DE" sz="2400" b="1" kern="0" noProof="1">
                  <a:solidFill>
                    <a:srgbClr val="000000"/>
                  </a:solidFill>
                  <a:latin typeface="Calibri"/>
                  <a:ea typeface="ＭＳ Ｐゴシック" pitchFamily="-97" charset="-128"/>
                </a:endParaRPr>
              </a:p>
            </p:txBody>
          </p:sp>
        </p:grpSp>
      </p:grpSp>
    </p:spTree>
    <p:extLst>
      <p:ext uri="{BB962C8B-B14F-4D97-AF65-F5344CB8AC3E}">
        <p14:creationId xmlns:p14="http://schemas.microsoft.com/office/powerpoint/2010/main" val="84299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276872"/>
            <a:ext cx="8858280" cy="4366838"/>
          </a:xfrm>
        </p:spPr>
        <p:txBody>
          <a:bodyPr>
            <a:normAutofit/>
          </a:bodyPr>
          <a:lstStyle/>
          <a:p>
            <a:r>
              <a:rPr lang="en-US" dirty="0" smtClean="0"/>
              <a:t>Please utilize the </a:t>
            </a:r>
            <a:r>
              <a:rPr lang="en-US" b="1" dirty="0" smtClean="0"/>
              <a:t>class</a:t>
            </a:r>
            <a:r>
              <a:rPr lang="en-US" dirty="0" smtClean="0"/>
              <a:t> time in a best possible way.</a:t>
            </a:r>
          </a:p>
          <a:p>
            <a:r>
              <a:rPr lang="en-US" dirty="0" smtClean="0"/>
              <a:t>Office hours are there for your academic help. But remember, it requires your preparation as well. </a:t>
            </a:r>
          </a:p>
          <a:p>
            <a:r>
              <a:rPr lang="en-US" dirty="0" smtClean="0"/>
              <a:t>You </a:t>
            </a:r>
            <a:r>
              <a:rPr lang="en-US" b="1" dirty="0" smtClean="0"/>
              <a:t>MUST</a:t>
            </a:r>
            <a:r>
              <a:rPr lang="en-US" dirty="0" smtClean="0"/>
              <a:t> be professional in writing e-mails. </a:t>
            </a:r>
          </a:p>
          <a:p>
            <a:r>
              <a:rPr lang="en-US" dirty="0" smtClean="0"/>
              <a:t>There’s a Facebook group called “</a:t>
            </a:r>
            <a:r>
              <a:rPr lang="en-US" dirty="0" err="1" smtClean="0"/>
              <a:t>Mbt</a:t>
            </a:r>
            <a:r>
              <a:rPr lang="en-US" dirty="0"/>
              <a:t> c</a:t>
            </a:r>
            <a:r>
              <a:rPr lang="en-US" dirty="0" smtClean="0"/>
              <a:t>lass update” for providing urgent notices and sharing of academic contents. However, social media communication will be limited to this group only.</a:t>
            </a:r>
            <a:endParaRPr lang="en-GB" dirty="0"/>
          </a:p>
        </p:txBody>
      </p:sp>
      <p:sp>
        <p:nvSpPr>
          <p:cNvPr id="5" name="Title 1"/>
          <p:cNvSpPr txBox="1">
            <a:spLocks/>
          </p:cNvSpPr>
          <p:nvPr/>
        </p:nvSpPr>
        <p:spPr>
          <a:xfrm>
            <a:off x="457200" y="928670"/>
            <a:ext cx="8229600" cy="928694"/>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Communication</a:t>
            </a:r>
            <a:endParaRPr kumimoji="0" lang="en-US" sz="54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spTree>
    <p:extLst>
      <p:ext uri="{BB962C8B-B14F-4D97-AF65-F5344CB8AC3E}">
        <p14:creationId xmlns:p14="http://schemas.microsoft.com/office/powerpoint/2010/main" val="1963315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57430"/>
            <a:ext cx="8229600" cy="4143404"/>
          </a:xfrm>
        </p:spPr>
        <p:txBody>
          <a:bodyPr>
            <a:normAutofit/>
          </a:bodyPr>
          <a:lstStyle/>
          <a:p>
            <a:r>
              <a:rPr lang="en-GB" sz="3200" b="1" dirty="0" smtClean="0">
                <a:solidFill>
                  <a:srgbClr val="002060"/>
                </a:solidFill>
              </a:rPr>
              <a:t>Text book</a:t>
            </a:r>
          </a:p>
          <a:p>
            <a:endParaRPr lang="en-GB" sz="1500" b="1" dirty="0" smtClean="0">
              <a:solidFill>
                <a:srgbClr val="002060"/>
              </a:solidFill>
            </a:endParaRPr>
          </a:p>
          <a:p>
            <a:pPr lvl="1"/>
            <a:r>
              <a:rPr lang="en-US" sz="3200" dirty="0" smtClean="0"/>
              <a:t>Philip Kotler, Gary Armstrong and Peggy Cunningham: </a:t>
            </a:r>
            <a:r>
              <a:rPr lang="en-US" sz="3200" b="1" dirty="0" smtClean="0"/>
              <a:t>Principles of Marketing, -</a:t>
            </a:r>
            <a:r>
              <a:rPr lang="en-US" sz="3200" i="1" dirty="0" smtClean="0"/>
              <a:t>15</a:t>
            </a:r>
            <a:r>
              <a:rPr lang="en-US" sz="3200" i="1" baseline="30000" dirty="0" smtClean="0"/>
              <a:t>th</a:t>
            </a:r>
            <a:r>
              <a:rPr lang="en-US" sz="3200" i="1" dirty="0" smtClean="0"/>
              <a:t>Edition</a:t>
            </a:r>
            <a:r>
              <a:rPr lang="en-US" sz="3200" dirty="0" smtClean="0"/>
              <a:t>, Prentice Hall.</a:t>
            </a:r>
            <a:endParaRPr lang="en-GB" sz="3200" dirty="0" smtClean="0"/>
          </a:p>
          <a:p>
            <a:endParaRPr lang="en-GB" sz="3200" dirty="0"/>
          </a:p>
        </p:txBody>
      </p:sp>
      <p:sp>
        <p:nvSpPr>
          <p:cNvPr id="5" name="Title 1"/>
          <p:cNvSpPr txBox="1">
            <a:spLocks/>
          </p:cNvSpPr>
          <p:nvPr/>
        </p:nvSpPr>
        <p:spPr>
          <a:xfrm>
            <a:off x="457200" y="928670"/>
            <a:ext cx="8229600" cy="928694"/>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defRPr/>
            </a:pP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Course </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Readings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928670"/>
            <a:ext cx="8229600" cy="928694"/>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defRPr/>
            </a:pP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Course </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Evaluation</a:t>
            </a:r>
          </a:p>
        </p:txBody>
      </p:sp>
      <p:graphicFrame>
        <p:nvGraphicFramePr>
          <p:cNvPr id="6" name="Table 5"/>
          <p:cNvGraphicFramePr>
            <a:graphicFrameLocks noGrp="1"/>
          </p:cNvGraphicFramePr>
          <p:nvPr>
            <p:extLst>
              <p:ext uri="{D42A27DB-BD31-4B8C-83A1-F6EECF244321}">
                <p14:modId xmlns:p14="http://schemas.microsoft.com/office/powerpoint/2010/main" val="3480914977"/>
              </p:ext>
            </p:extLst>
          </p:nvPr>
        </p:nvGraphicFramePr>
        <p:xfrm>
          <a:off x="500034" y="2500306"/>
          <a:ext cx="8143932" cy="3143272"/>
        </p:xfrm>
        <a:graphic>
          <a:graphicData uri="http://schemas.openxmlformats.org/drawingml/2006/table">
            <a:tbl>
              <a:tblPr/>
              <a:tblGrid>
                <a:gridCol w="7174090"/>
                <a:gridCol w="969842"/>
              </a:tblGrid>
              <a:tr h="3143272">
                <a:tc>
                  <a:txBody>
                    <a:bodyPr/>
                    <a:lstStyle/>
                    <a:p>
                      <a:pPr marL="342900" lvl="0" indent="-342900">
                        <a:lnSpc>
                          <a:spcPct val="150000"/>
                        </a:lnSpc>
                        <a:spcAft>
                          <a:spcPts val="0"/>
                        </a:spcAft>
                        <a:buFont typeface="+mj-lt"/>
                        <a:buAutoNum type="arabicPeriod"/>
                        <a:tabLst>
                          <a:tab pos="914400" algn="l"/>
                        </a:tabLst>
                      </a:pPr>
                      <a:r>
                        <a:rPr lang="en-US" sz="2000" b="1" dirty="0">
                          <a:latin typeface="Times New Roman"/>
                          <a:ea typeface="Times New Roman"/>
                        </a:rPr>
                        <a:t>Mid-Term I ……………………………………………...</a:t>
                      </a:r>
                      <a:endParaRPr lang="en-GB" sz="2000" b="1" dirty="0">
                        <a:latin typeface="Times New Roman"/>
                        <a:ea typeface="Times New Roman"/>
                      </a:endParaRPr>
                    </a:p>
                    <a:p>
                      <a:pPr marL="342900" lvl="0" indent="-342900">
                        <a:lnSpc>
                          <a:spcPct val="150000"/>
                        </a:lnSpc>
                        <a:spcAft>
                          <a:spcPts val="0"/>
                        </a:spcAft>
                        <a:buFont typeface="+mj-lt"/>
                        <a:buAutoNum type="arabicPeriod"/>
                        <a:tabLst>
                          <a:tab pos="914400" algn="l"/>
                        </a:tabLst>
                      </a:pPr>
                      <a:r>
                        <a:rPr lang="en-US" sz="2000" b="1" dirty="0">
                          <a:latin typeface="Times New Roman"/>
                          <a:ea typeface="Times New Roman"/>
                        </a:rPr>
                        <a:t>Mid-Term II ……………………………………………..</a:t>
                      </a:r>
                      <a:endParaRPr lang="en-GB" sz="2000" b="1" dirty="0">
                        <a:latin typeface="Times New Roman"/>
                        <a:ea typeface="Times New Roman"/>
                      </a:endParaRPr>
                    </a:p>
                    <a:p>
                      <a:pPr marL="342900" lvl="0" indent="-342900">
                        <a:lnSpc>
                          <a:spcPct val="150000"/>
                        </a:lnSpc>
                        <a:spcAft>
                          <a:spcPts val="0"/>
                        </a:spcAft>
                        <a:buFont typeface="+mj-lt"/>
                        <a:buAutoNum type="arabicPeriod"/>
                        <a:tabLst>
                          <a:tab pos="914400" algn="l"/>
                        </a:tabLst>
                      </a:pPr>
                      <a:r>
                        <a:rPr lang="en-US" sz="2000" b="1" dirty="0">
                          <a:latin typeface="Times New Roman"/>
                          <a:ea typeface="Times New Roman"/>
                        </a:rPr>
                        <a:t>Final Exam ………………………………………………</a:t>
                      </a:r>
                      <a:endParaRPr lang="en-GB" sz="2000" b="1" dirty="0">
                        <a:latin typeface="Times New Roman"/>
                        <a:ea typeface="Times New Roman"/>
                      </a:endParaRPr>
                    </a:p>
                    <a:p>
                      <a:pPr marL="342900" lvl="0" indent="-342900">
                        <a:lnSpc>
                          <a:spcPct val="150000"/>
                        </a:lnSpc>
                        <a:spcAft>
                          <a:spcPts val="0"/>
                        </a:spcAft>
                        <a:buFont typeface="+mj-lt"/>
                        <a:buAutoNum type="arabicPeriod"/>
                        <a:tabLst>
                          <a:tab pos="914400" algn="l"/>
                        </a:tabLst>
                      </a:pPr>
                      <a:r>
                        <a:rPr lang="en-US" sz="2000" b="1" dirty="0">
                          <a:latin typeface="Times New Roman"/>
                          <a:ea typeface="Times New Roman"/>
                        </a:rPr>
                        <a:t>Quizzes …………………………………………….........</a:t>
                      </a:r>
                      <a:endParaRPr lang="en-GB" sz="2000" b="1" dirty="0">
                        <a:latin typeface="Times New Roman"/>
                        <a:ea typeface="Times New Roman"/>
                      </a:endParaRPr>
                    </a:p>
                    <a:p>
                      <a:pPr marL="342900" lvl="0" indent="-342900">
                        <a:lnSpc>
                          <a:spcPct val="150000"/>
                        </a:lnSpc>
                        <a:spcAft>
                          <a:spcPts val="0"/>
                        </a:spcAft>
                        <a:buFont typeface="+mj-lt"/>
                        <a:buAutoNum type="arabicPeriod"/>
                        <a:tabLst>
                          <a:tab pos="914400" algn="l"/>
                        </a:tabLst>
                      </a:pPr>
                      <a:r>
                        <a:rPr lang="en-US" sz="2000" b="1" dirty="0">
                          <a:latin typeface="Times New Roman"/>
                          <a:ea typeface="Times New Roman"/>
                        </a:rPr>
                        <a:t>Group Project &amp; Presentation …………….......................</a:t>
                      </a:r>
                      <a:endParaRPr lang="en-GB" sz="2000" b="1" dirty="0">
                        <a:latin typeface="Times New Roman"/>
                        <a:ea typeface="Times New Roman"/>
                      </a:endParaRPr>
                    </a:p>
                    <a:p>
                      <a:pPr marL="342900" lvl="0" indent="-342900">
                        <a:lnSpc>
                          <a:spcPct val="150000"/>
                        </a:lnSpc>
                        <a:spcAft>
                          <a:spcPts val="0"/>
                        </a:spcAft>
                        <a:buFont typeface="+mj-lt"/>
                        <a:buAutoNum type="arabicPeriod"/>
                        <a:tabLst>
                          <a:tab pos="914400" algn="l"/>
                        </a:tabLst>
                      </a:pPr>
                      <a:r>
                        <a:rPr lang="en-US" sz="2000" b="1" dirty="0">
                          <a:latin typeface="Times New Roman"/>
                          <a:ea typeface="Times New Roman"/>
                        </a:rPr>
                        <a:t>Attendance &amp; Participation ………………………….....</a:t>
                      </a:r>
                      <a:endParaRPr lang="en-GB"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2000" b="1" dirty="0" smtClean="0">
                          <a:latin typeface="Times New Roman"/>
                          <a:ea typeface="Times New Roman"/>
                        </a:rPr>
                        <a:t>15%</a:t>
                      </a:r>
                      <a:endParaRPr lang="en-GB" sz="2000" b="1" dirty="0">
                        <a:latin typeface="Times New Roman"/>
                        <a:ea typeface="Times New Roman"/>
                      </a:endParaRPr>
                    </a:p>
                    <a:p>
                      <a:pPr>
                        <a:lnSpc>
                          <a:spcPct val="150000"/>
                        </a:lnSpc>
                        <a:spcAft>
                          <a:spcPts val="0"/>
                        </a:spcAft>
                      </a:pPr>
                      <a:r>
                        <a:rPr lang="en-US" sz="2000" b="1" dirty="0" smtClean="0">
                          <a:latin typeface="Times New Roman"/>
                          <a:ea typeface="Times New Roman"/>
                        </a:rPr>
                        <a:t>15%</a:t>
                      </a:r>
                      <a:endParaRPr lang="en-GB" sz="2000" b="1" dirty="0">
                        <a:latin typeface="Times New Roman"/>
                        <a:ea typeface="Times New Roman"/>
                      </a:endParaRPr>
                    </a:p>
                    <a:p>
                      <a:pPr>
                        <a:lnSpc>
                          <a:spcPct val="150000"/>
                        </a:lnSpc>
                        <a:spcAft>
                          <a:spcPts val="0"/>
                        </a:spcAft>
                      </a:pPr>
                      <a:r>
                        <a:rPr lang="en-US" sz="2000" b="1" dirty="0">
                          <a:latin typeface="Times New Roman"/>
                          <a:ea typeface="Times New Roman"/>
                        </a:rPr>
                        <a:t>3</a:t>
                      </a:r>
                      <a:r>
                        <a:rPr lang="en-US" sz="2000" b="1" dirty="0" smtClean="0">
                          <a:latin typeface="Times New Roman"/>
                          <a:ea typeface="Times New Roman"/>
                        </a:rPr>
                        <a:t>0</a:t>
                      </a:r>
                      <a:r>
                        <a:rPr lang="en-US" sz="2000" b="1" dirty="0">
                          <a:latin typeface="Times New Roman"/>
                          <a:ea typeface="Times New Roman"/>
                        </a:rPr>
                        <a:t>%</a:t>
                      </a:r>
                      <a:endParaRPr lang="en-GB" sz="2000" b="1" dirty="0">
                        <a:latin typeface="Times New Roman"/>
                        <a:ea typeface="Times New Roman"/>
                      </a:endParaRPr>
                    </a:p>
                    <a:p>
                      <a:pPr>
                        <a:lnSpc>
                          <a:spcPct val="150000"/>
                        </a:lnSpc>
                        <a:spcAft>
                          <a:spcPts val="0"/>
                        </a:spcAft>
                      </a:pPr>
                      <a:r>
                        <a:rPr lang="en-US" sz="2000" b="1" dirty="0" smtClean="0">
                          <a:latin typeface="Times New Roman"/>
                          <a:ea typeface="Times New Roman"/>
                        </a:rPr>
                        <a:t>10%</a:t>
                      </a:r>
                      <a:endParaRPr lang="en-GB" sz="2000" b="1" dirty="0">
                        <a:latin typeface="Times New Roman"/>
                        <a:ea typeface="Times New Roman"/>
                      </a:endParaRPr>
                    </a:p>
                    <a:p>
                      <a:pPr>
                        <a:lnSpc>
                          <a:spcPct val="150000"/>
                        </a:lnSpc>
                        <a:spcAft>
                          <a:spcPts val="0"/>
                        </a:spcAft>
                      </a:pPr>
                      <a:r>
                        <a:rPr lang="en-US" sz="2000" b="1" dirty="0" smtClean="0">
                          <a:latin typeface="Times New Roman"/>
                          <a:ea typeface="Times New Roman"/>
                        </a:rPr>
                        <a:t>25%</a:t>
                      </a:r>
                      <a:endParaRPr lang="en-GB" sz="2000" b="1" dirty="0">
                        <a:latin typeface="Times New Roman"/>
                        <a:ea typeface="Times New Roman"/>
                      </a:endParaRPr>
                    </a:p>
                    <a:p>
                      <a:pPr>
                        <a:lnSpc>
                          <a:spcPct val="150000"/>
                        </a:lnSpc>
                        <a:spcAft>
                          <a:spcPts val="0"/>
                        </a:spcAft>
                      </a:pPr>
                      <a:r>
                        <a:rPr lang="en-US" sz="2000" b="1" dirty="0">
                          <a:latin typeface="Times New Roman"/>
                          <a:ea typeface="Times New Roman"/>
                        </a:rPr>
                        <a:t>5%</a:t>
                      </a:r>
                      <a:endParaRPr lang="en-GB" sz="2000" b="1"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57166"/>
            <a:ext cx="8229600" cy="928694"/>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defRPr/>
            </a:pP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Grading Policy</a:t>
            </a:r>
          </a:p>
        </p:txBody>
      </p:sp>
      <p:graphicFrame>
        <p:nvGraphicFramePr>
          <p:cNvPr id="4" name="Table 3"/>
          <p:cNvGraphicFramePr>
            <a:graphicFrameLocks noGrp="1"/>
          </p:cNvGraphicFramePr>
          <p:nvPr/>
        </p:nvGraphicFramePr>
        <p:xfrm>
          <a:off x="1214414" y="1500174"/>
          <a:ext cx="7072362" cy="5920744"/>
        </p:xfrm>
        <a:graphic>
          <a:graphicData uri="http://schemas.openxmlformats.org/drawingml/2006/table">
            <a:tbl>
              <a:tblPr>
                <a:tableStyleId>{775DCB02-9BB8-47FD-8907-85C794F793BA}</a:tableStyleId>
              </a:tblPr>
              <a:tblGrid>
                <a:gridCol w="2357454"/>
                <a:gridCol w="2763913"/>
                <a:gridCol w="1950995"/>
              </a:tblGrid>
              <a:tr h="571504">
                <a:tc>
                  <a:txBody>
                    <a:bodyPr/>
                    <a:lstStyle/>
                    <a:p>
                      <a:pPr algn="ctr">
                        <a:lnSpc>
                          <a:spcPct val="150000"/>
                        </a:lnSpc>
                      </a:pPr>
                      <a:r>
                        <a:rPr lang="en-GB" sz="1800" b="1" dirty="0"/>
                        <a:t>Numerical Scores</a:t>
                      </a:r>
                      <a:endParaRPr lang="en-GB" sz="1800" b="1" dirty="0">
                        <a:solidFill>
                          <a:srgbClr val="333333"/>
                        </a:solidFill>
                      </a:endParaRPr>
                    </a:p>
                  </a:txBody>
                  <a:tcPr marL="0" marR="0" marT="0" marB="0"/>
                </a:tc>
                <a:tc>
                  <a:txBody>
                    <a:bodyPr/>
                    <a:lstStyle/>
                    <a:p>
                      <a:pPr algn="ctr">
                        <a:lnSpc>
                          <a:spcPct val="150000"/>
                        </a:lnSpc>
                      </a:pPr>
                      <a:r>
                        <a:rPr lang="en-GB" sz="1800" b="1" dirty="0"/>
                        <a:t>Letter Grade</a:t>
                      </a:r>
                      <a:endParaRPr lang="en-GB" sz="1800" b="1" dirty="0">
                        <a:solidFill>
                          <a:srgbClr val="333333"/>
                        </a:solidFill>
                      </a:endParaRPr>
                    </a:p>
                  </a:txBody>
                  <a:tcPr marL="0" marR="0" marT="0" marB="0"/>
                </a:tc>
                <a:tc>
                  <a:txBody>
                    <a:bodyPr/>
                    <a:lstStyle/>
                    <a:p>
                      <a:pPr algn="ctr">
                        <a:lnSpc>
                          <a:spcPct val="150000"/>
                        </a:lnSpc>
                      </a:pPr>
                      <a:r>
                        <a:rPr lang="en-GB" sz="1800" b="1" dirty="0"/>
                        <a:t>Grade </a:t>
                      </a:r>
                      <a:r>
                        <a:rPr lang="en-GB" sz="1800" b="1" dirty="0" smtClean="0"/>
                        <a:t>Points</a:t>
                      </a:r>
                      <a:endParaRPr lang="en-GB" sz="1800" b="1" dirty="0">
                        <a:solidFill>
                          <a:srgbClr val="333333"/>
                        </a:solidFill>
                      </a:endParaRPr>
                    </a:p>
                  </a:txBody>
                  <a:tcPr marL="0" marR="0" marT="0" marB="0"/>
                </a:tc>
              </a:tr>
              <a:tr h="387048">
                <a:tc>
                  <a:txBody>
                    <a:bodyPr/>
                    <a:lstStyle/>
                    <a:p>
                      <a:pPr algn="ctr">
                        <a:lnSpc>
                          <a:spcPct val="150000"/>
                        </a:lnSpc>
                      </a:pPr>
                      <a:r>
                        <a:rPr lang="en-GB" sz="1800" dirty="0"/>
                        <a:t>93 and above</a:t>
                      </a:r>
                      <a:endParaRPr lang="en-GB" sz="1800" b="0" dirty="0">
                        <a:solidFill>
                          <a:srgbClr val="333333"/>
                        </a:solidFill>
                      </a:endParaRPr>
                    </a:p>
                  </a:txBody>
                  <a:tcPr marL="0" marR="0" marT="0" marB="0"/>
                </a:tc>
                <a:tc>
                  <a:txBody>
                    <a:bodyPr/>
                    <a:lstStyle/>
                    <a:p>
                      <a:pPr algn="ctr">
                        <a:lnSpc>
                          <a:spcPct val="150000"/>
                        </a:lnSpc>
                      </a:pPr>
                      <a:r>
                        <a:rPr lang="en-GB" sz="1800" dirty="0" smtClean="0"/>
                        <a:t>A</a:t>
                      </a:r>
                      <a:endParaRPr lang="en-GB" sz="1800" b="0" dirty="0">
                        <a:solidFill>
                          <a:srgbClr val="333333"/>
                        </a:solidFill>
                      </a:endParaRPr>
                    </a:p>
                  </a:txBody>
                  <a:tcPr marL="0" marR="0" marT="0" marB="0"/>
                </a:tc>
                <a:tc>
                  <a:txBody>
                    <a:bodyPr/>
                    <a:lstStyle/>
                    <a:p>
                      <a:pPr algn="ctr">
                        <a:lnSpc>
                          <a:spcPct val="150000"/>
                        </a:lnSpc>
                      </a:pPr>
                      <a:r>
                        <a:rPr lang="en-GB" sz="1800" dirty="0"/>
                        <a:t>4.0</a:t>
                      </a:r>
                      <a:endParaRPr lang="en-GB" sz="1800" b="0" dirty="0">
                        <a:solidFill>
                          <a:srgbClr val="333333"/>
                        </a:solidFill>
                      </a:endParaRPr>
                    </a:p>
                  </a:txBody>
                  <a:tcPr marL="0" marR="0" marT="0" marB="0"/>
                </a:tc>
              </a:tr>
              <a:tr h="193524">
                <a:tc>
                  <a:txBody>
                    <a:bodyPr/>
                    <a:lstStyle/>
                    <a:p>
                      <a:pPr algn="ctr">
                        <a:lnSpc>
                          <a:spcPct val="150000"/>
                        </a:lnSpc>
                      </a:pPr>
                      <a:r>
                        <a:rPr lang="en-GB" sz="1800"/>
                        <a:t>90 - 92</a:t>
                      </a:r>
                      <a:endParaRPr lang="en-GB" sz="1800" b="0">
                        <a:solidFill>
                          <a:srgbClr val="333333"/>
                        </a:solidFill>
                      </a:endParaRPr>
                    </a:p>
                  </a:txBody>
                  <a:tcPr marL="0" marR="0" marT="0" marB="0"/>
                </a:tc>
                <a:tc>
                  <a:txBody>
                    <a:bodyPr/>
                    <a:lstStyle/>
                    <a:p>
                      <a:pPr algn="ctr">
                        <a:lnSpc>
                          <a:spcPct val="150000"/>
                        </a:lnSpc>
                      </a:pPr>
                      <a:r>
                        <a:rPr lang="en-GB" sz="1800" dirty="0"/>
                        <a:t>A-</a:t>
                      </a:r>
                      <a:endParaRPr lang="en-GB" sz="1800" b="0" dirty="0">
                        <a:solidFill>
                          <a:srgbClr val="333333"/>
                        </a:solidFill>
                      </a:endParaRPr>
                    </a:p>
                  </a:txBody>
                  <a:tcPr marL="0" marR="0" marT="0" marB="0"/>
                </a:tc>
                <a:tc>
                  <a:txBody>
                    <a:bodyPr/>
                    <a:lstStyle/>
                    <a:p>
                      <a:pPr algn="ctr">
                        <a:lnSpc>
                          <a:spcPct val="150000"/>
                        </a:lnSpc>
                      </a:pPr>
                      <a:r>
                        <a:rPr lang="en-GB" sz="1800" dirty="0"/>
                        <a:t>3.7</a:t>
                      </a:r>
                      <a:endParaRPr lang="en-GB" sz="1800" b="0" dirty="0">
                        <a:solidFill>
                          <a:srgbClr val="333333"/>
                        </a:solidFill>
                      </a:endParaRPr>
                    </a:p>
                  </a:txBody>
                  <a:tcPr marL="0" marR="0" marT="0" marB="0"/>
                </a:tc>
              </a:tr>
              <a:tr h="193524">
                <a:tc>
                  <a:txBody>
                    <a:bodyPr/>
                    <a:lstStyle/>
                    <a:p>
                      <a:pPr algn="ctr">
                        <a:lnSpc>
                          <a:spcPct val="150000"/>
                        </a:lnSpc>
                      </a:pPr>
                      <a:r>
                        <a:rPr lang="en-GB" sz="1800"/>
                        <a:t>87 - 89</a:t>
                      </a:r>
                      <a:endParaRPr lang="en-GB" sz="1800" b="0">
                        <a:solidFill>
                          <a:srgbClr val="333333"/>
                        </a:solidFill>
                      </a:endParaRPr>
                    </a:p>
                  </a:txBody>
                  <a:tcPr marL="0" marR="0" marT="0" marB="0"/>
                </a:tc>
                <a:tc>
                  <a:txBody>
                    <a:bodyPr/>
                    <a:lstStyle/>
                    <a:p>
                      <a:pPr algn="ctr">
                        <a:lnSpc>
                          <a:spcPct val="150000"/>
                        </a:lnSpc>
                      </a:pPr>
                      <a:r>
                        <a:rPr lang="en-GB" sz="1800" dirty="0"/>
                        <a:t>B+</a:t>
                      </a:r>
                      <a:endParaRPr lang="en-GB" sz="1800" b="0" dirty="0">
                        <a:solidFill>
                          <a:srgbClr val="333333"/>
                        </a:solidFill>
                      </a:endParaRPr>
                    </a:p>
                  </a:txBody>
                  <a:tcPr marL="0" marR="0" marT="0" marB="0"/>
                </a:tc>
                <a:tc>
                  <a:txBody>
                    <a:bodyPr/>
                    <a:lstStyle/>
                    <a:p>
                      <a:pPr algn="ctr">
                        <a:lnSpc>
                          <a:spcPct val="150000"/>
                        </a:lnSpc>
                      </a:pPr>
                      <a:r>
                        <a:rPr lang="en-GB" sz="1800" dirty="0"/>
                        <a:t>3.3</a:t>
                      </a:r>
                      <a:endParaRPr lang="en-GB" sz="1800" b="0" dirty="0">
                        <a:solidFill>
                          <a:srgbClr val="333333"/>
                        </a:solidFill>
                      </a:endParaRPr>
                    </a:p>
                  </a:txBody>
                  <a:tcPr marL="0" marR="0" marT="0" marB="0"/>
                </a:tc>
              </a:tr>
              <a:tr h="193524">
                <a:tc>
                  <a:txBody>
                    <a:bodyPr/>
                    <a:lstStyle/>
                    <a:p>
                      <a:pPr algn="ctr">
                        <a:lnSpc>
                          <a:spcPct val="150000"/>
                        </a:lnSpc>
                      </a:pPr>
                      <a:r>
                        <a:rPr lang="en-GB" sz="1800"/>
                        <a:t>83 - 86</a:t>
                      </a:r>
                      <a:endParaRPr lang="en-GB" sz="1800" b="0">
                        <a:solidFill>
                          <a:srgbClr val="333333"/>
                        </a:solidFill>
                      </a:endParaRPr>
                    </a:p>
                  </a:txBody>
                  <a:tcPr marL="0" marR="0" marT="0" marB="0"/>
                </a:tc>
                <a:tc>
                  <a:txBody>
                    <a:bodyPr/>
                    <a:lstStyle/>
                    <a:p>
                      <a:pPr algn="ctr">
                        <a:lnSpc>
                          <a:spcPct val="150000"/>
                        </a:lnSpc>
                      </a:pPr>
                      <a:r>
                        <a:rPr lang="en-GB" sz="1800" dirty="0"/>
                        <a:t>B </a:t>
                      </a:r>
                      <a:endParaRPr lang="en-GB" sz="1800" b="0" dirty="0">
                        <a:solidFill>
                          <a:srgbClr val="333333"/>
                        </a:solidFill>
                      </a:endParaRPr>
                    </a:p>
                  </a:txBody>
                  <a:tcPr marL="0" marR="0" marT="0" marB="0"/>
                </a:tc>
                <a:tc>
                  <a:txBody>
                    <a:bodyPr/>
                    <a:lstStyle/>
                    <a:p>
                      <a:pPr algn="ctr">
                        <a:lnSpc>
                          <a:spcPct val="150000"/>
                        </a:lnSpc>
                      </a:pPr>
                      <a:r>
                        <a:rPr lang="en-GB" sz="1800" dirty="0"/>
                        <a:t>3.0</a:t>
                      </a:r>
                      <a:endParaRPr lang="en-GB" sz="1800" b="0" dirty="0">
                        <a:solidFill>
                          <a:srgbClr val="333333"/>
                        </a:solidFill>
                      </a:endParaRPr>
                    </a:p>
                  </a:txBody>
                  <a:tcPr marL="0" marR="0" marT="0" marB="0"/>
                </a:tc>
              </a:tr>
              <a:tr h="193524">
                <a:tc>
                  <a:txBody>
                    <a:bodyPr/>
                    <a:lstStyle/>
                    <a:p>
                      <a:pPr algn="ctr">
                        <a:lnSpc>
                          <a:spcPct val="150000"/>
                        </a:lnSpc>
                      </a:pPr>
                      <a:r>
                        <a:rPr lang="en-GB" sz="1800"/>
                        <a:t>80 - 82</a:t>
                      </a:r>
                      <a:endParaRPr lang="en-GB" sz="1800" b="0">
                        <a:solidFill>
                          <a:srgbClr val="333333"/>
                        </a:solidFill>
                      </a:endParaRPr>
                    </a:p>
                  </a:txBody>
                  <a:tcPr marL="0" marR="0" marT="0" marB="0"/>
                </a:tc>
                <a:tc>
                  <a:txBody>
                    <a:bodyPr/>
                    <a:lstStyle/>
                    <a:p>
                      <a:pPr algn="ctr">
                        <a:lnSpc>
                          <a:spcPct val="150000"/>
                        </a:lnSpc>
                      </a:pPr>
                      <a:r>
                        <a:rPr lang="en-GB" sz="1800" dirty="0"/>
                        <a:t>B-</a:t>
                      </a:r>
                      <a:endParaRPr lang="en-GB" sz="1800" b="0" dirty="0">
                        <a:solidFill>
                          <a:srgbClr val="333333"/>
                        </a:solidFill>
                      </a:endParaRPr>
                    </a:p>
                  </a:txBody>
                  <a:tcPr marL="0" marR="0" marT="0" marB="0"/>
                </a:tc>
                <a:tc>
                  <a:txBody>
                    <a:bodyPr/>
                    <a:lstStyle/>
                    <a:p>
                      <a:pPr algn="ctr">
                        <a:lnSpc>
                          <a:spcPct val="150000"/>
                        </a:lnSpc>
                      </a:pPr>
                      <a:r>
                        <a:rPr lang="en-GB" sz="1800" dirty="0"/>
                        <a:t>2.7</a:t>
                      </a:r>
                      <a:endParaRPr lang="en-GB" sz="1800" b="0" dirty="0">
                        <a:solidFill>
                          <a:srgbClr val="333333"/>
                        </a:solidFill>
                      </a:endParaRPr>
                    </a:p>
                  </a:txBody>
                  <a:tcPr marL="0" marR="0" marT="0" marB="0"/>
                </a:tc>
              </a:tr>
              <a:tr h="193524">
                <a:tc>
                  <a:txBody>
                    <a:bodyPr/>
                    <a:lstStyle/>
                    <a:p>
                      <a:pPr algn="ctr">
                        <a:lnSpc>
                          <a:spcPct val="150000"/>
                        </a:lnSpc>
                      </a:pPr>
                      <a:r>
                        <a:rPr lang="en-GB" sz="1800"/>
                        <a:t>77 - 79</a:t>
                      </a:r>
                      <a:endParaRPr lang="en-GB" sz="1800" b="0">
                        <a:solidFill>
                          <a:srgbClr val="333333"/>
                        </a:solidFill>
                      </a:endParaRPr>
                    </a:p>
                  </a:txBody>
                  <a:tcPr marL="0" marR="0" marT="0" marB="0"/>
                </a:tc>
                <a:tc>
                  <a:txBody>
                    <a:bodyPr/>
                    <a:lstStyle/>
                    <a:p>
                      <a:pPr algn="ctr">
                        <a:lnSpc>
                          <a:spcPct val="150000"/>
                        </a:lnSpc>
                      </a:pPr>
                      <a:r>
                        <a:rPr lang="en-GB" sz="1800" dirty="0"/>
                        <a:t>C+</a:t>
                      </a:r>
                      <a:endParaRPr lang="en-GB" sz="1800" b="0" dirty="0">
                        <a:solidFill>
                          <a:srgbClr val="333333"/>
                        </a:solidFill>
                      </a:endParaRPr>
                    </a:p>
                  </a:txBody>
                  <a:tcPr marL="0" marR="0" marT="0" marB="0"/>
                </a:tc>
                <a:tc>
                  <a:txBody>
                    <a:bodyPr/>
                    <a:lstStyle/>
                    <a:p>
                      <a:pPr algn="ctr">
                        <a:lnSpc>
                          <a:spcPct val="150000"/>
                        </a:lnSpc>
                      </a:pPr>
                      <a:r>
                        <a:rPr lang="en-GB" sz="1800" dirty="0"/>
                        <a:t>2.3</a:t>
                      </a:r>
                      <a:endParaRPr lang="en-GB" sz="1800" b="0" dirty="0">
                        <a:solidFill>
                          <a:srgbClr val="333333"/>
                        </a:solidFill>
                      </a:endParaRPr>
                    </a:p>
                  </a:txBody>
                  <a:tcPr marL="0" marR="0" marT="0" marB="0"/>
                </a:tc>
              </a:tr>
              <a:tr h="193524">
                <a:tc>
                  <a:txBody>
                    <a:bodyPr/>
                    <a:lstStyle/>
                    <a:p>
                      <a:pPr algn="ctr">
                        <a:lnSpc>
                          <a:spcPct val="150000"/>
                        </a:lnSpc>
                      </a:pPr>
                      <a:r>
                        <a:rPr lang="en-GB" sz="1800"/>
                        <a:t>73 - 76</a:t>
                      </a:r>
                      <a:endParaRPr lang="en-GB" sz="1800" b="0">
                        <a:solidFill>
                          <a:srgbClr val="333333"/>
                        </a:solidFill>
                      </a:endParaRPr>
                    </a:p>
                  </a:txBody>
                  <a:tcPr marL="0" marR="0" marT="0" marB="0"/>
                </a:tc>
                <a:tc>
                  <a:txBody>
                    <a:bodyPr/>
                    <a:lstStyle/>
                    <a:p>
                      <a:pPr algn="ctr">
                        <a:lnSpc>
                          <a:spcPct val="150000"/>
                        </a:lnSpc>
                      </a:pPr>
                      <a:r>
                        <a:rPr lang="en-GB" sz="1800" dirty="0" smtClean="0"/>
                        <a:t>C</a:t>
                      </a:r>
                      <a:endParaRPr lang="en-GB" sz="1800" b="0" dirty="0">
                        <a:solidFill>
                          <a:srgbClr val="333333"/>
                        </a:solidFill>
                      </a:endParaRPr>
                    </a:p>
                  </a:txBody>
                  <a:tcPr marL="0" marR="0" marT="0" marB="0"/>
                </a:tc>
                <a:tc>
                  <a:txBody>
                    <a:bodyPr/>
                    <a:lstStyle/>
                    <a:p>
                      <a:pPr algn="ctr">
                        <a:lnSpc>
                          <a:spcPct val="150000"/>
                        </a:lnSpc>
                      </a:pPr>
                      <a:r>
                        <a:rPr lang="en-GB" sz="1800" dirty="0"/>
                        <a:t>2.0</a:t>
                      </a:r>
                      <a:endParaRPr lang="en-GB" sz="1800" b="0" dirty="0">
                        <a:solidFill>
                          <a:srgbClr val="333333"/>
                        </a:solidFill>
                      </a:endParaRPr>
                    </a:p>
                  </a:txBody>
                  <a:tcPr marL="0" marR="0" marT="0" marB="0"/>
                </a:tc>
              </a:tr>
              <a:tr h="193524">
                <a:tc>
                  <a:txBody>
                    <a:bodyPr/>
                    <a:lstStyle/>
                    <a:p>
                      <a:pPr algn="ctr">
                        <a:lnSpc>
                          <a:spcPct val="150000"/>
                        </a:lnSpc>
                      </a:pPr>
                      <a:r>
                        <a:rPr lang="en-GB" sz="1800"/>
                        <a:t>70 - 72</a:t>
                      </a:r>
                      <a:endParaRPr lang="en-GB" sz="1800" b="0">
                        <a:solidFill>
                          <a:srgbClr val="333333"/>
                        </a:solidFill>
                      </a:endParaRPr>
                    </a:p>
                  </a:txBody>
                  <a:tcPr marL="0" marR="0" marT="0" marB="0"/>
                </a:tc>
                <a:tc>
                  <a:txBody>
                    <a:bodyPr/>
                    <a:lstStyle/>
                    <a:p>
                      <a:pPr algn="ctr">
                        <a:lnSpc>
                          <a:spcPct val="150000"/>
                        </a:lnSpc>
                      </a:pPr>
                      <a:r>
                        <a:rPr lang="en-GB" sz="1800" dirty="0"/>
                        <a:t>C-</a:t>
                      </a:r>
                      <a:endParaRPr lang="en-GB" sz="1800" b="0" dirty="0">
                        <a:solidFill>
                          <a:srgbClr val="333333"/>
                        </a:solidFill>
                      </a:endParaRPr>
                    </a:p>
                  </a:txBody>
                  <a:tcPr marL="0" marR="0" marT="0" marB="0"/>
                </a:tc>
                <a:tc>
                  <a:txBody>
                    <a:bodyPr/>
                    <a:lstStyle/>
                    <a:p>
                      <a:pPr algn="ctr">
                        <a:lnSpc>
                          <a:spcPct val="150000"/>
                        </a:lnSpc>
                      </a:pPr>
                      <a:r>
                        <a:rPr lang="en-GB" sz="1800"/>
                        <a:t>1.7</a:t>
                      </a:r>
                      <a:endParaRPr lang="en-GB" sz="1800" b="0">
                        <a:solidFill>
                          <a:srgbClr val="333333"/>
                        </a:solidFill>
                      </a:endParaRPr>
                    </a:p>
                  </a:txBody>
                  <a:tcPr marL="0" marR="0" marT="0" marB="0"/>
                </a:tc>
              </a:tr>
              <a:tr h="193524">
                <a:tc>
                  <a:txBody>
                    <a:bodyPr/>
                    <a:lstStyle/>
                    <a:p>
                      <a:pPr algn="ctr">
                        <a:lnSpc>
                          <a:spcPct val="150000"/>
                        </a:lnSpc>
                      </a:pPr>
                      <a:r>
                        <a:rPr lang="en-GB" sz="1800"/>
                        <a:t>67 - 69</a:t>
                      </a:r>
                      <a:endParaRPr lang="en-GB" sz="1800" b="0">
                        <a:solidFill>
                          <a:srgbClr val="333333"/>
                        </a:solidFill>
                      </a:endParaRPr>
                    </a:p>
                  </a:txBody>
                  <a:tcPr marL="0" marR="0" marT="0" marB="0"/>
                </a:tc>
                <a:tc>
                  <a:txBody>
                    <a:bodyPr/>
                    <a:lstStyle/>
                    <a:p>
                      <a:pPr algn="ctr">
                        <a:lnSpc>
                          <a:spcPct val="150000"/>
                        </a:lnSpc>
                      </a:pPr>
                      <a:r>
                        <a:rPr lang="en-GB" sz="1800" dirty="0"/>
                        <a:t>D+</a:t>
                      </a:r>
                      <a:endParaRPr lang="en-GB" sz="1800" b="0" dirty="0">
                        <a:solidFill>
                          <a:srgbClr val="333333"/>
                        </a:solidFill>
                      </a:endParaRPr>
                    </a:p>
                  </a:txBody>
                  <a:tcPr marL="0" marR="0" marT="0" marB="0"/>
                </a:tc>
                <a:tc>
                  <a:txBody>
                    <a:bodyPr/>
                    <a:lstStyle/>
                    <a:p>
                      <a:pPr algn="ctr">
                        <a:lnSpc>
                          <a:spcPct val="150000"/>
                        </a:lnSpc>
                      </a:pPr>
                      <a:r>
                        <a:rPr lang="en-GB" sz="1800"/>
                        <a:t>1.3</a:t>
                      </a:r>
                      <a:endParaRPr lang="en-GB" sz="1800" b="0">
                        <a:solidFill>
                          <a:srgbClr val="333333"/>
                        </a:solidFill>
                      </a:endParaRPr>
                    </a:p>
                  </a:txBody>
                  <a:tcPr marL="0" marR="0" marT="0" marB="0"/>
                </a:tc>
              </a:tr>
              <a:tr h="193524">
                <a:tc>
                  <a:txBody>
                    <a:bodyPr/>
                    <a:lstStyle/>
                    <a:p>
                      <a:pPr algn="ctr">
                        <a:lnSpc>
                          <a:spcPct val="150000"/>
                        </a:lnSpc>
                      </a:pPr>
                      <a:r>
                        <a:rPr lang="en-GB" sz="1800"/>
                        <a:t>60 - 66</a:t>
                      </a:r>
                      <a:endParaRPr lang="en-GB" sz="1800" b="0">
                        <a:solidFill>
                          <a:srgbClr val="333333"/>
                        </a:solidFill>
                      </a:endParaRPr>
                    </a:p>
                  </a:txBody>
                  <a:tcPr marL="0" marR="0" marT="0" marB="0"/>
                </a:tc>
                <a:tc>
                  <a:txBody>
                    <a:bodyPr/>
                    <a:lstStyle/>
                    <a:p>
                      <a:pPr algn="ctr">
                        <a:lnSpc>
                          <a:spcPct val="150000"/>
                        </a:lnSpc>
                      </a:pPr>
                      <a:r>
                        <a:rPr lang="en-GB" sz="1800" dirty="0" smtClean="0"/>
                        <a:t>D</a:t>
                      </a:r>
                      <a:endParaRPr lang="en-GB" sz="1800" b="0" dirty="0">
                        <a:solidFill>
                          <a:srgbClr val="333333"/>
                        </a:solidFill>
                      </a:endParaRPr>
                    </a:p>
                  </a:txBody>
                  <a:tcPr marL="0" marR="0" marT="0" marB="0"/>
                </a:tc>
                <a:tc>
                  <a:txBody>
                    <a:bodyPr/>
                    <a:lstStyle/>
                    <a:p>
                      <a:pPr algn="ctr">
                        <a:lnSpc>
                          <a:spcPct val="150000"/>
                        </a:lnSpc>
                      </a:pPr>
                      <a:r>
                        <a:rPr lang="en-GB" sz="1800"/>
                        <a:t>1.0</a:t>
                      </a:r>
                      <a:endParaRPr lang="en-GB" sz="1800" b="0">
                        <a:solidFill>
                          <a:srgbClr val="333333"/>
                        </a:solidFill>
                      </a:endParaRPr>
                    </a:p>
                  </a:txBody>
                  <a:tcPr marL="0" marR="0" marT="0" marB="0"/>
                </a:tc>
              </a:tr>
              <a:tr h="193524">
                <a:tc>
                  <a:txBody>
                    <a:bodyPr/>
                    <a:lstStyle/>
                    <a:p>
                      <a:pPr algn="ctr">
                        <a:lnSpc>
                          <a:spcPct val="150000"/>
                        </a:lnSpc>
                      </a:pPr>
                      <a:r>
                        <a:rPr lang="en-GB" sz="1800" dirty="0"/>
                        <a:t>Below 60</a:t>
                      </a:r>
                      <a:endParaRPr lang="en-GB" sz="1800" b="0" dirty="0">
                        <a:solidFill>
                          <a:srgbClr val="333333"/>
                        </a:solidFill>
                      </a:endParaRPr>
                    </a:p>
                  </a:txBody>
                  <a:tcPr marL="0" marR="0" marT="0" marB="0"/>
                </a:tc>
                <a:tc>
                  <a:txBody>
                    <a:bodyPr/>
                    <a:lstStyle/>
                    <a:p>
                      <a:pPr algn="ctr">
                        <a:lnSpc>
                          <a:spcPct val="150000"/>
                        </a:lnSpc>
                      </a:pPr>
                      <a:r>
                        <a:rPr lang="en-GB" sz="1800" dirty="0" smtClean="0"/>
                        <a:t>F</a:t>
                      </a:r>
                      <a:endParaRPr lang="en-GB" sz="1800" b="0" dirty="0">
                        <a:solidFill>
                          <a:srgbClr val="333333"/>
                        </a:solidFill>
                      </a:endParaRPr>
                    </a:p>
                  </a:txBody>
                  <a:tcPr marL="0" marR="0" marT="0" marB="0"/>
                </a:tc>
                <a:tc>
                  <a:txBody>
                    <a:bodyPr/>
                    <a:lstStyle/>
                    <a:p>
                      <a:pPr algn="ctr">
                        <a:lnSpc>
                          <a:spcPct val="150000"/>
                        </a:lnSpc>
                      </a:pPr>
                      <a:r>
                        <a:rPr lang="en-GB" sz="1800"/>
                        <a:t>0.0</a:t>
                      </a:r>
                      <a:endParaRPr lang="en-GB" sz="1800" b="0">
                        <a:solidFill>
                          <a:srgbClr val="333333"/>
                        </a:solidFill>
                      </a:endParaRPr>
                    </a:p>
                  </a:txBody>
                  <a:tcPr marL="0" marR="0" marT="0" marB="0"/>
                </a:tc>
              </a:tr>
              <a:tr h="387048">
                <a:tc>
                  <a:txBody>
                    <a:bodyPr/>
                    <a:lstStyle/>
                    <a:p>
                      <a:pPr>
                        <a:lnSpc>
                          <a:spcPct val="150000"/>
                        </a:lnSpc>
                      </a:pPr>
                      <a:r>
                        <a:rPr lang="en-GB" sz="1800"/>
                        <a:t> </a:t>
                      </a:r>
                      <a:endParaRPr lang="en-GB" sz="1800" b="0">
                        <a:solidFill>
                          <a:srgbClr val="333333"/>
                        </a:solidFill>
                      </a:endParaRPr>
                    </a:p>
                  </a:txBody>
                  <a:tcPr marL="0" marR="0" marT="0" marB="0"/>
                </a:tc>
                <a:tc>
                  <a:txBody>
                    <a:bodyPr/>
                    <a:lstStyle/>
                    <a:p>
                      <a:pPr algn="ctr">
                        <a:lnSpc>
                          <a:spcPct val="150000"/>
                        </a:lnSpc>
                      </a:pPr>
                      <a:r>
                        <a:rPr lang="en-GB" sz="1800" dirty="0"/>
                        <a:t>I** Incomplete</a:t>
                      </a:r>
                      <a:endParaRPr lang="en-GB" sz="1800" b="0" dirty="0">
                        <a:solidFill>
                          <a:srgbClr val="333333"/>
                        </a:solidFill>
                      </a:endParaRPr>
                    </a:p>
                  </a:txBody>
                  <a:tcPr marL="0" marR="0" marT="0" marB="0"/>
                </a:tc>
                <a:tc>
                  <a:txBody>
                    <a:bodyPr/>
                    <a:lstStyle/>
                    <a:p>
                      <a:pPr algn="ctr">
                        <a:lnSpc>
                          <a:spcPct val="150000"/>
                        </a:lnSpc>
                      </a:pPr>
                      <a:r>
                        <a:rPr lang="en-GB" sz="1800"/>
                        <a:t>0.0</a:t>
                      </a:r>
                      <a:endParaRPr lang="en-GB" sz="1800" b="0">
                        <a:solidFill>
                          <a:srgbClr val="333333"/>
                        </a:solidFill>
                      </a:endParaRPr>
                    </a:p>
                  </a:txBody>
                  <a:tcPr marL="0" marR="0" marT="0" marB="0"/>
                </a:tc>
              </a:tr>
              <a:tr h="387048">
                <a:tc>
                  <a:txBody>
                    <a:bodyPr/>
                    <a:lstStyle/>
                    <a:p>
                      <a:pPr>
                        <a:lnSpc>
                          <a:spcPct val="150000"/>
                        </a:lnSpc>
                      </a:pPr>
                      <a:r>
                        <a:rPr lang="en-GB" sz="1800" dirty="0"/>
                        <a:t> </a:t>
                      </a:r>
                      <a:endParaRPr lang="en-GB" sz="1800" b="0" dirty="0">
                        <a:solidFill>
                          <a:srgbClr val="333333"/>
                        </a:solidFill>
                      </a:endParaRPr>
                    </a:p>
                  </a:txBody>
                  <a:tcPr marL="0" marR="0" marT="0" marB="0"/>
                </a:tc>
                <a:tc>
                  <a:txBody>
                    <a:bodyPr/>
                    <a:lstStyle/>
                    <a:p>
                      <a:pPr algn="ctr">
                        <a:lnSpc>
                          <a:spcPct val="150000"/>
                        </a:lnSpc>
                      </a:pPr>
                      <a:r>
                        <a:rPr lang="en-GB" sz="1800" dirty="0"/>
                        <a:t>W** Withdrawal</a:t>
                      </a:r>
                      <a:endParaRPr lang="en-GB" sz="1800" b="0" dirty="0">
                        <a:solidFill>
                          <a:srgbClr val="333333"/>
                        </a:solidFill>
                      </a:endParaRPr>
                    </a:p>
                  </a:txBody>
                  <a:tcPr marL="0" marR="0" marT="0" marB="0"/>
                </a:tc>
                <a:tc>
                  <a:txBody>
                    <a:bodyPr/>
                    <a:lstStyle/>
                    <a:p>
                      <a:pPr algn="ctr">
                        <a:lnSpc>
                          <a:spcPct val="150000"/>
                        </a:lnSpc>
                      </a:pPr>
                      <a:r>
                        <a:rPr lang="en-GB" sz="1800" dirty="0"/>
                        <a:t>0.0</a:t>
                      </a:r>
                      <a:endParaRPr lang="en-GB" sz="1800" b="0" dirty="0">
                        <a:solidFill>
                          <a:srgbClr val="333333"/>
                        </a:solidFill>
                      </a:endParaRPr>
                    </a:p>
                  </a:txBody>
                  <a:tcPr marL="0" marR="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57166"/>
            <a:ext cx="8229600" cy="928694"/>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0" algn="ctr">
              <a:spcBef>
                <a:spcPct val="0"/>
              </a:spcBef>
              <a:defRPr/>
            </a:pP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Grading Policy</a:t>
            </a:r>
          </a:p>
        </p:txBody>
      </p:sp>
      <p:sp>
        <p:nvSpPr>
          <p:cNvPr id="2" name="Title 1"/>
          <p:cNvSpPr>
            <a:spLocks noGrp="1"/>
          </p:cNvSpPr>
          <p:nvPr>
            <p:ph type="title"/>
          </p:nvPr>
        </p:nvSpPr>
        <p:spPr>
          <a:xfrm>
            <a:off x="473260" y="1988840"/>
            <a:ext cx="8229600" cy="2664296"/>
          </a:xfrm>
        </p:spPr>
        <p:txBody>
          <a:bodyPr>
            <a:normAutofit/>
          </a:bodyPr>
          <a:lstStyle/>
          <a:p>
            <a:pPr algn="ctr"/>
            <a:r>
              <a:rPr lang="en-US" sz="4000" dirty="0" smtClean="0"/>
              <a:t>YOUR GRADE IS YOUR ACHIVEMENT. </a:t>
            </a:r>
            <a:br>
              <a:rPr lang="en-US" sz="4000" dirty="0" smtClean="0"/>
            </a:br>
            <a:r>
              <a:rPr lang="en-US" sz="4000" dirty="0" smtClean="0"/>
              <a:t>ABSOLUTELY BASED ON YOUR PERFORMANCE, NOTHING ELSE.</a:t>
            </a:r>
            <a:endParaRPr lang="en-US" sz="4000" dirty="0"/>
          </a:p>
        </p:txBody>
      </p:sp>
    </p:spTree>
    <p:extLst>
      <p:ext uri="{BB962C8B-B14F-4D97-AF65-F5344CB8AC3E}">
        <p14:creationId xmlns:p14="http://schemas.microsoft.com/office/powerpoint/2010/main" val="31176643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935480"/>
            <a:ext cx="8858280" cy="4708230"/>
          </a:xfrm>
        </p:spPr>
        <p:txBody>
          <a:bodyPr>
            <a:normAutofit/>
          </a:bodyPr>
          <a:lstStyle/>
          <a:p>
            <a:r>
              <a:rPr lang="en-GB" b="1" dirty="0" smtClean="0"/>
              <a:t>Attendance &amp; Participation</a:t>
            </a:r>
            <a:r>
              <a:rPr lang="en-GB" dirty="0" smtClean="0"/>
              <a:t>-</a:t>
            </a:r>
            <a:r>
              <a:rPr lang="en-US" dirty="0" smtClean="0"/>
              <a:t> Three missed classes will be excused. 1 mark will be deducted for each missed class after that.</a:t>
            </a:r>
            <a:endParaRPr lang="en-GB" dirty="0" smtClean="0"/>
          </a:p>
          <a:p>
            <a:r>
              <a:rPr lang="en-GB" b="1" dirty="0" smtClean="0"/>
              <a:t>Quizzes</a:t>
            </a:r>
            <a:r>
              <a:rPr lang="en-GB" dirty="0" smtClean="0"/>
              <a:t>- Best 4 out of 5.</a:t>
            </a:r>
          </a:p>
          <a:p>
            <a:r>
              <a:rPr lang="en-GB" b="1" dirty="0" smtClean="0"/>
              <a:t>Group Project</a:t>
            </a:r>
            <a:r>
              <a:rPr lang="en-GB" dirty="0" smtClean="0"/>
              <a:t>- A marketing plan.</a:t>
            </a:r>
          </a:p>
          <a:p>
            <a:r>
              <a:rPr lang="en-GB" b="1" dirty="0" smtClean="0"/>
              <a:t>Deadlines</a:t>
            </a:r>
            <a:r>
              <a:rPr lang="en-GB" dirty="0" smtClean="0"/>
              <a:t>- Must be maintained strictly.</a:t>
            </a:r>
          </a:p>
          <a:p>
            <a:r>
              <a:rPr lang="en-GB" b="1" dirty="0" smtClean="0"/>
              <a:t>Make-up Exam</a:t>
            </a:r>
            <a:r>
              <a:rPr lang="en-GB" dirty="0" smtClean="0"/>
              <a:t>- Only extreme situations might be “considered”. Any make-up taken will be comprehensive.</a:t>
            </a:r>
          </a:p>
          <a:p>
            <a:r>
              <a:rPr lang="en-GB" b="1" dirty="0" smtClean="0"/>
              <a:t>Etiquette</a:t>
            </a:r>
            <a:r>
              <a:rPr lang="en-GB" dirty="0" smtClean="0"/>
              <a:t>-  </a:t>
            </a:r>
            <a:r>
              <a:rPr lang="en-US" dirty="0" smtClean="0"/>
              <a:t>Please be quiet during lectures unless, of course, class participation is required. And be punctual.</a:t>
            </a:r>
            <a:endParaRPr lang="en-GB" dirty="0"/>
          </a:p>
        </p:txBody>
      </p:sp>
      <p:sp>
        <p:nvSpPr>
          <p:cNvPr id="5" name="Title 1"/>
          <p:cNvSpPr txBox="1">
            <a:spLocks/>
          </p:cNvSpPr>
          <p:nvPr/>
        </p:nvSpPr>
        <p:spPr>
          <a:xfrm>
            <a:off x="457200" y="928670"/>
            <a:ext cx="8229600" cy="928694"/>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Policies to follow…</a:t>
            </a:r>
            <a:endParaRPr kumimoji="0" lang="en-US" sz="54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935480"/>
            <a:ext cx="8858280" cy="4708230"/>
          </a:xfrm>
        </p:spPr>
        <p:txBody>
          <a:bodyPr>
            <a:normAutofit/>
          </a:bodyPr>
          <a:lstStyle/>
          <a:p>
            <a:r>
              <a:rPr lang="en-GB" b="1" dirty="0" smtClean="0"/>
              <a:t>Plagiarism: </a:t>
            </a:r>
            <a:r>
              <a:rPr lang="en-GB" dirty="0" smtClean="0"/>
              <a:t>If any information is taken from any sources, it must be </a:t>
            </a:r>
            <a:r>
              <a:rPr lang="en-GB" b="1" dirty="0" smtClean="0"/>
              <a:t>referenced</a:t>
            </a:r>
            <a:r>
              <a:rPr lang="en-GB" dirty="0" smtClean="0"/>
              <a:t> properly. Plagiarism may result in a “Fail” grade.</a:t>
            </a:r>
            <a:endParaRPr lang="en-GB" b="1" dirty="0"/>
          </a:p>
        </p:txBody>
      </p:sp>
      <p:sp>
        <p:nvSpPr>
          <p:cNvPr id="5" name="Title 1"/>
          <p:cNvSpPr txBox="1">
            <a:spLocks/>
          </p:cNvSpPr>
          <p:nvPr/>
        </p:nvSpPr>
        <p:spPr>
          <a:xfrm>
            <a:off x="457200" y="928670"/>
            <a:ext cx="8229600" cy="928694"/>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Policies to follow…</a:t>
            </a:r>
            <a:endParaRPr kumimoji="0" lang="en-US" sz="54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7998" y="3789040"/>
            <a:ext cx="4286250" cy="2400300"/>
          </a:xfrm>
          <a:prstGeom prst="rect">
            <a:avLst/>
          </a:prstGeom>
        </p:spPr>
      </p:pic>
    </p:spTree>
    <p:extLst>
      <p:ext uri="{BB962C8B-B14F-4D97-AF65-F5344CB8AC3E}">
        <p14:creationId xmlns:p14="http://schemas.microsoft.com/office/powerpoint/2010/main" val="13438919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460</TotalTime>
  <Words>688</Words>
  <Application>Microsoft Office PowerPoint</Application>
  <PresentationFormat>On-screen Show (4:3)</PresentationFormat>
  <Paragraphs>123</Paragraphs>
  <Slides>17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ＭＳ Ｐゴシック</vt:lpstr>
      <vt:lpstr>Arial</vt:lpstr>
      <vt:lpstr>Arial Narrow</vt:lpstr>
      <vt:lpstr>Calibri</vt:lpstr>
      <vt:lpstr>Cambria</vt:lpstr>
      <vt:lpstr>Times New Roman</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YOUR GRADE IS YOUR ACHIVEMENT.  ABSOLUTELY BASED ON YOUR PERFORMANCE, NOTHING ELSE.</vt:lpstr>
      <vt:lpstr>PowerPoint Presentation</vt:lpstr>
      <vt:lpstr>PowerPoint Presentation</vt:lpstr>
      <vt:lpstr>PowerPoint Presentation</vt:lpstr>
      <vt:lpstr>5 minutes!! !!</vt:lpstr>
      <vt:lpstr>PowerPoint Presentation</vt:lpstr>
      <vt:lpstr>Marketing Defined:   “The process by which companies create value for the customers and build strong customer relationships in order to capture value from customers in return” </vt:lpstr>
      <vt:lpstr>What is Marketing?</vt:lpstr>
      <vt:lpstr>Definitions of Marketing</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mahtab.muntazeri</dc:creator>
  <cp:lastModifiedBy>Mahtab Muntazeri</cp:lastModifiedBy>
  <cp:revision>50</cp:revision>
  <dcterms:created xsi:type="dcterms:W3CDTF">2014-05-19T14:23:12Z</dcterms:created>
  <dcterms:modified xsi:type="dcterms:W3CDTF">2020-01-26T06:35:36Z</dcterms:modified>
</cp:coreProperties>
</file>