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86" r:id="rId3"/>
    <p:sldId id="287" r:id="rId4"/>
    <p:sldId id="261" r:id="rId5"/>
    <p:sldId id="275" r:id="rId6"/>
    <p:sldId id="276" r:id="rId7"/>
    <p:sldId id="292" r:id="rId8"/>
    <p:sldId id="288" r:id="rId9"/>
    <p:sldId id="289" r:id="rId10"/>
    <p:sldId id="291" r:id="rId11"/>
    <p:sldId id="281" r:id="rId12"/>
    <p:sldId id="295" r:id="rId13"/>
    <p:sldId id="293" r:id="rId14"/>
    <p:sldId id="294" r:id="rId15"/>
    <p:sldId id="296" r:id="rId16"/>
    <p:sldId id="283" r:id="rId17"/>
    <p:sldId id="285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20D52-CDB3-4B9A-9FF3-06F8F706CF1C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F7C4-2967-47B1-B9D3-F09AC1D6EA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2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3676664"/>
            <a:ext cx="7854696" cy="1752600"/>
          </a:xfrm>
          <a:noFill/>
        </p:spPr>
        <p:txBody>
          <a:bodyPr/>
          <a:lstStyle/>
          <a:p>
            <a:endParaRPr lang="en-GB" dirty="0" smtClean="0">
              <a:solidFill>
                <a:srgbClr val="FFC000"/>
              </a:solidFill>
            </a:endParaRPr>
          </a:p>
          <a:p>
            <a:r>
              <a:rPr lang="en-GB" sz="3200" b="1" dirty="0" smtClean="0">
                <a:solidFill>
                  <a:srgbClr val="FFC000"/>
                </a:solidFill>
              </a:rPr>
              <a:t>STRATEGIC MARKETING </a:t>
            </a:r>
          </a:p>
          <a:p>
            <a:r>
              <a:rPr lang="en-GB" sz="3200" b="1" dirty="0" smtClean="0">
                <a:solidFill>
                  <a:srgbClr val="FFC000"/>
                </a:solidFill>
              </a:rPr>
              <a:t>(MKT460)</a:t>
            </a:r>
            <a:endParaRPr lang="en-GB" sz="3200" b="1" dirty="0">
              <a:solidFill>
                <a:srgbClr val="FFC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428876"/>
            <a:ext cx="8229600" cy="1500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WELCOME</a:t>
            </a:r>
            <a:endParaRPr kumimoji="0" lang="en-US" sz="66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 descr="C:\Users\mahtab.muntazeri\Desktop\BUS101\Pictures\Logo_of_NSU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729066" y="-24"/>
            <a:ext cx="193869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7082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exam related information will be provided in the class in due course. However, please don’t ask for “suggestion”. You need to understand all the topics and prepare yourselves accordingly.</a:t>
            </a:r>
          </a:p>
          <a:p>
            <a:endParaRPr lang="en-GB" b="1" dirty="0"/>
          </a:p>
          <a:p>
            <a:r>
              <a:rPr lang="en-GB" b="1" dirty="0"/>
              <a:t>Make-up Exam</a:t>
            </a:r>
            <a:r>
              <a:rPr lang="en-GB" dirty="0"/>
              <a:t>- Only </a:t>
            </a:r>
            <a:r>
              <a:rPr lang="en-GB" b="1" dirty="0"/>
              <a:t>extreme</a:t>
            </a:r>
            <a:r>
              <a:rPr lang="en-GB" dirty="0"/>
              <a:t> situations might be “considered”. Any make-up taken will be </a:t>
            </a:r>
            <a:r>
              <a:rPr lang="en-GB" b="1" dirty="0"/>
              <a:t>comprehensive</a:t>
            </a:r>
            <a:r>
              <a:rPr lang="en-GB" dirty="0"/>
              <a:t>. There is </a:t>
            </a:r>
            <a:r>
              <a:rPr lang="en-GB" b="1" dirty="0"/>
              <a:t>NO</a:t>
            </a:r>
            <a:r>
              <a:rPr lang="en-GB" dirty="0"/>
              <a:t> make-up for </a:t>
            </a:r>
            <a:r>
              <a:rPr lang="en-GB" dirty="0" smtClean="0"/>
              <a:t>quizzes, debate</a:t>
            </a:r>
            <a:r>
              <a:rPr lang="en-GB" dirty="0"/>
              <a:t>, case works &amp; final project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Students must remain in their own class &amp; section for all the exams &amp; course work.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Exam Policies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8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5842" name="Picture 2" descr="C:\Users\mahtab.muntazeri\Desktop\ULAB\pictures\cell.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118007"/>
            <a:ext cx="4572032" cy="4349458"/>
          </a:xfrm>
          <a:prstGeom prst="rect">
            <a:avLst/>
          </a:prstGeom>
          <a:noFill/>
        </p:spPr>
      </p:pic>
      <p:pic>
        <p:nvPicPr>
          <p:cNvPr id="35843" name="Picture 3" descr="C:\Users\mahtab.muntazeri\Desktop\ULAB\picture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409063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04" y="2636912"/>
            <a:ext cx="4474840" cy="1143000"/>
          </a:xfrm>
        </p:spPr>
        <p:txBody>
          <a:bodyPr/>
          <a:lstStyle/>
          <a:p>
            <a:r>
              <a:rPr lang="en-US" dirty="0" smtClean="0"/>
              <a:t>5 minutes!! 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773" y="620688"/>
            <a:ext cx="3557739" cy="611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02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34" y="2428868"/>
            <a:ext cx="8229600" cy="15716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do you understand by “MARKETING”?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867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8104"/>
            <a:ext cx="8229600" cy="564672"/>
          </a:xfrm>
        </p:spPr>
        <p:txBody>
          <a:bodyPr/>
          <a:lstStyle/>
          <a:p>
            <a:r>
              <a:rPr lang="en-US" sz="3300" b="1" dirty="0"/>
              <a:t>Conceptualizing Marketing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One of the shortest definition of marketing is </a:t>
            </a:r>
            <a:r>
              <a:rPr lang="en-US" i="1" dirty="0" smtClean="0">
                <a:solidFill>
                  <a:srgbClr val="FF0000"/>
                </a:solidFill>
              </a:rPr>
              <a:t>“creating profitable customer relationships”</a:t>
            </a:r>
            <a:endParaRPr lang="en-US" i="1" dirty="0" smtClean="0"/>
          </a:p>
          <a:p>
            <a:endParaRPr lang="en-GB" i="1" dirty="0" smtClean="0"/>
          </a:p>
          <a:p>
            <a:r>
              <a:rPr lang="en-GB" i="1" dirty="0" smtClean="0"/>
              <a:t>Marketing is a process by which companies </a:t>
            </a:r>
            <a:r>
              <a:rPr lang="en-GB" i="1" dirty="0" smtClean="0">
                <a:solidFill>
                  <a:srgbClr val="FF0000"/>
                </a:solidFill>
              </a:rPr>
              <a:t>create value</a:t>
            </a:r>
            <a:r>
              <a:rPr lang="en-GB" i="1" dirty="0" smtClean="0"/>
              <a:t> for customers and </a:t>
            </a:r>
            <a:r>
              <a:rPr lang="en-GB" i="1" dirty="0" smtClean="0">
                <a:solidFill>
                  <a:srgbClr val="FF0000"/>
                </a:solidFill>
              </a:rPr>
              <a:t>capture value</a:t>
            </a:r>
            <a:r>
              <a:rPr lang="en-GB" i="1" dirty="0" smtClean="0"/>
              <a:t> from customers in return.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Note 1: </a:t>
            </a:r>
            <a:r>
              <a:rPr lang="en-GB" i="1" dirty="0" smtClean="0"/>
              <a:t>understanding the </a:t>
            </a:r>
            <a:r>
              <a:rPr lang="en-GB" i="1" dirty="0" smtClean="0">
                <a:solidFill>
                  <a:srgbClr val="FF0000"/>
                </a:solidFill>
              </a:rPr>
              <a:t>needs</a:t>
            </a:r>
            <a:r>
              <a:rPr lang="en-GB" i="1" dirty="0" smtClean="0"/>
              <a:t> is vital to create value. 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Note2: </a:t>
            </a:r>
            <a:r>
              <a:rPr lang="en-GB" i="1" dirty="0" smtClean="0"/>
              <a:t>Delivering  </a:t>
            </a:r>
            <a:r>
              <a:rPr lang="en-GB" i="1" dirty="0" smtClean="0">
                <a:solidFill>
                  <a:srgbClr val="FF0000"/>
                </a:solidFill>
              </a:rPr>
              <a:t>satisfaction</a:t>
            </a:r>
            <a:r>
              <a:rPr lang="en-US" i="1" dirty="0" smtClean="0"/>
              <a:t> is a key to make sure the “profitable relationship” is sustainable. 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8636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watched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78140"/>
            <a:ext cx="6116993" cy="3107044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948264" y="5157192"/>
            <a:ext cx="2195736" cy="782960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</a:t>
            </a:r>
            <a:r>
              <a:rPr lang="en-US" dirty="0" smtClean="0"/>
              <a:t>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50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34" y="2428868"/>
            <a:ext cx="8229600" cy="15716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do you understand by “strategy”?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htab.muntazeri\Desktop\NSU\MKT 460\Proce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150" y="1428736"/>
            <a:ext cx="8155254" cy="5072098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85804" y="500042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Strategy as Process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34" y="271462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THANK YOU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e 123"/>
          <p:cNvGrpSpPr>
            <a:grpSpLocks/>
          </p:cNvGrpSpPr>
          <p:nvPr/>
        </p:nvGrpSpPr>
        <p:grpSpPr bwMode="auto">
          <a:xfrm>
            <a:off x="285720" y="714356"/>
            <a:ext cx="4358288" cy="3286148"/>
            <a:chOff x="557333" y="1877675"/>
            <a:chExt cx="4742559" cy="4412195"/>
          </a:xfrm>
        </p:grpSpPr>
        <p:sp>
          <p:nvSpPr>
            <p:cNvPr id="17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20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24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5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6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21" name="Gruppe 157"/>
            <p:cNvGrpSpPr/>
            <p:nvPr/>
          </p:nvGrpSpPr>
          <p:grpSpPr bwMode="auto">
            <a:xfrm>
              <a:off x="557333" y="1877675"/>
              <a:ext cx="4742559" cy="3136286"/>
              <a:chOff x="3401158" y="1815393"/>
              <a:chExt cx="5769644" cy="403295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Rectangle 27"/>
              <p:cNvSpPr>
                <a:spLocks noChangeArrowheads="1"/>
              </p:cNvSpPr>
              <p:nvPr/>
            </p:nvSpPr>
            <p:spPr bwMode="auto">
              <a:xfrm>
                <a:off x="3401158" y="2201170"/>
                <a:ext cx="5769644" cy="3647181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MAHTAB MUNTAZERI (Mbt)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Lecturer,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Department of Marketing &amp; INB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School of Business &amp; Economics,</a:t>
                </a:r>
              </a:p>
              <a:p>
                <a:pPr indent="17463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North South University.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23" name="Rectangle 39"/>
              <p:cNvSpPr>
                <a:spLocks noChangeArrowheads="1"/>
              </p:cNvSpPr>
              <p:nvPr/>
            </p:nvSpPr>
            <p:spPr bwMode="auto">
              <a:xfrm>
                <a:off x="3401158" y="1815393"/>
                <a:ext cx="5769644" cy="348197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 123"/>
          <p:cNvGrpSpPr>
            <a:grpSpLocks/>
          </p:cNvGrpSpPr>
          <p:nvPr/>
        </p:nvGrpSpPr>
        <p:grpSpPr bwMode="auto">
          <a:xfrm>
            <a:off x="4143372" y="3089650"/>
            <a:ext cx="4929190" cy="3604603"/>
            <a:chOff x="557333" y="1963267"/>
            <a:chExt cx="4430992" cy="4326603"/>
          </a:xfrm>
        </p:grpSpPr>
        <p:sp>
          <p:nvSpPr>
            <p:cNvPr id="6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9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13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5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0" name="Gruppe 157"/>
            <p:cNvGrpSpPr/>
            <p:nvPr/>
          </p:nvGrpSpPr>
          <p:grpSpPr bwMode="auto">
            <a:xfrm>
              <a:off x="557333" y="1963267"/>
              <a:ext cx="4430992" cy="3065479"/>
              <a:chOff x="3401158" y="1925455"/>
              <a:chExt cx="5390602" cy="394190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401158" y="2531957"/>
                <a:ext cx="5390602" cy="3335404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t"/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Office: </a:t>
                </a:r>
                <a:r>
                  <a:rPr lang="en-US" sz="2000" dirty="0" smtClean="0"/>
                  <a:t>NAC727</a:t>
                </a:r>
                <a:endParaRPr lang="en-US" sz="2000" dirty="0" smtClean="0"/>
              </a:p>
              <a:p>
                <a:r>
                  <a:rPr lang="en-US" sz="2000" b="1" dirty="0" smtClean="0"/>
                  <a:t>Consultation Hour : </a:t>
                </a:r>
                <a:endParaRPr lang="en-US" sz="2000" dirty="0" smtClean="0"/>
              </a:p>
              <a:p>
                <a:r>
                  <a:rPr lang="en-US" sz="2000" b="1" dirty="0" smtClean="0"/>
                  <a:t>	</a:t>
                </a:r>
                <a:r>
                  <a:rPr lang="en-US" sz="2000" dirty="0" smtClean="0"/>
                  <a:t>TBA</a:t>
                </a:r>
                <a:r>
                  <a:rPr lang="en-US" sz="2000" b="1" dirty="0" smtClean="0"/>
                  <a:t>	</a:t>
                </a:r>
                <a:endParaRPr lang="en-US" sz="2000" b="1" dirty="0"/>
              </a:p>
              <a:p>
                <a:r>
                  <a:rPr lang="en-US" sz="2000" b="1" dirty="0" smtClean="0"/>
                  <a:t>Email: </a:t>
                </a:r>
                <a:r>
                  <a:rPr lang="en-US" sz="2000" dirty="0" smtClean="0"/>
                  <a:t>mahtab.muntazeri@northsouth.edu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Website</a:t>
                </a:r>
                <a:r>
                  <a:rPr lang="en-US" sz="2000" dirty="0" smtClean="0"/>
                  <a:t>: http</a:t>
                </a:r>
                <a:r>
                  <a:rPr lang="en-US" sz="2000" dirty="0"/>
                  <a:t>://</a:t>
                </a:r>
                <a:r>
                  <a:rPr lang="en-US" sz="2000" dirty="0" smtClean="0"/>
                  <a:t>mahtab-nsu.weebly.com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12" name="Rectangle 39"/>
              <p:cNvSpPr>
                <a:spLocks noChangeArrowheads="1"/>
              </p:cNvSpPr>
              <p:nvPr/>
            </p:nvSpPr>
            <p:spPr bwMode="auto">
              <a:xfrm>
                <a:off x="3401158" y="1925455"/>
                <a:ext cx="5390602" cy="634038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noProof="1" smtClean="0">
                    <a:solidFill>
                      <a:srgbClr val="000000"/>
                    </a:solidFill>
                    <a:latin typeface="Calibri"/>
                    <a:ea typeface="ＭＳ Ｐゴシック" pitchFamily="-97" charset="-128"/>
                  </a:rPr>
                  <a:t>CONTACTS</a:t>
                </a:r>
                <a:endParaRPr lang="de-DE" sz="2400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87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276872"/>
            <a:ext cx="8858280" cy="4366838"/>
          </a:xfrm>
        </p:spPr>
        <p:txBody>
          <a:bodyPr>
            <a:normAutofit/>
          </a:bodyPr>
          <a:lstStyle/>
          <a:p>
            <a:r>
              <a:rPr lang="en-US" dirty="0" smtClean="0"/>
              <a:t>Please utilize the </a:t>
            </a:r>
            <a:r>
              <a:rPr lang="en-US" b="1" dirty="0" smtClean="0"/>
              <a:t>class</a:t>
            </a:r>
            <a:r>
              <a:rPr lang="en-US" dirty="0" smtClean="0"/>
              <a:t> time in a best possible way.</a:t>
            </a:r>
          </a:p>
          <a:p>
            <a:r>
              <a:rPr lang="en-US" dirty="0" smtClean="0"/>
              <a:t>Office hours are there for your academic help. But remember, it requires your preparation as well. 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be professional in writing e-mails. </a:t>
            </a:r>
          </a:p>
          <a:p>
            <a:r>
              <a:rPr lang="en-US" dirty="0" smtClean="0"/>
              <a:t>There’s a Facebook group called “</a:t>
            </a:r>
            <a:r>
              <a:rPr lang="en-US" dirty="0" err="1" smtClean="0"/>
              <a:t>Mbt</a:t>
            </a:r>
            <a:r>
              <a:rPr lang="en-US" dirty="0"/>
              <a:t> c</a:t>
            </a:r>
            <a:r>
              <a:rPr lang="en-US" dirty="0" smtClean="0"/>
              <a:t>lass update” for providing urgent notices and sharing of academic contents. However, social media communication will be limited to this group only.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Communication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1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14340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</a:rPr>
              <a:t>Text book</a:t>
            </a:r>
          </a:p>
          <a:p>
            <a:endParaRPr lang="en-GB" sz="1500" b="1" dirty="0" smtClean="0">
              <a:solidFill>
                <a:srgbClr val="002060"/>
              </a:solidFill>
            </a:endParaRPr>
          </a:p>
          <a:p>
            <a:pPr lvl="1"/>
            <a:r>
              <a:rPr lang="en-US" sz="3200" dirty="0" smtClean="0"/>
              <a:t>Douglas West, John Ford, </a:t>
            </a:r>
            <a:r>
              <a:rPr lang="en-US" sz="3200" dirty="0" err="1" smtClean="0"/>
              <a:t>Essam</a:t>
            </a:r>
            <a:r>
              <a:rPr lang="en-US" sz="3200" dirty="0" smtClean="0"/>
              <a:t> Ibrahim: Strategic marketing: creating competitive advantage, 3rd Edition, 2015, Oxford University Press.</a:t>
            </a:r>
            <a:endParaRPr lang="en-GB" sz="3200" dirty="0" smtClean="0"/>
          </a:p>
          <a:p>
            <a:endParaRPr lang="en-GB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Course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Course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11163"/>
              </p:ext>
            </p:extLst>
          </p:nvPr>
        </p:nvGraphicFramePr>
        <p:xfrm>
          <a:off x="1142976" y="2357430"/>
          <a:ext cx="6215106" cy="3683961"/>
        </p:xfrm>
        <a:graphic>
          <a:graphicData uri="http://schemas.openxmlformats.org/drawingml/2006/table">
            <a:tbl>
              <a:tblPr/>
              <a:tblGrid>
                <a:gridCol w="3604582"/>
                <a:gridCol w="2610524"/>
              </a:tblGrid>
              <a:tr h="39786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none" strike="noStrike" cap="small" dirty="0">
                          <a:latin typeface="Verdana"/>
                          <a:ea typeface="Times New Roman"/>
                          <a:cs typeface="Times New Roman"/>
                        </a:rPr>
                        <a:t>Assessment Strategy and Grading Scheme</a:t>
                      </a:r>
                      <a:endParaRPr lang="en-GB" sz="1600" b="1" u="sng" cap="small" dirty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Verdana"/>
                          <a:ea typeface="Calibri"/>
                          <a:cs typeface="Times New Roman"/>
                        </a:rPr>
                        <a:t>Assessment Criteria </a:t>
                      </a:r>
                      <a:endParaRPr lang="en-GB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Verdana"/>
                          <a:ea typeface="Calibri"/>
                          <a:cs typeface="Times New Roman"/>
                        </a:rPr>
                        <a:t>Weight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4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Attendance 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5%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4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Class </a:t>
                      </a:r>
                      <a:r>
                        <a:rPr lang="en-US" sz="1600" dirty="0" smtClean="0">
                          <a:latin typeface="Verdana"/>
                          <a:ea typeface="Calibri"/>
                          <a:cs typeface="Times New Roman"/>
                        </a:rPr>
                        <a:t>participation (SLA Case)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5%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4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Midterm 1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15%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4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Midterm 2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15%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4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Quizzes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Verdana"/>
                          <a:ea typeface="Calibri"/>
                          <a:cs typeface="Times New Roman"/>
                        </a:rPr>
                        <a:t>10%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4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Case Study/Assignment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10%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4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Term Paper + Presentation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20%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4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Final Exam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20%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57166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Grading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4414" y="1500174"/>
          <a:ext cx="7072362" cy="59207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57454"/>
                <a:gridCol w="2763913"/>
                <a:gridCol w="1950995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Numerical Scores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Letter Grade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Grade </a:t>
                      </a:r>
                      <a:r>
                        <a:rPr lang="en-GB" sz="1800" b="1" dirty="0" smtClean="0"/>
                        <a:t>Points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93 and above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A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4.0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90 - 92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A-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87 - 89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83 - 86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 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80 - 82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77 - 79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73 - 76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C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70 - 72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1.7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67 - 69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D+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1.3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60 - 66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D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Below 60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F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/>
                        <a:t> 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I** Incomplete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 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W** Withdrawal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0.0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57166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Grading Policy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60" y="1988840"/>
            <a:ext cx="8229600" cy="26642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YOUR GRADE IS YOUR ACHIVEMENT. </a:t>
            </a:r>
            <a:br>
              <a:rPr lang="en-US" sz="4000" dirty="0" smtClean="0"/>
            </a:br>
            <a:r>
              <a:rPr lang="en-US" sz="4000" dirty="0" smtClean="0"/>
              <a:t>ABSOLUTELY BASED ON YOUR PERFORMANCE, NOTHING ELSE.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13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420888"/>
            <a:ext cx="8858280" cy="4222822"/>
          </a:xfrm>
        </p:spPr>
        <p:txBody>
          <a:bodyPr>
            <a:normAutofit/>
          </a:bodyPr>
          <a:lstStyle/>
          <a:p>
            <a:r>
              <a:rPr lang="en-GB" b="1" dirty="0" smtClean="0"/>
              <a:t>Attendance &amp; Participation</a:t>
            </a:r>
            <a:r>
              <a:rPr lang="en-GB" dirty="0" smtClean="0"/>
              <a:t>- Maximum of three missed classes will be excused and after that 1 marks will be deducted for each missed class. There will </a:t>
            </a:r>
            <a:r>
              <a:rPr lang="en-GB" b="1" u="sng" dirty="0" smtClean="0"/>
              <a:t>NOT</a:t>
            </a:r>
            <a:r>
              <a:rPr lang="en-GB" dirty="0" smtClean="0"/>
              <a:t> be any late attendance.</a:t>
            </a:r>
          </a:p>
          <a:p>
            <a:endParaRPr lang="en-GB" dirty="0" smtClean="0"/>
          </a:p>
          <a:p>
            <a:r>
              <a:rPr lang="en-GB" b="1" dirty="0" smtClean="0"/>
              <a:t>Etiquette</a:t>
            </a:r>
            <a:r>
              <a:rPr lang="en-GB" dirty="0" smtClean="0"/>
              <a:t>-  </a:t>
            </a:r>
            <a:r>
              <a:rPr lang="en-US" dirty="0" smtClean="0"/>
              <a:t>Please be quiet during lectures unless, of course, class participation is required. And be </a:t>
            </a:r>
            <a:r>
              <a:rPr lang="en-US" b="1" dirty="0" smtClean="0"/>
              <a:t>punctual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4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708230"/>
          </a:xfrm>
        </p:spPr>
        <p:txBody>
          <a:bodyPr>
            <a:normAutofit/>
          </a:bodyPr>
          <a:lstStyle/>
          <a:p>
            <a:r>
              <a:rPr lang="en-GB" b="1" dirty="0" smtClean="0"/>
              <a:t>Plagiarism: </a:t>
            </a:r>
            <a:r>
              <a:rPr lang="en-GB" dirty="0" smtClean="0"/>
              <a:t>If any information is taken from any sources, it must be </a:t>
            </a:r>
            <a:r>
              <a:rPr lang="en-GB" b="1" dirty="0" smtClean="0"/>
              <a:t>referenced</a:t>
            </a:r>
            <a:r>
              <a:rPr lang="en-GB" dirty="0" smtClean="0"/>
              <a:t> properly. Plagiarism may result in a “Fail” grade.</a:t>
            </a:r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98" y="3789040"/>
            <a:ext cx="428625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727</TotalTime>
  <Words>535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 Narrow</vt:lpstr>
      <vt:lpstr>Calibri</vt:lpstr>
      <vt:lpstr>Cambria</vt:lpstr>
      <vt:lpstr>Times New Roman</vt:lpstr>
      <vt:lpstr>Verdana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GRADE IS YOUR ACHIVEMENT.  ABSOLUTELY BASED ON YOUR PERFORMANCE, NOTHING ELSE.</vt:lpstr>
      <vt:lpstr>PowerPoint Presentation</vt:lpstr>
      <vt:lpstr>PowerPoint Presentation</vt:lpstr>
      <vt:lpstr>PowerPoint Presentation</vt:lpstr>
      <vt:lpstr>PowerPoint Presentation</vt:lpstr>
      <vt:lpstr>5 minutes!! !!</vt:lpstr>
      <vt:lpstr>PowerPoint Presentation</vt:lpstr>
      <vt:lpstr>Conceptualizing Marketing</vt:lpstr>
      <vt:lpstr>Have you watched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mahtab.muntazeri</dc:creator>
  <cp:lastModifiedBy>HP</cp:lastModifiedBy>
  <cp:revision>73</cp:revision>
  <dcterms:created xsi:type="dcterms:W3CDTF">2014-05-19T14:23:12Z</dcterms:created>
  <dcterms:modified xsi:type="dcterms:W3CDTF">2019-09-25T08:30:34Z</dcterms:modified>
</cp:coreProperties>
</file>