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7" r:id="rId2"/>
    <p:sldId id="292" r:id="rId3"/>
    <p:sldId id="306" r:id="rId4"/>
    <p:sldId id="296" r:id="rId5"/>
    <p:sldId id="297" r:id="rId6"/>
    <p:sldId id="298" r:id="rId7"/>
    <p:sldId id="299" r:id="rId8"/>
    <p:sldId id="300" r:id="rId9"/>
    <p:sldId id="304" r:id="rId10"/>
    <p:sldId id="260" r:id="rId11"/>
    <p:sldId id="261" r:id="rId12"/>
    <p:sldId id="307" r:id="rId13"/>
    <p:sldId id="308" r:id="rId14"/>
    <p:sldId id="311" r:id="rId15"/>
    <p:sldId id="262" r:id="rId16"/>
    <p:sldId id="309" r:id="rId17"/>
    <p:sldId id="263" r:id="rId18"/>
    <p:sldId id="264" r:id="rId19"/>
    <p:sldId id="265" r:id="rId20"/>
    <p:sldId id="266" r:id="rId21"/>
    <p:sldId id="267" r:id="rId22"/>
    <p:sldId id="312" r:id="rId23"/>
    <p:sldId id="268" r:id="rId24"/>
    <p:sldId id="269" r:id="rId25"/>
    <p:sldId id="270" r:id="rId26"/>
    <p:sldId id="271" r:id="rId27"/>
    <p:sldId id="272" r:id="rId28"/>
    <p:sldId id="273" r:id="rId29"/>
    <p:sldId id="275" r:id="rId30"/>
    <p:sldId id="314" r:id="rId31"/>
    <p:sldId id="315" r:id="rId32"/>
    <p:sldId id="313"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958" autoAdjust="0"/>
  </p:normalViewPr>
  <p:slideViewPr>
    <p:cSldViewPr>
      <p:cViewPr varScale="1">
        <p:scale>
          <a:sx n="69" d="100"/>
          <a:sy n="69" d="100"/>
        </p:scale>
        <p:origin x="-14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AA8ADC-014E-4CCB-8DC3-AF0820B4DA99}"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BFFA3757-690E-4C04-9FD3-169C271CD1B3}">
      <dgm:prSet/>
      <dgm:spPr/>
      <dgm:t>
        <a:bodyPr/>
        <a:lstStyle/>
        <a:p>
          <a:pPr algn="l" rtl="0"/>
          <a:r>
            <a:rPr lang="en-US" b="1" dirty="0" smtClean="0"/>
            <a:t>SOCIAL CLASSES and PERCENTAGE</a:t>
          </a:r>
          <a:endParaRPr lang="en-US" dirty="0"/>
        </a:p>
      </dgm:t>
    </dgm:pt>
    <dgm:pt modelId="{C54EA2E5-6917-49CB-BF56-9611DD2EB56A}" type="parTrans" cxnId="{EF3F62FA-DD13-4294-8227-6F7E08660308}">
      <dgm:prSet/>
      <dgm:spPr/>
      <dgm:t>
        <a:bodyPr/>
        <a:lstStyle/>
        <a:p>
          <a:pPr algn="l"/>
          <a:endParaRPr lang="en-US"/>
        </a:p>
      </dgm:t>
    </dgm:pt>
    <dgm:pt modelId="{65179338-CCD7-43DE-A000-E7686336991A}" type="sibTrans" cxnId="{EF3F62FA-DD13-4294-8227-6F7E08660308}">
      <dgm:prSet/>
      <dgm:spPr/>
      <dgm:t>
        <a:bodyPr/>
        <a:lstStyle/>
        <a:p>
          <a:pPr algn="l"/>
          <a:endParaRPr lang="en-US"/>
        </a:p>
      </dgm:t>
    </dgm:pt>
    <dgm:pt modelId="{F2C42A58-C223-4C89-B769-01506680763D}">
      <dgm:prSet/>
      <dgm:spPr/>
      <dgm:t>
        <a:bodyPr/>
        <a:lstStyle/>
        <a:p>
          <a:pPr algn="l" rtl="0"/>
          <a:r>
            <a:rPr lang="en-US" dirty="0" smtClean="0"/>
            <a:t>Upper                        4.3%</a:t>
          </a:r>
          <a:endParaRPr lang="en-US" dirty="0"/>
        </a:p>
      </dgm:t>
    </dgm:pt>
    <dgm:pt modelId="{9402C42E-91AE-4B38-99B9-F12D1F65B311}" type="parTrans" cxnId="{E7C0EA25-3F3A-4C67-9E76-48ECE57B1ADC}">
      <dgm:prSet/>
      <dgm:spPr/>
      <dgm:t>
        <a:bodyPr/>
        <a:lstStyle/>
        <a:p>
          <a:pPr algn="l"/>
          <a:endParaRPr lang="en-US"/>
        </a:p>
      </dgm:t>
    </dgm:pt>
    <dgm:pt modelId="{3B7D3D47-4C98-4127-94B5-8C6A40A687EB}" type="sibTrans" cxnId="{E7C0EA25-3F3A-4C67-9E76-48ECE57B1ADC}">
      <dgm:prSet/>
      <dgm:spPr/>
      <dgm:t>
        <a:bodyPr/>
        <a:lstStyle/>
        <a:p>
          <a:pPr algn="l"/>
          <a:endParaRPr lang="en-US"/>
        </a:p>
      </dgm:t>
    </dgm:pt>
    <dgm:pt modelId="{160AD1F7-9DA7-412E-BD3B-F6D872AE7820}">
      <dgm:prSet/>
      <dgm:spPr/>
      <dgm:t>
        <a:bodyPr/>
        <a:lstStyle/>
        <a:p>
          <a:pPr algn="l" rtl="0"/>
          <a:r>
            <a:rPr lang="en-US" dirty="0" smtClean="0"/>
            <a:t>Upper-middle 	   13.8%</a:t>
          </a:r>
          <a:endParaRPr lang="en-US" dirty="0"/>
        </a:p>
      </dgm:t>
    </dgm:pt>
    <dgm:pt modelId="{37F380D6-8D42-4F5F-9CC3-C40D6CE383D6}" type="parTrans" cxnId="{8BEF6883-07B9-4F28-9965-9B9D345D9769}">
      <dgm:prSet/>
      <dgm:spPr/>
      <dgm:t>
        <a:bodyPr/>
        <a:lstStyle/>
        <a:p>
          <a:pPr algn="l"/>
          <a:endParaRPr lang="en-US"/>
        </a:p>
      </dgm:t>
    </dgm:pt>
    <dgm:pt modelId="{D1FE5CA9-B9E6-4AED-94A7-ADC6CEF65159}" type="sibTrans" cxnId="{8BEF6883-07B9-4F28-9965-9B9D345D9769}">
      <dgm:prSet/>
      <dgm:spPr/>
      <dgm:t>
        <a:bodyPr/>
        <a:lstStyle/>
        <a:p>
          <a:pPr algn="l"/>
          <a:endParaRPr lang="en-US"/>
        </a:p>
      </dgm:t>
    </dgm:pt>
    <dgm:pt modelId="{DA43C331-CE01-4429-85B0-08F540F7361C}">
      <dgm:prSet/>
      <dgm:spPr/>
      <dgm:t>
        <a:bodyPr/>
        <a:lstStyle/>
        <a:p>
          <a:pPr algn="l" rtl="0"/>
          <a:r>
            <a:rPr lang="en-US" dirty="0" smtClean="0"/>
            <a:t>Middle	                   32.8%</a:t>
          </a:r>
          <a:endParaRPr lang="en-US" dirty="0"/>
        </a:p>
      </dgm:t>
    </dgm:pt>
    <dgm:pt modelId="{8801D394-DCD0-4292-90AF-E3B46F973878}" type="parTrans" cxnId="{8F8233B0-C3B3-4DF8-96BE-F582EFC4E1D9}">
      <dgm:prSet/>
      <dgm:spPr/>
      <dgm:t>
        <a:bodyPr/>
        <a:lstStyle/>
        <a:p>
          <a:pPr algn="l"/>
          <a:endParaRPr lang="en-US"/>
        </a:p>
      </dgm:t>
    </dgm:pt>
    <dgm:pt modelId="{D84E59B6-FB89-431B-BCA1-0C4540163B66}" type="sibTrans" cxnId="{8F8233B0-C3B3-4DF8-96BE-F582EFC4E1D9}">
      <dgm:prSet/>
      <dgm:spPr/>
      <dgm:t>
        <a:bodyPr/>
        <a:lstStyle/>
        <a:p>
          <a:pPr algn="l"/>
          <a:endParaRPr lang="en-US"/>
        </a:p>
      </dgm:t>
    </dgm:pt>
    <dgm:pt modelId="{5E93B954-4999-4FE1-A7C1-B614DA4B371A}">
      <dgm:prSet/>
      <dgm:spPr/>
      <dgm:t>
        <a:bodyPr/>
        <a:lstStyle/>
        <a:p>
          <a:pPr algn="l" rtl="0"/>
          <a:r>
            <a:rPr lang="en-US" dirty="0" smtClean="0"/>
            <a:t>Working	                   32.3%</a:t>
          </a:r>
          <a:endParaRPr lang="en-US" dirty="0"/>
        </a:p>
      </dgm:t>
    </dgm:pt>
    <dgm:pt modelId="{E85A7CF4-32CF-462A-89E8-1EF550AB4E5E}" type="parTrans" cxnId="{1CA0AB73-783A-49D0-9F55-F63BB6D31D30}">
      <dgm:prSet/>
      <dgm:spPr/>
      <dgm:t>
        <a:bodyPr/>
        <a:lstStyle/>
        <a:p>
          <a:pPr algn="l"/>
          <a:endParaRPr lang="en-US"/>
        </a:p>
      </dgm:t>
    </dgm:pt>
    <dgm:pt modelId="{FD268D65-EA4B-4360-B99F-69E5AA7DBB5C}" type="sibTrans" cxnId="{1CA0AB73-783A-49D0-9F55-F63BB6D31D30}">
      <dgm:prSet/>
      <dgm:spPr/>
      <dgm:t>
        <a:bodyPr/>
        <a:lstStyle/>
        <a:p>
          <a:pPr algn="l"/>
          <a:endParaRPr lang="en-US"/>
        </a:p>
      </dgm:t>
    </dgm:pt>
    <dgm:pt modelId="{16B736A9-197F-47A6-B4DD-B0DAEC404607}">
      <dgm:prSet/>
      <dgm:spPr/>
      <dgm:t>
        <a:bodyPr/>
        <a:lstStyle/>
        <a:p>
          <a:pPr algn="l" rtl="0"/>
          <a:r>
            <a:rPr lang="en-US" dirty="0" smtClean="0"/>
            <a:t>Lower	                   16.8%</a:t>
          </a:r>
          <a:endParaRPr lang="en-US" dirty="0"/>
        </a:p>
      </dgm:t>
    </dgm:pt>
    <dgm:pt modelId="{95EB92FE-F81F-47CC-A9BA-1A328638C4FA}" type="parTrans" cxnId="{AC28EF7D-CF91-421C-91F8-0D217B65F632}">
      <dgm:prSet/>
      <dgm:spPr/>
      <dgm:t>
        <a:bodyPr/>
        <a:lstStyle/>
        <a:p>
          <a:pPr algn="l"/>
          <a:endParaRPr lang="en-US"/>
        </a:p>
      </dgm:t>
    </dgm:pt>
    <dgm:pt modelId="{57F52809-BF94-459D-976D-A60CEC05003F}" type="sibTrans" cxnId="{AC28EF7D-CF91-421C-91F8-0D217B65F632}">
      <dgm:prSet/>
      <dgm:spPr/>
      <dgm:t>
        <a:bodyPr/>
        <a:lstStyle/>
        <a:p>
          <a:pPr algn="l"/>
          <a:endParaRPr lang="en-US"/>
        </a:p>
      </dgm:t>
    </dgm:pt>
    <dgm:pt modelId="{9605662F-4BD9-4A68-8BE7-DC711098A3A0}" type="pres">
      <dgm:prSet presAssocID="{ABAA8ADC-014E-4CCB-8DC3-AF0820B4DA99}" presName="compositeShape" presStyleCnt="0">
        <dgm:presLayoutVars>
          <dgm:dir/>
          <dgm:resizeHandles/>
        </dgm:presLayoutVars>
      </dgm:prSet>
      <dgm:spPr/>
      <dgm:t>
        <a:bodyPr/>
        <a:lstStyle/>
        <a:p>
          <a:endParaRPr lang="en-US"/>
        </a:p>
      </dgm:t>
    </dgm:pt>
    <dgm:pt modelId="{105CB356-70B8-40C2-9BE3-E17BAFAD9C49}" type="pres">
      <dgm:prSet presAssocID="{ABAA8ADC-014E-4CCB-8DC3-AF0820B4DA99}" presName="pyramid" presStyleLbl="node1" presStyleIdx="0" presStyleCnt="1" custLinFactNeighborX="-1685" custLinFactNeighborY="-2174"/>
      <dgm:spPr/>
    </dgm:pt>
    <dgm:pt modelId="{E09D005B-0C05-4104-9F6E-190A3DB072D9}" type="pres">
      <dgm:prSet presAssocID="{ABAA8ADC-014E-4CCB-8DC3-AF0820B4DA99}" presName="theList" presStyleCnt="0"/>
      <dgm:spPr/>
    </dgm:pt>
    <dgm:pt modelId="{456B2914-BEAD-43B4-8918-0A1E0026189C}" type="pres">
      <dgm:prSet presAssocID="{BFFA3757-690E-4C04-9FD3-169C271CD1B3}" presName="aNode" presStyleLbl="fgAcc1" presStyleIdx="0" presStyleCnt="6" custScaleX="123746" custScaleY="125878">
        <dgm:presLayoutVars>
          <dgm:bulletEnabled val="1"/>
        </dgm:presLayoutVars>
      </dgm:prSet>
      <dgm:spPr/>
      <dgm:t>
        <a:bodyPr/>
        <a:lstStyle/>
        <a:p>
          <a:endParaRPr lang="en-US"/>
        </a:p>
      </dgm:t>
    </dgm:pt>
    <dgm:pt modelId="{8E9D6972-9094-44CC-8C9A-A649779E2F9B}" type="pres">
      <dgm:prSet presAssocID="{BFFA3757-690E-4C04-9FD3-169C271CD1B3}" presName="aSpace" presStyleCnt="0"/>
      <dgm:spPr/>
    </dgm:pt>
    <dgm:pt modelId="{E8807670-23AD-4A5B-BFED-C0A985E825EC}" type="pres">
      <dgm:prSet presAssocID="{F2C42A58-C223-4C89-B769-01506680763D}" presName="aNode" presStyleLbl="fgAcc1" presStyleIdx="1" presStyleCnt="6">
        <dgm:presLayoutVars>
          <dgm:bulletEnabled val="1"/>
        </dgm:presLayoutVars>
      </dgm:prSet>
      <dgm:spPr/>
      <dgm:t>
        <a:bodyPr/>
        <a:lstStyle/>
        <a:p>
          <a:endParaRPr lang="en-US"/>
        </a:p>
      </dgm:t>
    </dgm:pt>
    <dgm:pt modelId="{979D67A5-9F34-458A-8F41-3D44CBEAD1E1}" type="pres">
      <dgm:prSet presAssocID="{F2C42A58-C223-4C89-B769-01506680763D}" presName="aSpace" presStyleCnt="0"/>
      <dgm:spPr/>
    </dgm:pt>
    <dgm:pt modelId="{1AA1D92E-C879-4872-A746-5546335C5EF2}" type="pres">
      <dgm:prSet presAssocID="{160AD1F7-9DA7-412E-BD3B-F6D872AE7820}" presName="aNode" presStyleLbl="fgAcc1" presStyleIdx="2" presStyleCnt="6">
        <dgm:presLayoutVars>
          <dgm:bulletEnabled val="1"/>
        </dgm:presLayoutVars>
      </dgm:prSet>
      <dgm:spPr/>
      <dgm:t>
        <a:bodyPr/>
        <a:lstStyle/>
        <a:p>
          <a:endParaRPr lang="en-US"/>
        </a:p>
      </dgm:t>
    </dgm:pt>
    <dgm:pt modelId="{98BA785E-7923-4E35-9A51-A21363DA9A7F}" type="pres">
      <dgm:prSet presAssocID="{160AD1F7-9DA7-412E-BD3B-F6D872AE7820}" presName="aSpace" presStyleCnt="0"/>
      <dgm:spPr/>
    </dgm:pt>
    <dgm:pt modelId="{FA1FEC34-9BC7-4169-83ED-40D39DB14C2E}" type="pres">
      <dgm:prSet presAssocID="{DA43C331-CE01-4429-85B0-08F540F7361C}" presName="aNode" presStyleLbl="fgAcc1" presStyleIdx="3" presStyleCnt="6">
        <dgm:presLayoutVars>
          <dgm:bulletEnabled val="1"/>
        </dgm:presLayoutVars>
      </dgm:prSet>
      <dgm:spPr/>
      <dgm:t>
        <a:bodyPr/>
        <a:lstStyle/>
        <a:p>
          <a:endParaRPr lang="en-US"/>
        </a:p>
      </dgm:t>
    </dgm:pt>
    <dgm:pt modelId="{0869DE2B-DE7F-472E-8CDC-8FA4E2EFAD4F}" type="pres">
      <dgm:prSet presAssocID="{DA43C331-CE01-4429-85B0-08F540F7361C}" presName="aSpace" presStyleCnt="0"/>
      <dgm:spPr/>
    </dgm:pt>
    <dgm:pt modelId="{E08C7D6E-FC48-43D6-B97D-A77451606709}" type="pres">
      <dgm:prSet presAssocID="{5E93B954-4999-4FE1-A7C1-B614DA4B371A}" presName="aNode" presStyleLbl="fgAcc1" presStyleIdx="4" presStyleCnt="6">
        <dgm:presLayoutVars>
          <dgm:bulletEnabled val="1"/>
        </dgm:presLayoutVars>
      </dgm:prSet>
      <dgm:spPr/>
      <dgm:t>
        <a:bodyPr/>
        <a:lstStyle/>
        <a:p>
          <a:endParaRPr lang="en-US"/>
        </a:p>
      </dgm:t>
    </dgm:pt>
    <dgm:pt modelId="{83958D58-DD4C-4DAA-BE21-56AE95567FA4}" type="pres">
      <dgm:prSet presAssocID="{5E93B954-4999-4FE1-A7C1-B614DA4B371A}" presName="aSpace" presStyleCnt="0"/>
      <dgm:spPr/>
    </dgm:pt>
    <dgm:pt modelId="{0DFA2FBB-96CD-4020-8250-E81DE7A72DC0}" type="pres">
      <dgm:prSet presAssocID="{16B736A9-197F-47A6-B4DD-B0DAEC404607}" presName="aNode" presStyleLbl="fgAcc1" presStyleIdx="5" presStyleCnt="6">
        <dgm:presLayoutVars>
          <dgm:bulletEnabled val="1"/>
        </dgm:presLayoutVars>
      </dgm:prSet>
      <dgm:spPr/>
      <dgm:t>
        <a:bodyPr/>
        <a:lstStyle/>
        <a:p>
          <a:endParaRPr lang="en-US"/>
        </a:p>
      </dgm:t>
    </dgm:pt>
    <dgm:pt modelId="{B060D6DF-33FB-448C-890B-BC52D489411C}" type="pres">
      <dgm:prSet presAssocID="{16B736A9-197F-47A6-B4DD-B0DAEC404607}" presName="aSpace" presStyleCnt="0"/>
      <dgm:spPr/>
    </dgm:pt>
  </dgm:ptLst>
  <dgm:cxnLst>
    <dgm:cxn modelId="{90648328-895E-4069-B452-AEDCE67B643F}" type="presOf" srcId="{16B736A9-197F-47A6-B4DD-B0DAEC404607}" destId="{0DFA2FBB-96CD-4020-8250-E81DE7A72DC0}" srcOrd="0" destOrd="0" presId="urn:microsoft.com/office/officeart/2005/8/layout/pyramid2"/>
    <dgm:cxn modelId="{57F54FC9-E258-4CC4-B7FD-28F0906CAAE4}" type="presOf" srcId="{F2C42A58-C223-4C89-B769-01506680763D}" destId="{E8807670-23AD-4A5B-BFED-C0A985E825EC}" srcOrd="0" destOrd="0" presId="urn:microsoft.com/office/officeart/2005/8/layout/pyramid2"/>
    <dgm:cxn modelId="{8F8233B0-C3B3-4DF8-96BE-F582EFC4E1D9}" srcId="{ABAA8ADC-014E-4CCB-8DC3-AF0820B4DA99}" destId="{DA43C331-CE01-4429-85B0-08F540F7361C}" srcOrd="3" destOrd="0" parTransId="{8801D394-DCD0-4292-90AF-E3B46F973878}" sibTransId="{D84E59B6-FB89-431B-BCA1-0C4540163B66}"/>
    <dgm:cxn modelId="{D46904DD-DDF3-4626-A6E9-FEEEA90A7985}" type="presOf" srcId="{160AD1F7-9DA7-412E-BD3B-F6D872AE7820}" destId="{1AA1D92E-C879-4872-A746-5546335C5EF2}" srcOrd="0" destOrd="0" presId="urn:microsoft.com/office/officeart/2005/8/layout/pyramid2"/>
    <dgm:cxn modelId="{AC28EF7D-CF91-421C-91F8-0D217B65F632}" srcId="{ABAA8ADC-014E-4CCB-8DC3-AF0820B4DA99}" destId="{16B736A9-197F-47A6-B4DD-B0DAEC404607}" srcOrd="5" destOrd="0" parTransId="{95EB92FE-F81F-47CC-A9BA-1A328638C4FA}" sibTransId="{57F52809-BF94-459D-976D-A60CEC05003F}"/>
    <dgm:cxn modelId="{4B3ECE4A-B5D5-4594-9479-B13D8A1F8A4E}" type="presOf" srcId="{ABAA8ADC-014E-4CCB-8DC3-AF0820B4DA99}" destId="{9605662F-4BD9-4A68-8BE7-DC711098A3A0}" srcOrd="0" destOrd="0" presId="urn:microsoft.com/office/officeart/2005/8/layout/pyramid2"/>
    <dgm:cxn modelId="{E7C0EA25-3F3A-4C67-9E76-48ECE57B1ADC}" srcId="{ABAA8ADC-014E-4CCB-8DC3-AF0820B4DA99}" destId="{F2C42A58-C223-4C89-B769-01506680763D}" srcOrd="1" destOrd="0" parTransId="{9402C42E-91AE-4B38-99B9-F12D1F65B311}" sibTransId="{3B7D3D47-4C98-4127-94B5-8C6A40A687EB}"/>
    <dgm:cxn modelId="{1CA0AB73-783A-49D0-9F55-F63BB6D31D30}" srcId="{ABAA8ADC-014E-4CCB-8DC3-AF0820B4DA99}" destId="{5E93B954-4999-4FE1-A7C1-B614DA4B371A}" srcOrd="4" destOrd="0" parTransId="{E85A7CF4-32CF-462A-89E8-1EF550AB4E5E}" sibTransId="{FD268D65-EA4B-4360-B99F-69E5AA7DBB5C}"/>
    <dgm:cxn modelId="{9894B6DF-A762-4AC5-918E-E21E20E0CF01}" type="presOf" srcId="{5E93B954-4999-4FE1-A7C1-B614DA4B371A}" destId="{E08C7D6E-FC48-43D6-B97D-A77451606709}" srcOrd="0" destOrd="0" presId="urn:microsoft.com/office/officeart/2005/8/layout/pyramid2"/>
    <dgm:cxn modelId="{96C862F6-1E84-4F94-BE64-E33BFE5A5DEA}" type="presOf" srcId="{BFFA3757-690E-4C04-9FD3-169C271CD1B3}" destId="{456B2914-BEAD-43B4-8918-0A1E0026189C}" srcOrd="0" destOrd="0" presId="urn:microsoft.com/office/officeart/2005/8/layout/pyramid2"/>
    <dgm:cxn modelId="{EF3F62FA-DD13-4294-8227-6F7E08660308}" srcId="{ABAA8ADC-014E-4CCB-8DC3-AF0820B4DA99}" destId="{BFFA3757-690E-4C04-9FD3-169C271CD1B3}" srcOrd="0" destOrd="0" parTransId="{C54EA2E5-6917-49CB-BF56-9611DD2EB56A}" sibTransId="{65179338-CCD7-43DE-A000-E7686336991A}"/>
    <dgm:cxn modelId="{8BEF6883-07B9-4F28-9965-9B9D345D9769}" srcId="{ABAA8ADC-014E-4CCB-8DC3-AF0820B4DA99}" destId="{160AD1F7-9DA7-412E-BD3B-F6D872AE7820}" srcOrd="2" destOrd="0" parTransId="{37F380D6-8D42-4F5F-9CC3-C40D6CE383D6}" sibTransId="{D1FE5CA9-B9E6-4AED-94A7-ADC6CEF65159}"/>
    <dgm:cxn modelId="{ADDAABD5-4E43-4AFE-B76E-CF0CF561B734}" type="presOf" srcId="{DA43C331-CE01-4429-85B0-08F540F7361C}" destId="{FA1FEC34-9BC7-4169-83ED-40D39DB14C2E}" srcOrd="0" destOrd="0" presId="urn:microsoft.com/office/officeart/2005/8/layout/pyramid2"/>
    <dgm:cxn modelId="{0041C09B-9AC4-41F8-91C9-0D4B1EECA394}" type="presParOf" srcId="{9605662F-4BD9-4A68-8BE7-DC711098A3A0}" destId="{105CB356-70B8-40C2-9BE3-E17BAFAD9C49}" srcOrd="0" destOrd="0" presId="urn:microsoft.com/office/officeart/2005/8/layout/pyramid2"/>
    <dgm:cxn modelId="{00C6D20C-479B-43B8-9063-B1A4DE59B5FE}" type="presParOf" srcId="{9605662F-4BD9-4A68-8BE7-DC711098A3A0}" destId="{E09D005B-0C05-4104-9F6E-190A3DB072D9}" srcOrd="1" destOrd="0" presId="urn:microsoft.com/office/officeart/2005/8/layout/pyramid2"/>
    <dgm:cxn modelId="{3776B246-E142-4DB8-8A13-75614F8528AC}" type="presParOf" srcId="{E09D005B-0C05-4104-9F6E-190A3DB072D9}" destId="{456B2914-BEAD-43B4-8918-0A1E0026189C}" srcOrd="0" destOrd="0" presId="urn:microsoft.com/office/officeart/2005/8/layout/pyramid2"/>
    <dgm:cxn modelId="{E47A8315-2B02-4D4D-BFE5-35310A31E076}" type="presParOf" srcId="{E09D005B-0C05-4104-9F6E-190A3DB072D9}" destId="{8E9D6972-9094-44CC-8C9A-A649779E2F9B}" srcOrd="1" destOrd="0" presId="urn:microsoft.com/office/officeart/2005/8/layout/pyramid2"/>
    <dgm:cxn modelId="{0C8BF7A7-F332-4DE1-83F0-5C756FF9D21C}" type="presParOf" srcId="{E09D005B-0C05-4104-9F6E-190A3DB072D9}" destId="{E8807670-23AD-4A5B-BFED-C0A985E825EC}" srcOrd="2" destOrd="0" presId="urn:microsoft.com/office/officeart/2005/8/layout/pyramid2"/>
    <dgm:cxn modelId="{29F9D2B2-8662-4854-AC49-6C9DB460D9C8}" type="presParOf" srcId="{E09D005B-0C05-4104-9F6E-190A3DB072D9}" destId="{979D67A5-9F34-458A-8F41-3D44CBEAD1E1}" srcOrd="3" destOrd="0" presId="urn:microsoft.com/office/officeart/2005/8/layout/pyramid2"/>
    <dgm:cxn modelId="{E407ADB0-3F95-498E-ABC7-B3D47AD6D5AA}" type="presParOf" srcId="{E09D005B-0C05-4104-9F6E-190A3DB072D9}" destId="{1AA1D92E-C879-4872-A746-5546335C5EF2}" srcOrd="4" destOrd="0" presId="urn:microsoft.com/office/officeart/2005/8/layout/pyramid2"/>
    <dgm:cxn modelId="{24011CD4-B5F0-4DBF-AFE3-477E60B76943}" type="presParOf" srcId="{E09D005B-0C05-4104-9F6E-190A3DB072D9}" destId="{98BA785E-7923-4E35-9A51-A21363DA9A7F}" srcOrd="5" destOrd="0" presId="urn:microsoft.com/office/officeart/2005/8/layout/pyramid2"/>
    <dgm:cxn modelId="{398D565B-61EE-4D80-B4CE-5DE300FE7323}" type="presParOf" srcId="{E09D005B-0C05-4104-9F6E-190A3DB072D9}" destId="{FA1FEC34-9BC7-4169-83ED-40D39DB14C2E}" srcOrd="6" destOrd="0" presId="urn:microsoft.com/office/officeart/2005/8/layout/pyramid2"/>
    <dgm:cxn modelId="{30282103-6741-43FC-A632-943E43AAC948}" type="presParOf" srcId="{E09D005B-0C05-4104-9F6E-190A3DB072D9}" destId="{0869DE2B-DE7F-472E-8CDC-8FA4E2EFAD4F}" srcOrd="7" destOrd="0" presId="urn:microsoft.com/office/officeart/2005/8/layout/pyramid2"/>
    <dgm:cxn modelId="{6A34F1BE-8118-4E99-8A67-600F062281C6}" type="presParOf" srcId="{E09D005B-0C05-4104-9F6E-190A3DB072D9}" destId="{E08C7D6E-FC48-43D6-B97D-A77451606709}" srcOrd="8" destOrd="0" presId="urn:microsoft.com/office/officeart/2005/8/layout/pyramid2"/>
    <dgm:cxn modelId="{7C9C3DC9-6513-41D2-A31E-25E00303F54D}" type="presParOf" srcId="{E09D005B-0C05-4104-9F6E-190A3DB072D9}" destId="{83958D58-DD4C-4DAA-BE21-56AE95567FA4}" srcOrd="9" destOrd="0" presId="urn:microsoft.com/office/officeart/2005/8/layout/pyramid2"/>
    <dgm:cxn modelId="{07FF532D-7F6E-43B6-AA41-0D20F93DC019}" type="presParOf" srcId="{E09D005B-0C05-4104-9F6E-190A3DB072D9}" destId="{0DFA2FBB-96CD-4020-8250-E81DE7A72DC0}" srcOrd="10" destOrd="0" presId="urn:microsoft.com/office/officeart/2005/8/layout/pyramid2"/>
    <dgm:cxn modelId="{F9768245-CDFF-4CB6-8AD8-0192468BCDFE}" type="presParOf" srcId="{E09D005B-0C05-4104-9F6E-190A3DB072D9}" destId="{B060D6DF-33FB-448C-890B-BC52D489411C}" srcOrd="11" destOrd="0" presId="urn:microsoft.com/office/officeart/2005/8/layout/pyramid2"/>
  </dgm:cxnLst>
  <dgm:bg/>
  <dgm:whole/>
</dgm:dataModel>
</file>

<file path=ppt/diagrams/data2.xml><?xml version="1.0" encoding="utf-8"?>
<dgm:dataModel xmlns:dgm="http://schemas.openxmlformats.org/drawingml/2006/diagram" xmlns:a="http://schemas.openxmlformats.org/drawingml/2006/main">
  <dgm:ptLst>
    <dgm:pt modelId="{1A94F348-22BF-4BD1-A721-441F2EE1C56C}"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849D5D73-F9AE-43A0-BD01-CD6EB0CCF5FE}">
      <dgm:prSet/>
      <dgm:spPr/>
      <dgm:t>
        <a:bodyPr/>
        <a:lstStyle/>
        <a:p>
          <a:pPr rtl="0"/>
          <a:r>
            <a:rPr lang="en-US" b="1" dirty="0" smtClean="0"/>
            <a:t>Single-variable indexes</a:t>
          </a:r>
          <a:endParaRPr lang="en-US" dirty="0"/>
        </a:p>
      </dgm:t>
    </dgm:pt>
    <dgm:pt modelId="{264DC51E-03D1-4794-B704-7CA1466303A9}" type="parTrans" cxnId="{CA7B368D-8260-4892-AA7F-608ED80A705A}">
      <dgm:prSet/>
      <dgm:spPr/>
      <dgm:t>
        <a:bodyPr/>
        <a:lstStyle/>
        <a:p>
          <a:endParaRPr lang="en-US"/>
        </a:p>
      </dgm:t>
    </dgm:pt>
    <dgm:pt modelId="{84CF646A-AE7A-47A0-AAB4-A42E14339651}" type="sibTrans" cxnId="{CA7B368D-8260-4892-AA7F-608ED80A705A}">
      <dgm:prSet/>
      <dgm:spPr/>
      <dgm:t>
        <a:bodyPr/>
        <a:lstStyle/>
        <a:p>
          <a:endParaRPr lang="en-US"/>
        </a:p>
      </dgm:t>
    </dgm:pt>
    <dgm:pt modelId="{C38F0A27-874C-42FE-AAB5-D8620621CE63}">
      <dgm:prSet/>
      <dgm:spPr/>
      <dgm:t>
        <a:bodyPr/>
        <a:lstStyle/>
        <a:p>
          <a:pPr rtl="0"/>
          <a:r>
            <a:rPr lang="en-US" dirty="0" smtClean="0"/>
            <a:t>Occupation</a:t>
          </a:r>
          <a:endParaRPr lang="en-US" dirty="0"/>
        </a:p>
      </dgm:t>
    </dgm:pt>
    <dgm:pt modelId="{A1133DB3-9908-4BC8-AF61-D9C62C217563}" type="parTrans" cxnId="{9BA37734-14CF-48F6-A015-03CEC3570AA9}">
      <dgm:prSet/>
      <dgm:spPr/>
      <dgm:t>
        <a:bodyPr/>
        <a:lstStyle/>
        <a:p>
          <a:endParaRPr lang="en-US"/>
        </a:p>
      </dgm:t>
    </dgm:pt>
    <dgm:pt modelId="{CDF1A149-612D-4578-BA13-11AECC049376}" type="sibTrans" cxnId="{9BA37734-14CF-48F6-A015-03CEC3570AA9}">
      <dgm:prSet/>
      <dgm:spPr/>
      <dgm:t>
        <a:bodyPr/>
        <a:lstStyle/>
        <a:p>
          <a:endParaRPr lang="en-US"/>
        </a:p>
      </dgm:t>
    </dgm:pt>
    <dgm:pt modelId="{B048EE40-F782-444B-8FEA-EB9CC0508801}">
      <dgm:prSet/>
      <dgm:spPr/>
      <dgm:t>
        <a:bodyPr/>
        <a:lstStyle/>
        <a:p>
          <a:pPr rtl="0"/>
          <a:r>
            <a:rPr lang="en-US" dirty="0" smtClean="0"/>
            <a:t>Education</a:t>
          </a:r>
          <a:endParaRPr lang="en-US" dirty="0"/>
        </a:p>
      </dgm:t>
    </dgm:pt>
    <dgm:pt modelId="{DAF48C0F-BBBD-4401-A28B-2FD86CE4A91F}" type="parTrans" cxnId="{CB50071F-61D3-4409-B991-B4FE3C4348C3}">
      <dgm:prSet/>
      <dgm:spPr/>
      <dgm:t>
        <a:bodyPr/>
        <a:lstStyle/>
        <a:p>
          <a:endParaRPr lang="en-US"/>
        </a:p>
      </dgm:t>
    </dgm:pt>
    <dgm:pt modelId="{EA347002-DCF7-4448-8FC5-C2FDB14D2218}" type="sibTrans" cxnId="{CB50071F-61D3-4409-B991-B4FE3C4348C3}">
      <dgm:prSet/>
      <dgm:spPr/>
      <dgm:t>
        <a:bodyPr/>
        <a:lstStyle/>
        <a:p>
          <a:endParaRPr lang="en-US"/>
        </a:p>
      </dgm:t>
    </dgm:pt>
    <dgm:pt modelId="{77ED04AB-3CE9-4C9B-A4F9-261C777CC8B9}">
      <dgm:prSet/>
      <dgm:spPr/>
      <dgm:t>
        <a:bodyPr/>
        <a:lstStyle/>
        <a:p>
          <a:pPr rtl="0"/>
          <a:r>
            <a:rPr lang="en-US" dirty="0" smtClean="0"/>
            <a:t>Income</a:t>
          </a:r>
          <a:endParaRPr lang="en-US" dirty="0"/>
        </a:p>
      </dgm:t>
    </dgm:pt>
    <dgm:pt modelId="{22A0E2DB-B884-49EF-802B-B0966FDB774B}" type="parTrans" cxnId="{A196F4C5-696A-4123-ACDC-28E53239BBE5}">
      <dgm:prSet/>
      <dgm:spPr/>
      <dgm:t>
        <a:bodyPr/>
        <a:lstStyle/>
        <a:p>
          <a:endParaRPr lang="en-US"/>
        </a:p>
      </dgm:t>
    </dgm:pt>
    <dgm:pt modelId="{DAF9B0BF-DA75-4BB0-AECE-00549C1EDCE6}" type="sibTrans" cxnId="{A196F4C5-696A-4123-ACDC-28E53239BBE5}">
      <dgm:prSet/>
      <dgm:spPr/>
      <dgm:t>
        <a:bodyPr/>
        <a:lstStyle/>
        <a:p>
          <a:endParaRPr lang="en-US"/>
        </a:p>
      </dgm:t>
    </dgm:pt>
    <dgm:pt modelId="{679A2E57-AE7B-4BDD-95DC-A4E9C7CCC551}">
      <dgm:prSet/>
      <dgm:spPr/>
      <dgm:t>
        <a:bodyPr/>
        <a:lstStyle/>
        <a:p>
          <a:pPr rtl="0"/>
          <a:r>
            <a:rPr lang="en-US" b="1" dirty="0" smtClean="0"/>
            <a:t>Composite-variable indexes</a:t>
          </a:r>
          <a:endParaRPr lang="en-US" dirty="0"/>
        </a:p>
      </dgm:t>
    </dgm:pt>
    <dgm:pt modelId="{10B42B3C-0A7D-4FAF-981D-C792A6D3C54A}" type="parTrans" cxnId="{E5045117-50F7-4F27-8DF3-065B4D30835C}">
      <dgm:prSet/>
      <dgm:spPr/>
      <dgm:t>
        <a:bodyPr/>
        <a:lstStyle/>
        <a:p>
          <a:endParaRPr lang="en-US"/>
        </a:p>
      </dgm:t>
    </dgm:pt>
    <dgm:pt modelId="{52F2C255-1AD6-4D97-98D5-5F85E3771AC5}" type="sibTrans" cxnId="{E5045117-50F7-4F27-8DF3-065B4D30835C}">
      <dgm:prSet/>
      <dgm:spPr/>
      <dgm:t>
        <a:bodyPr/>
        <a:lstStyle/>
        <a:p>
          <a:endParaRPr lang="en-US"/>
        </a:p>
      </dgm:t>
    </dgm:pt>
    <dgm:pt modelId="{5F5A8583-DF05-48EF-8241-205E317E5803}">
      <dgm:prSet/>
      <dgm:spPr/>
      <dgm:t>
        <a:bodyPr/>
        <a:lstStyle/>
        <a:p>
          <a:r>
            <a:rPr lang="en-US" dirty="0" smtClean="0"/>
            <a:t>Index of Status Characteristics</a:t>
          </a:r>
          <a:endParaRPr lang="en-US" dirty="0"/>
        </a:p>
      </dgm:t>
    </dgm:pt>
    <dgm:pt modelId="{2A93B01C-2033-4565-8CD1-CF2A1EDD61D7}" type="parTrans" cxnId="{4AFC2B6A-FD06-4B8B-B092-D8C00660DA21}">
      <dgm:prSet/>
      <dgm:spPr/>
      <dgm:t>
        <a:bodyPr/>
        <a:lstStyle/>
        <a:p>
          <a:endParaRPr lang="en-US"/>
        </a:p>
      </dgm:t>
    </dgm:pt>
    <dgm:pt modelId="{4E949830-CF23-4D0B-8BF6-12B63484A9D7}" type="sibTrans" cxnId="{4AFC2B6A-FD06-4B8B-B092-D8C00660DA21}">
      <dgm:prSet/>
      <dgm:spPr/>
      <dgm:t>
        <a:bodyPr/>
        <a:lstStyle/>
        <a:p>
          <a:endParaRPr lang="en-US"/>
        </a:p>
      </dgm:t>
    </dgm:pt>
    <dgm:pt modelId="{2FA2F67F-683E-4526-9636-A86FDDAF642A}">
      <dgm:prSet/>
      <dgm:spPr/>
      <dgm:t>
        <a:bodyPr/>
        <a:lstStyle/>
        <a:p>
          <a:r>
            <a:rPr lang="en-US" dirty="0" smtClean="0"/>
            <a:t>Socioeconomic Status Score</a:t>
          </a:r>
          <a:endParaRPr lang="en-US" dirty="0"/>
        </a:p>
      </dgm:t>
    </dgm:pt>
    <dgm:pt modelId="{1158A6B0-A48B-4735-95EF-552B8D2818B8}" type="parTrans" cxnId="{4C45556C-EB0A-4796-8EE2-0789929B68FE}">
      <dgm:prSet/>
      <dgm:spPr/>
      <dgm:t>
        <a:bodyPr/>
        <a:lstStyle/>
        <a:p>
          <a:endParaRPr lang="en-US"/>
        </a:p>
      </dgm:t>
    </dgm:pt>
    <dgm:pt modelId="{E0E38D2A-F7D7-4022-802F-B73746907E64}" type="sibTrans" cxnId="{4C45556C-EB0A-4796-8EE2-0789929B68FE}">
      <dgm:prSet/>
      <dgm:spPr/>
      <dgm:t>
        <a:bodyPr/>
        <a:lstStyle/>
        <a:p>
          <a:endParaRPr lang="en-US"/>
        </a:p>
      </dgm:t>
    </dgm:pt>
    <dgm:pt modelId="{30F81951-5D59-48A1-9783-D703BD3D5B5F}" type="pres">
      <dgm:prSet presAssocID="{1A94F348-22BF-4BD1-A721-441F2EE1C56C}" presName="Name0" presStyleCnt="0">
        <dgm:presLayoutVars>
          <dgm:dir/>
          <dgm:animLvl val="lvl"/>
          <dgm:resizeHandles val="exact"/>
        </dgm:presLayoutVars>
      </dgm:prSet>
      <dgm:spPr/>
      <dgm:t>
        <a:bodyPr/>
        <a:lstStyle/>
        <a:p>
          <a:endParaRPr lang="en-US"/>
        </a:p>
      </dgm:t>
    </dgm:pt>
    <dgm:pt modelId="{C266CA85-81E8-4384-91F3-F88786E0B234}" type="pres">
      <dgm:prSet presAssocID="{849D5D73-F9AE-43A0-BD01-CD6EB0CCF5FE}" presName="composite" presStyleCnt="0"/>
      <dgm:spPr/>
      <dgm:t>
        <a:bodyPr/>
        <a:lstStyle/>
        <a:p>
          <a:endParaRPr lang="en-US"/>
        </a:p>
      </dgm:t>
    </dgm:pt>
    <dgm:pt modelId="{962DC636-EF43-420E-872A-3612BC8BB2DF}" type="pres">
      <dgm:prSet presAssocID="{849D5D73-F9AE-43A0-BD01-CD6EB0CCF5FE}" presName="parTx" presStyleLbl="alignNode1" presStyleIdx="0" presStyleCnt="2">
        <dgm:presLayoutVars>
          <dgm:chMax val="0"/>
          <dgm:chPref val="0"/>
          <dgm:bulletEnabled val="1"/>
        </dgm:presLayoutVars>
      </dgm:prSet>
      <dgm:spPr/>
      <dgm:t>
        <a:bodyPr/>
        <a:lstStyle/>
        <a:p>
          <a:endParaRPr lang="en-US"/>
        </a:p>
      </dgm:t>
    </dgm:pt>
    <dgm:pt modelId="{D00C3CD2-A25F-4BB2-91AF-CD545F1453C8}" type="pres">
      <dgm:prSet presAssocID="{849D5D73-F9AE-43A0-BD01-CD6EB0CCF5FE}" presName="desTx" presStyleLbl="alignAccFollowNode1" presStyleIdx="0" presStyleCnt="2">
        <dgm:presLayoutVars>
          <dgm:bulletEnabled val="1"/>
        </dgm:presLayoutVars>
      </dgm:prSet>
      <dgm:spPr/>
      <dgm:t>
        <a:bodyPr/>
        <a:lstStyle/>
        <a:p>
          <a:endParaRPr lang="en-US"/>
        </a:p>
      </dgm:t>
    </dgm:pt>
    <dgm:pt modelId="{2B600B7C-2949-44EA-9815-B5CE401E073A}" type="pres">
      <dgm:prSet presAssocID="{84CF646A-AE7A-47A0-AAB4-A42E14339651}" presName="space" presStyleCnt="0"/>
      <dgm:spPr/>
      <dgm:t>
        <a:bodyPr/>
        <a:lstStyle/>
        <a:p>
          <a:endParaRPr lang="en-US"/>
        </a:p>
      </dgm:t>
    </dgm:pt>
    <dgm:pt modelId="{DE4B659D-4C7F-4A4F-9447-E71B7D6D30B3}" type="pres">
      <dgm:prSet presAssocID="{679A2E57-AE7B-4BDD-95DC-A4E9C7CCC551}" presName="composite" presStyleCnt="0"/>
      <dgm:spPr/>
      <dgm:t>
        <a:bodyPr/>
        <a:lstStyle/>
        <a:p>
          <a:endParaRPr lang="en-US"/>
        </a:p>
      </dgm:t>
    </dgm:pt>
    <dgm:pt modelId="{51A640BA-3E21-445E-A9FF-D5C4CD703A23}" type="pres">
      <dgm:prSet presAssocID="{679A2E57-AE7B-4BDD-95DC-A4E9C7CCC551}" presName="parTx" presStyleLbl="alignNode1" presStyleIdx="1" presStyleCnt="2">
        <dgm:presLayoutVars>
          <dgm:chMax val="0"/>
          <dgm:chPref val="0"/>
          <dgm:bulletEnabled val="1"/>
        </dgm:presLayoutVars>
      </dgm:prSet>
      <dgm:spPr/>
      <dgm:t>
        <a:bodyPr/>
        <a:lstStyle/>
        <a:p>
          <a:endParaRPr lang="en-US"/>
        </a:p>
      </dgm:t>
    </dgm:pt>
    <dgm:pt modelId="{8C2D7017-D290-4E54-AB79-C6C935552A1A}" type="pres">
      <dgm:prSet presAssocID="{679A2E57-AE7B-4BDD-95DC-A4E9C7CCC551}" presName="desTx" presStyleLbl="alignAccFollowNode1" presStyleIdx="1" presStyleCnt="2">
        <dgm:presLayoutVars>
          <dgm:bulletEnabled val="1"/>
        </dgm:presLayoutVars>
      </dgm:prSet>
      <dgm:spPr/>
      <dgm:t>
        <a:bodyPr/>
        <a:lstStyle/>
        <a:p>
          <a:endParaRPr lang="en-US"/>
        </a:p>
      </dgm:t>
    </dgm:pt>
  </dgm:ptLst>
  <dgm:cxnLst>
    <dgm:cxn modelId="{4C45556C-EB0A-4796-8EE2-0789929B68FE}" srcId="{679A2E57-AE7B-4BDD-95DC-A4E9C7CCC551}" destId="{2FA2F67F-683E-4526-9636-A86FDDAF642A}" srcOrd="1" destOrd="0" parTransId="{1158A6B0-A48B-4735-95EF-552B8D2818B8}" sibTransId="{E0E38D2A-F7D7-4022-802F-B73746907E64}"/>
    <dgm:cxn modelId="{A196F4C5-696A-4123-ACDC-28E53239BBE5}" srcId="{849D5D73-F9AE-43A0-BD01-CD6EB0CCF5FE}" destId="{77ED04AB-3CE9-4C9B-A4F9-261C777CC8B9}" srcOrd="2" destOrd="0" parTransId="{22A0E2DB-B884-49EF-802B-B0966FDB774B}" sibTransId="{DAF9B0BF-DA75-4BB0-AECE-00549C1EDCE6}"/>
    <dgm:cxn modelId="{18078EF5-6238-4EBD-AF15-88218BF217C5}" type="presOf" srcId="{2FA2F67F-683E-4526-9636-A86FDDAF642A}" destId="{8C2D7017-D290-4E54-AB79-C6C935552A1A}" srcOrd="0" destOrd="1" presId="urn:microsoft.com/office/officeart/2005/8/layout/hList1"/>
    <dgm:cxn modelId="{CA7B368D-8260-4892-AA7F-608ED80A705A}" srcId="{1A94F348-22BF-4BD1-A721-441F2EE1C56C}" destId="{849D5D73-F9AE-43A0-BD01-CD6EB0CCF5FE}" srcOrd="0" destOrd="0" parTransId="{264DC51E-03D1-4794-B704-7CA1466303A9}" sibTransId="{84CF646A-AE7A-47A0-AAB4-A42E14339651}"/>
    <dgm:cxn modelId="{C5AC7F92-4D7B-4AD3-8875-4ACF389D830A}" type="presOf" srcId="{1A94F348-22BF-4BD1-A721-441F2EE1C56C}" destId="{30F81951-5D59-48A1-9783-D703BD3D5B5F}" srcOrd="0" destOrd="0" presId="urn:microsoft.com/office/officeart/2005/8/layout/hList1"/>
    <dgm:cxn modelId="{9BA37734-14CF-48F6-A015-03CEC3570AA9}" srcId="{849D5D73-F9AE-43A0-BD01-CD6EB0CCF5FE}" destId="{C38F0A27-874C-42FE-AAB5-D8620621CE63}" srcOrd="0" destOrd="0" parTransId="{A1133DB3-9908-4BC8-AF61-D9C62C217563}" sibTransId="{CDF1A149-612D-4578-BA13-11AECC049376}"/>
    <dgm:cxn modelId="{05C7771E-7828-4CFE-9EFA-76E4AC944585}" type="presOf" srcId="{679A2E57-AE7B-4BDD-95DC-A4E9C7CCC551}" destId="{51A640BA-3E21-445E-A9FF-D5C4CD703A23}" srcOrd="0" destOrd="0" presId="urn:microsoft.com/office/officeart/2005/8/layout/hList1"/>
    <dgm:cxn modelId="{344DDFA9-C89A-45B7-830A-AC1663E79AE4}" type="presOf" srcId="{77ED04AB-3CE9-4C9B-A4F9-261C777CC8B9}" destId="{D00C3CD2-A25F-4BB2-91AF-CD545F1453C8}" srcOrd="0" destOrd="2" presId="urn:microsoft.com/office/officeart/2005/8/layout/hList1"/>
    <dgm:cxn modelId="{4AFC2B6A-FD06-4B8B-B092-D8C00660DA21}" srcId="{679A2E57-AE7B-4BDD-95DC-A4E9C7CCC551}" destId="{5F5A8583-DF05-48EF-8241-205E317E5803}" srcOrd="0" destOrd="0" parTransId="{2A93B01C-2033-4565-8CD1-CF2A1EDD61D7}" sibTransId="{4E949830-CF23-4D0B-8BF6-12B63484A9D7}"/>
    <dgm:cxn modelId="{90C761BC-F669-471B-82B5-124963C11C3E}" type="presOf" srcId="{B048EE40-F782-444B-8FEA-EB9CC0508801}" destId="{D00C3CD2-A25F-4BB2-91AF-CD545F1453C8}" srcOrd="0" destOrd="1" presId="urn:microsoft.com/office/officeart/2005/8/layout/hList1"/>
    <dgm:cxn modelId="{C3279128-8FFC-473F-B50D-6E693E961BA2}" type="presOf" srcId="{849D5D73-F9AE-43A0-BD01-CD6EB0CCF5FE}" destId="{962DC636-EF43-420E-872A-3612BC8BB2DF}" srcOrd="0" destOrd="0" presId="urn:microsoft.com/office/officeart/2005/8/layout/hList1"/>
    <dgm:cxn modelId="{1EC846A6-A8BD-446F-87F5-83B821A2981B}" type="presOf" srcId="{C38F0A27-874C-42FE-AAB5-D8620621CE63}" destId="{D00C3CD2-A25F-4BB2-91AF-CD545F1453C8}" srcOrd="0" destOrd="0" presId="urn:microsoft.com/office/officeart/2005/8/layout/hList1"/>
    <dgm:cxn modelId="{DF7BA537-82AA-4E81-80DE-86D8283ABE94}" type="presOf" srcId="{5F5A8583-DF05-48EF-8241-205E317E5803}" destId="{8C2D7017-D290-4E54-AB79-C6C935552A1A}" srcOrd="0" destOrd="0" presId="urn:microsoft.com/office/officeart/2005/8/layout/hList1"/>
    <dgm:cxn modelId="{CB50071F-61D3-4409-B991-B4FE3C4348C3}" srcId="{849D5D73-F9AE-43A0-BD01-CD6EB0CCF5FE}" destId="{B048EE40-F782-444B-8FEA-EB9CC0508801}" srcOrd="1" destOrd="0" parTransId="{DAF48C0F-BBBD-4401-A28B-2FD86CE4A91F}" sibTransId="{EA347002-DCF7-4448-8FC5-C2FDB14D2218}"/>
    <dgm:cxn modelId="{E5045117-50F7-4F27-8DF3-065B4D30835C}" srcId="{1A94F348-22BF-4BD1-A721-441F2EE1C56C}" destId="{679A2E57-AE7B-4BDD-95DC-A4E9C7CCC551}" srcOrd="1" destOrd="0" parTransId="{10B42B3C-0A7D-4FAF-981D-C792A6D3C54A}" sibTransId="{52F2C255-1AD6-4D97-98D5-5F85E3771AC5}"/>
    <dgm:cxn modelId="{646CDF14-3C0C-4B1A-87E3-CA1D26100F03}" type="presParOf" srcId="{30F81951-5D59-48A1-9783-D703BD3D5B5F}" destId="{C266CA85-81E8-4384-91F3-F88786E0B234}" srcOrd="0" destOrd="0" presId="urn:microsoft.com/office/officeart/2005/8/layout/hList1"/>
    <dgm:cxn modelId="{73FE6993-C58C-4510-BF31-D33A4CB0BD45}" type="presParOf" srcId="{C266CA85-81E8-4384-91F3-F88786E0B234}" destId="{962DC636-EF43-420E-872A-3612BC8BB2DF}" srcOrd="0" destOrd="0" presId="urn:microsoft.com/office/officeart/2005/8/layout/hList1"/>
    <dgm:cxn modelId="{57A6F7A1-B394-4C1A-A711-ECD705AAB0AE}" type="presParOf" srcId="{C266CA85-81E8-4384-91F3-F88786E0B234}" destId="{D00C3CD2-A25F-4BB2-91AF-CD545F1453C8}" srcOrd="1" destOrd="0" presId="urn:microsoft.com/office/officeart/2005/8/layout/hList1"/>
    <dgm:cxn modelId="{7B4D98BD-3004-42A9-AAB2-1D00508F5F33}" type="presParOf" srcId="{30F81951-5D59-48A1-9783-D703BD3D5B5F}" destId="{2B600B7C-2949-44EA-9815-B5CE401E073A}" srcOrd="1" destOrd="0" presId="urn:microsoft.com/office/officeart/2005/8/layout/hList1"/>
    <dgm:cxn modelId="{84B423E2-5B0C-4E9B-962D-D350A4F146A6}" type="presParOf" srcId="{30F81951-5D59-48A1-9783-D703BD3D5B5F}" destId="{DE4B659D-4C7F-4A4F-9447-E71B7D6D30B3}" srcOrd="2" destOrd="0" presId="urn:microsoft.com/office/officeart/2005/8/layout/hList1"/>
    <dgm:cxn modelId="{DED0A9C3-4BA1-4FA3-A617-3E70ABCC2753}" type="presParOf" srcId="{DE4B659D-4C7F-4A4F-9447-E71B7D6D30B3}" destId="{51A640BA-3E21-445E-A9FF-D5C4CD703A23}" srcOrd="0" destOrd="0" presId="urn:microsoft.com/office/officeart/2005/8/layout/hList1"/>
    <dgm:cxn modelId="{C2617381-07F5-48F0-82F5-2A1A572E7DE7}" type="presParOf" srcId="{DE4B659D-4C7F-4A4F-9447-E71B7D6D30B3}" destId="{8C2D7017-D290-4E54-AB79-C6C935552A1A}" srcOrd="1" destOrd="0" presId="urn:microsoft.com/office/officeart/2005/8/layout/hList1"/>
  </dgm:cxnLst>
  <dgm:bg/>
  <dgm:whole/>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B636BFD-165D-4C0E-A91D-C2F91A574337}" type="datetimeFigureOut">
              <a:rPr lang="en-US" smtClean="0"/>
              <a:t>2/17/2014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77F7F3-DE87-4E69-AAAA-6F472241E832}"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1BD008-446C-4B1B-BCE8-BB07D0747405}" type="datetimeFigureOut">
              <a:rPr lang="en-US" smtClean="0"/>
              <a:pPr/>
              <a:t>2/17/2014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D3BE06-A94C-46D1-9102-3F4BE6092C7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6DF92D-3688-4DA3-AB70-07DC1CB5A64D}"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A4A4BB-F416-495A-AB09-0FDF8BB9A80D}"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139D14-B71B-45F9-94E7-F4CEEAF109DC}"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A21A9A-F6D3-4227-822F-7D0CED02453E}"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83D0C40-3A64-432D-8C0B-3267D66D93D0}"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CCAED6-A20D-404A-B7BD-93BDBBC257E7}"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FFAEEF-4163-4A60-94B9-D6844759F94A}"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Here is a framework that was built from a study of how children use strategies to influence their parents to purchase food.  As you can see, these kids want to eat food that other kids eat, they want to eat in front of the TV, and they want to eat food that they see advertised on television.</a:t>
            </a:r>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E37B81-5C0C-4BA7-869C-D2C2A5C53970}"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BCA35C-FB35-4C25-A12F-941BBBB7BF4F}"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5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A403EA-C1AA-4FA9-9426-EE832309511E}" type="slidenum">
              <a:rPr lang="en-US" smtClean="0"/>
              <a:pPr fontAlgn="base">
                <a:spcBef>
                  <a:spcPct val="0"/>
                </a:spcBef>
                <a:spcAft>
                  <a:spcPct val="0"/>
                </a:spcAft>
                <a:defRPr/>
              </a:pPr>
              <a:t>28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BC6152-D8B3-4B22-A67A-9A832E542202}"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E817DA-4D50-4A84-9159-B498C2A6353A}" type="slidenum">
              <a:rPr lang="en-US"/>
              <a:pPr/>
              <a:t>2</a:t>
            </a:fld>
            <a:endParaRPr lang="en-US"/>
          </a:p>
        </p:txBody>
      </p:sp>
      <p:sp>
        <p:nvSpPr>
          <p:cNvPr id="109570" name="Rectangle 2"/>
          <p:cNvSpPr>
            <a:spLocks noRo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849316-DB5F-47B2-B832-4292C6028038}" type="slidenum">
              <a:rPr lang="en-US" smtClean="0"/>
              <a:pPr fontAlgn="base">
                <a:spcBef>
                  <a:spcPct val="0"/>
                </a:spcBef>
                <a:spcAft>
                  <a:spcPct val="0"/>
                </a:spcAft>
                <a:defRPr/>
              </a:pPr>
              <a:t>33</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E6EB9F1-8C3A-4AFD-8BE3-1BA0FDE47B5C}" type="slidenum">
              <a:rPr lang="en-US" smtClean="0"/>
              <a:pPr fontAlgn="base">
                <a:spcBef>
                  <a:spcPct val="0"/>
                </a:spcBef>
                <a:spcAft>
                  <a:spcPct val="0"/>
                </a:spcAft>
                <a:defRPr/>
              </a:pPr>
              <a:t>34</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A8123A-C310-4EEA-87B8-CA171E3B3C2D}" type="slidenum">
              <a:rPr lang="en-US" smtClean="0"/>
              <a:pPr fontAlgn="base">
                <a:spcBef>
                  <a:spcPct val="0"/>
                </a:spcBef>
                <a:spcAft>
                  <a:spcPct val="0"/>
                </a:spcAft>
                <a:defRPr/>
              </a:pPr>
              <a:t>35</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B85704-7E05-4D4B-8905-FE3CB695BDDD}" type="slidenum">
              <a:rPr lang="en-US" smtClean="0"/>
              <a:pPr fontAlgn="base">
                <a:spcBef>
                  <a:spcPct val="0"/>
                </a:spcBef>
                <a:spcAft>
                  <a:spcPct val="0"/>
                </a:spcAft>
                <a:defRPr/>
              </a:pPr>
              <a:t>36</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7FA87E-BD3F-48B2-B216-B2DE32F2D1FB}"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E3D6A7-6D7B-4B04-92E8-BEA3BFFA56D6}" type="slidenum">
              <a:rPr lang="en-US" smtClean="0"/>
              <a:pPr fontAlgn="base">
                <a:spcBef>
                  <a:spcPct val="0"/>
                </a:spcBef>
                <a:spcAft>
                  <a:spcPct val="0"/>
                </a:spcAft>
                <a:defRPr/>
              </a:pPr>
              <a:t>38</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D0D082-F79C-40BE-8D07-A17C0A03DF4C}" type="slidenum">
              <a:rPr lang="en-US" smtClean="0"/>
              <a:pPr fontAlgn="base">
                <a:spcBef>
                  <a:spcPct val="0"/>
                </a:spcBef>
                <a:spcAft>
                  <a:spcPct val="0"/>
                </a:spcAft>
                <a:defRPr/>
              </a:pPr>
              <a:t>39</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718B52-77E8-429E-820E-BBEBB3126075}" type="slidenum">
              <a:rPr lang="en-US" smtClean="0"/>
              <a:pPr fontAlgn="base">
                <a:spcBef>
                  <a:spcPct val="0"/>
                </a:spcBef>
                <a:spcAft>
                  <a:spcPct val="0"/>
                </a:spcAft>
                <a:defRPr/>
              </a:pPr>
              <a:t>40</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BA32DC-DBBF-428F-A285-F5131D46E534}"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F8EB17-C006-4968-984B-585B1B472A83}" type="slidenum">
              <a:rPr lang="en-US" smtClean="0"/>
              <a:pPr fontAlgn="base">
                <a:spcBef>
                  <a:spcPct val="0"/>
                </a:spcBef>
                <a:spcAft>
                  <a:spcPct val="0"/>
                </a:spcAft>
                <a:defRPr/>
              </a:pPr>
              <a:t>44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FEE5C4-D418-4304-BA17-6ADEA350B27C}" type="slidenum">
              <a:rPr lang="en-US"/>
              <a:pPr/>
              <a:t>4</a:t>
            </a:fld>
            <a:endParaRPr lang="en-US"/>
          </a:p>
        </p:txBody>
      </p:sp>
      <p:sp>
        <p:nvSpPr>
          <p:cNvPr id="117762" name="Rectangle 2"/>
          <p:cNvSpPr>
            <a:spLocks noRo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81F7D6-54B2-460F-BC94-32B5207B3ADF}" type="slidenum">
              <a:rPr lang="en-US" smtClean="0"/>
              <a:pPr fontAlgn="base">
                <a:spcBef>
                  <a:spcPct val="0"/>
                </a:spcBef>
                <a:spcAft>
                  <a:spcPct val="0"/>
                </a:spcAft>
                <a:defRPr/>
              </a:pPr>
              <a:t>45</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09F2E6-DBEF-44B8-98A7-FB20AAD5F665}" type="slidenum">
              <a:rPr lang="en-US" smtClean="0"/>
              <a:pPr fontAlgn="base">
                <a:spcBef>
                  <a:spcPct val="0"/>
                </a:spcBef>
                <a:spcAft>
                  <a:spcPct val="0"/>
                </a:spcAft>
                <a:defRPr/>
              </a:pPr>
              <a:t>46</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8BD9343-4320-4E03-9765-DE006DAFCCAD}" type="slidenum">
              <a:rPr lang="en-US" smtClean="0"/>
              <a:pPr fontAlgn="base">
                <a:spcBef>
                  <a:spcPct val="0"/>
                </a:spcBef>
                <a:spcAft>
                  <a:spcPct val="0"/>
                </a:spcAft>
                <a:defRPr/>
              </a:pPr>
              <a:t>47</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FD2C31-16E3-4680-90EA-393D0B0AC175}" type="slidenum">
              <a:rPr lang="en-US" smtClean="0"/>
              <a:pPr fontAlgn="base">
                <a:spcBef>
                  <a:spcPct val="0"/>
                </a:spcBef>
                <a:spcAft>
                  <a:spcPct val="0"/>
                </a:spcAft>
                <a:defRPr/>
              </a:pPr>
              <a:t>48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4A93FB-6CA8-4070-A653-FA9B58DCD83C}" type="slidenum">
              <a:rPr lang="en-US"/>
              <a:pPr/>
              <a:t>5</a:t>
            </a:fld>
            <a:endParaRPr lang="en-US"/>
          </a:p>
        </p:txBody>
      </p:sp>
      <p:sp>
        <p:nvSpPr>
          <p:cNvPr id="119810" name="Rectangle 2"/>
          <p:cNvSpPr>
            <a:spLocks noRo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3EB385-F92D-45AC-946C-6B66CA469CDE}" type="slidenum">
              <a:rPr lang="en-US"/>
              <a:pPr/>
              <a:t>6</a:t>
            </a:fld>
            <a:endParaRPr lang="en-US"/>
          </a:p>
        </p:txBody>
      </p:sp>
      <p:sp>
        <p:nvSpPr>
          <p:cNvPr id="121858" name="Rectangle 2"/>
          <p:cNvSpPr>
            <a:spLocks noRo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D0DCD8-F3CA-4C88-B55B-83C33DD77B0E}" type="slidenum">
              <a:rPr lang="en-US"/>
              <a:pPr/>
              <a:t>7</a:t>
            </a:fld>
            <a:endParaRPr lang="en-US"/>
          </a:p>
        </p:txBody>
      </p:sp>
      <p:sp>
        <p:nvSpPr>
          <p:cNvPr id="123906" name="Rectangle 2"/>
          <p:cNvSpPr>
            <a:spLocks noRo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B37CF6-8D21-4138-89F4-03B84E6FF025}" type="slidenum">
              <a:rPr lang="en-US"/>
              <a:pPr/>
              <a:t>8</a:t>
            </a:fld>
            <a:endParaRPr lang="en-US"/>
          </a:p>
        </p:txBody>
      </p:sp>
      <p:sp>
        <p:nvSpPr>
          <p:cNvPr id="125954" name="Rectangle 2"/>
          <p:cNvSpPr>
            <a:spLocks noRo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C6A56A-2E32-4FAE-B2F0-41BEB293670F}" type="slidenum">
              <a:rPr lang="en-US"/>
              <a:pPr/>
              <a:t>9</a:t>
            </a:fld>
            <a:endParaRPr lang="en-US"/>
          </a:p>
        </p:txBody>
      </p:sp>
      <p:sp>
        <p:nvSpPr>
          <p:cNvPr id="134146" name="Rectangle 2"/>
          <p:cNvSpPr>
            <a:spLocks noRo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C51EEB-25E2-4875-AD90-590B3E1326CF}" type="slidenum">
              <a:rPr lang="en-US" smtClean="0"/>
              <a:pPr fontAlgn="base">
                <a:spcBef>
                  <a:spcPct val="0"/>
                </a:spcBef>
                <a:spcAft>
                  <a:spcPct val="0"/>
                </a:spcAft>
                <a:defRPr/>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1906B4-F274-4E9A-B2F2-C58A93738FFD}"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DB3D3-5D9E-4922-97BE-F639351391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906B4-F274-4E9A-B2F2-C58A93738FFD}"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DB3D3-5D9E-4922-97BE-F639351391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906B4-F274-4E9A-B2F2-C58A93738FFD}"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DB3D3-5D9E-4922-97BE-F639351391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1906B4-F274-4E9A-B2F2-C58A93738FFD}"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DB3D3-5D9E-4922-97BE-F639351391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906B4-F274-4E9A-B2F2-C58A93738FFD}" type="datetimeFigureOut">
              <a:rPr lang="en-US" smtClean="0"/>
              <a:pPr/>
              <a:t>2/17/2014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DB3D3-5D9E-4922-97BE-F639351391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1906B4-F274-4E9A-B2F2-C58A93738FFD}" type="datetimeFigureOut">
              <a:rPr lang="en-US" smtClean="0"/>
              <a:pPr/>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DB3D3-5D9E-4922-97BE-F639351391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1906B4-F274-4E9A-B2F2-C58A93738FFD}" type="datetimeFigureOut">
              <a:rPr lang="en-US" smtClean="0"/>
              <a:pPr/>
              <a:t>2/17/2014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DB3D3-5D9E-4922-97BE-F639351391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1906B4-F274-4E9A-B2F2-C58A93738FFD}" type="datetimeFigureOut">
              <a:rPr lang="en-US" smtClean="0"/>
              <a:pPr/>
              <a:t>2/17/2014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DB3D3-5D9E-4922-97BE-F639351391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906B4-F274-4E9A-B2F2-C58A93738FFD}" type="datetimeFigureOut">
              <a:rPr lang="en-US" smtClean="0"/>
              <a:pPr/>
              <a:t>2/17/2014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DB3D3-5D9E-4922-97BE-F639351391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906B4-F274-4E9A-B2F2-C58A93738FFD}" type="datetimeFigureOut">
              <a:rPr lang="en-US" smtClean="0"/>
              <a:pPr/>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DB3D3-5D9E-4922-97BE-F639351391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906B4-F274-4E9A-B2F2-C58A93738FFD}" type="datetimeFigureOut">
              <a:rPr lang="en-US" smtClean="0"/>
              <a:pPr/>
              <a:t>2/17/2014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DB3D3-5D9E-4922-97BE-F639351391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906B4-F274-4E9A-B2F2-C58A93738FFD}" type="datetimeFigureOut">
              <a:rPr lang="en-US" smtClean="0"/>
              <a:pPr/>
              <a:t>2/17/2014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DB3D3-5D9E-4922-97BE-F639351391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idelity.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www.claritas.com/MyBestSegments/Default.jsp"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6.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382000" y="304800"/>
            <a:ext cx="152400" cy="5791200"/>
          </a:xfrm>
          <a:prstGeom prst="rect">
            <a:avLst/>
          </a:prstGeom>
          <a:solidFill>
            <a:srgbClr val="C6C3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15" name="Title 1"/>
          <p:cNvSpPr>
            <a:spLocks noGrp="1"/>
          </p:cNvSpPr>
          <p:nvPr>
            <p:ph type="ctrTitle"/>
          </p:nvPr>
        </p:nvSpPr>
        <p:spPr>
          <a:xfrm>
            <a:off x="4495800" y="3124200"/>
            <a:ext cx="3581400" cy="1143000"/>
          </a:xfrm>
        </p:spPr>
        <p:txBody>
          <a:bodyPr/>
          <a:lstStyle/>
          <a:p>
            <a:pPr eaLnBrk="1" hangingPunct="1"/>
            <a:r>
              <a:rPr lang="en-US" sz="2800" smtClean="0"/>
              <a:t>The Family and Its Social Class Standing</a:t>
            </a:r>
          </a:p>
        </p:txBody>
      </p:sp>
      <p:sp>
        <p:nvSpPr>
          <p:cNvPr id="3" name="Subtitle 2"/>
          <p:cNvSpPr>
            <a:spLocks noGrp="1"/>
          </p:cNvSpPr>
          <p:nvPr>
            <p:ph type="subTitle" idx="1"/>
          </p:nvPr>
        </p:nvSpPr>
        <p:spPr>
          <a:xfrm>
            <a:off x="4800600" y="1600200"/>
            <a:ext cx="2743200" cy="1371600"/>
          </a:xfrm>
        </p:spPr>
        <p:txBody>
          <a:bodyPr rtlCol="0">
            <a:normAutofit fontScale="70000" lnSpcReduction="20000"/>
          </a:bodyPr>
          <a:lstStyle/>
          <a:p>
            <a:pPr eaLnBrk="1" fontAlgn="auto" hangingPunct="1">
              <a:spcAft>
                <a:spcPts val="0"/>
              </a:spcAft>
              <a:buFont typeface="Arial" pitchFamily="34" charset="0"/>
              <a:buNone/>
              <a:defRPr/>
            </a:pPr>
            <a:r>
              <a:rPr lang="en-US" sz="6000" b="1" dirty="0" smtClean="0">
                <a:solidFill>
                  <a:schemeClr val="tx1"/>
                </a:solidFill>
              </a:rPr>
              <a:t>CHAPTER</a:t>
            </a:r>
          </a:p>
          <a:p>
            <a:pPr eaLnBrk="1" fontAlgn="auto" hangingPunct="1">
              <a:spcAft>
                <a:spcPts val="0"/>
              </a:spcAft>
              <a:buFont typeface="Arial" pitchFamily="34" charset="0"/>
              <a:buNone/>
              <a:defRPr/>
            </a:pPr>
            <a:r>
              <a:rPr lang="en-US" sz="6000" b="1" dirty="0" smtClean="0">
                <a:solidFill>
                  <a:schemeClr val="tx1"/>
                </a:solidFill>
              </a:rPr>
              <a:t>TEN</a:t>
            </a:r>
          </a:p>
          <a:p>
            <a:pPr eaLnBrk="1" fontAlgn="auto" hangingPunct="1">
              <a:spcAft>
                <a:spcPts val="0"/>
              </a:spcAft>
              <a:buFont typeface="Arial" pitchFamily="34" charset="0"/>
              <a:buNone/>
              <a:defRPr/>
            </a:pPr>
            <a:endParaRPr lang="en-US" dirty="0"/>
          </a:p>
        </p:txBody>
      </p:sp>
      <p:pic>
        <p:nvPicPr>
          <p:cNvPr id="13317" name="Picture 1"/>
          <p:cNvPicPr>
            <a:picLocks noChangeAspect="1" noChangeArrowheads="1"/>
          </p:cNvPicPr>
          <p:nvPr/>
        </p:nvPicPr>
        <p:blipFill>
          <a:blip r:embed="rId3"/>
          <a:srcRect/>
          <a:stretch>
            <a:fillRect/>
          </a:stretch>
        </p:blipFill>
        <p:spPr bwMode="auto">
          <a:xfrm>
            <a:off x="381000" y="652463"/>
            <a:ext cx="3810000" cy="5214937"/>
          </a:xfrm>
          <a:prstGeom prst="rect">
            <a:avLst/>
          </a:prstGeom>
          <a:noFill/>
          <a:ln w="9525">
            <a:noFill/>
            <a:miter lim="800000"/>
            <a:headEnd/>
            <a:tailEnd/>
          </a:ln>
        </p:spPr>
      </p:pic>
      <p:sp>
        <p:nvSpPr>
          <p:cNvPr id="16" name="Rectangle 15"/>
          <p:cNvSpPr/>
          <p:nvPr/>
        </p:nvSpPr>
        <p:spPr>
          <a:xfrm>
            <a:off x="152400" y="6400800"/>
            <a:ext cx="8763000" cy="304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normAutofit fontScale="90000"/>
          </a:bodyPr>
          <a:lstStyle/>
          <a:p>
            <a:pPr eaLnBrk="1" hangingPunct="1"/>
            <a:r>
              <a:rPr lang="en-US" smtClean="0"/>
              <a:t>The Changing Family Structure &amp; Composition</a:t>
            </a:r>
          </a:p>
        </p:txBody>
      </p:sp>
      <p:sp>
        <p:nvSpPr>
          <p:cNvPr id="16387" name="Rectangle 5"/>
          <p:cNvSpPr>
            <a:spLocks noGrp="1" noChangeArrowheads="1"/>
          </p:cNvSpPr>
          <p:nvPr>
            <p:ph type="body" idx="1"/>
          </p:nvPr>
        </p:nvSpPr>
        <p:spPr/>
        <p:txBody>
          <a:bodyPr/>
          <a:lstStyle/>
          <a:p>
            <a:pPr eaLnBrk="1" hangingPunct="1"/>
            <a:r>
              <a:rPr lang="en-US" smtClean="0"/>
              <a:t>Types of families</a:t>
            </a:r>
          </a:p>
          <a:p>
            <a:pPr lvl="1" eaLnBrk="1" hangingPunct="1"/>
            <a:r>
              <a:rPr lang="en-US" smtClean="0"/>
              <a:t>Nuclear</a:t>
            </a:r>
          </a:p>
          <a:p>
            <a:pPr lvl="1" eaLnBrk="1" hangingPunct="1"/>
            <a:r>
              <a:rPr lang="en-US" smtClean="0"/>
              <a:t>Extended</a:t>
            </a:r>
          </a:p>
          <a:p>
            <a:pPr lvl="1" eaLnBrk="1" hangingPunct="1"/>
            <a:r>
              <a:rPr lang="en-US" smtClean="0"/>
              <a:t>Single-parent</a:t>
            </a:r>
          </a:p>
          <a:p>
            <a:pPr eaLnBrk="1" hangingPunct="1"/>
            <a:r>
              <a:rPr lang="en-US" smtClean="0"/>
              <a:t>Changes in household spending patterns</a:t>
            </a:r>
          </a:p>
        </p:txBody>
      </p:sp>
      <p:sp>
        <p:nvSpPr>
          <p:cNvPr id="5" name="Slide Number Placeholder 5"/>
          <p:cNvSpPr>
            <a:spLocks noGrp="1"/>
          </p:cNvSpPr>
          <p:nvPr>
            <p:ph type="sldNum" sz="quarter" idx="12"/>
          </p:nvPr>
        </p:nvSpPr>
        <p:spPr/>
        <p:txBody>
          <a:bodyPr/>
          <a:lstStyle/>
          <a:p>
            <a:pPr>
              <a:defRPr/>
            </a:pPr>
            <a:fld id="{B18D3F4B-BFE1-4629-99BD-C52865D96457}" type="slidenum">
              <a:rPr lang="en-US"/>
              <a:pPr>
                <a:defRPr/>
              </a:pPr>
              <a:t>10</a:t>
            </a:fld>
            <a:endParaRPr lang="en-US" dirty="0"/>
          </a:p>
        </p:txBody>
      </p:sp>
      <p:sp>
        <p:nvSpPr>
          <p:cNvPr id="6"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7" name="Footer Placeholder 6"/>
          <p:cNvSpPr txBox="1">
            <a:spLocks/>
          </p:cNvSpPr>
          <p:nvPr/>
        </p:nvSpPr>
        <p:spPr>
          <a:xfrm>
            <a:off x="72390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ransition>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762000"/>
            <a:ext cx="2743200" cy="3916363"/>
          </a:xfrm>
        </p:spPr>
        <p:txBody>
          <a:bodyPr/>
          <a:lstStyle/>
          <a:p>
            <a:pPr eaLnBrk="1" hangingPunct="1"/>
            <a:r>
              <a:rPr lang="en-US" sz="3200" dirty="0" smtClean="0"/>
              <a:t>Evidence of the Dynamic Nature of U.S. Households </a:t>
            </a:r>
          </a:p>
        </p:txBody>
      </p:sp>
      <p:sp>
        <p:nvSpPr>
          <p:cNvPr id="5" name="Slide Number Placeholder 5"/>
          <p:cNvSpPr>
            <a:spLocks noGrp="1"/>
          </p:cNvSpPr>
          <p:nvPr>
            <p:ph type="sldNum" sz="quarter" idx="12"/>
          </p:nvPr>
        </p:nvSpPr>
        <p:spPr/>
        <p:txBody>
          <a:bodyPr/>
          <a:lstStyle/>
          <a:p>
            <a:pPr>
              <a:defRPr/>
            </a:pPr>
            <a:fld id="{A2B345A8-C10C-4A44-A0CB-3EB78EA0B602}" type="slidenum">
              <a:rPr lang="en-US"/>
              <a:pPr>
                <a:defRPr/>
              </a:pPr>
              <a:t>11</a:t>
            </a:fld>
            <a:endParaRPr lang="en-US" dirty="0"/>
          </a:p>
        </p:txBody>
      </p:sp>
      <p:sp>
        <p:nvSpPr>
          <p:cNvPr id="6"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7" name="Footer Placeholder 6"/>
          <p:cNvSpPr txBox="1">
            <a:spLocks/>
          </p:cNvSpPr>
          <p:nvPr/>
        </p:nvSpPr>
        <p:spPr>
          <a:xfrm>
            <a:off x="72390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pic>
        <p:nvPicPr>
          <p:cNvPr id="17414" name="Picture 8" descr="fig10_02"/>
          <p:cNvPicPr>
            <a:picLocks noChangeAspect="1" noChangeArrowheads="1"/>
          </p:cNvPicPr>
          <p:nvPr/>
        </p:nvPicPr>
        <p:blipFill>
          <a:blip r:embed="rId3"/>
          <a:srcRect/>
          <a:stretch>
            <a:fillRect/>
          </a:stretch>
        </p:blipFill>
        <p:spPr bwMode="auto">
          <a:xfrm>
            <a:off x="3306763" y="228600"/>
            <a:ext cx="5684837" cy="609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smtClean="0"/>
              <a:t>As You See It, What Is the Main “Family Message” of This Ad?</a:t>
            </a:r>
          </a:p>
        </p:txBody>
      </p:sp>
      <p:pic>
        <p:nvPicPr>
          <p:cNvPr id="14339" name="Content Placeholder 4" descr="fig10_01.jpg"/>
          <p:cNvPicPr>
            <a:picLocks noGrp="1" noChangeAspect="1"/>
          </p:cNvPicPr>
          <p:nvPr>
            <p:ph idx="1"/>
          </p:nvPr>
        </p:nvPicPr>
        <p:blipFill>
          <a:blip r:embed="rId2"/>
          <a:srcRect/>
          <a:stretch>
            <a:fillRect/>
          </a:stretch>
        </p:blipFill>
        <p:spPr>
          <a:xfrm>
            <a:off x="3000375" y="1752600"/>
            <a:ext cx="3143250" cy="4373563"/>
          </a:xfrm>
        </p:spPr>
      </p:pic>
      <p:sp>
        <p:nvSpPr>
          <p:cNvPr id="4" name="Slide Number Placeholder 3"/>
          <p:cNvSpPr>
            <a:spLocks noGrp="1"/>
          </p:cNvSpPr>
          <p:nvPr>
            <p:ph type="sldNum" sz="quarter" idx="12"/>
          </p:nvPr>
        </p:nvSpPr>
        <p:spPr/>
        <p:txBody>
          <a:bodyPr/>
          <a:lstStyle/>
          <a:p>
            <a:pPr>
              <a:defRPr/>
            </a:pPr>
            <a:fld id="{071C0B57-444E-4D89-8AA4-F88BD01BEE38}" type="slidenum">
              <a:rPr lang="en-US" smtClean="0"/>
              <a:pPr>
                <a:defRPr/>
              </a:pPr>
              <a:t>12</a:t>
            </a:fld>
            <a:endParaRPr lang="en-US"/>
          </a:p>
        </p:txBody>
      </p:sp>
      <p:sp>
        <p:nvSpPr>
          <p:cNvPr id="5"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6" name="Footer Placeholder 6"/>
          <p:cNvSpPr txBox="1">
            <a:spLocks/>
          </p:cNvSpPr>
          <p:nvPr/>
        </p:nvSpPr>
        <p:spPr>
          <a:xfrm>
            <a:off x="72390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smtClean="0"/>
              <a:t>It Reminds Parents of the Importance of Creating “Quality Time.”</a:t>
            </a:r>
          </a:p>
        </p:txBody>
      </p:sp>
      <p:pic>
        <p:nvPicPr>
          <p:cNvPr id="15363" name="Content Placeholder 4" descr="fig10_01.jpg"/>
          <p:cNvPicPr>
            <a:picLocks noGrp="1" noChangeAspect="1"/>
          </p:cNvPicPr>
          <p:nvPr>
            <p:ph idx="1"/>
          </p:nvPr>
        </p:nvPicPr>
        <p:blipFill>
          <a:blip r:embed="rId2"/>
          <a:srcRect/>
          <a:stretch>
            <a:fillRect/>
          </a:stretch>
        </p:blipFill>
        <p:spPr>
          <a:xfrm>
            <a:off x="3000375" y="1752600"/>
            <a:ext cx="3143250" cy="4373563"/>
          </a:xfrm>
        </p:spPr>
      </p:pic>
      <p:sp>
        <p:nvSpPr>
          <p:cNvPr id="4" name="Slide Number Placeholder 3"/>
          <p:cNvSpPr>
            <a:spLocks noGrp="1"/>
          </p:cNvSpPr>
          <p:nvPr>
            <p:ph type="sldNum" sz="quarter" idx="12"/>
          </p:nvPr>
        </p:nvSpPr>
        <p:spPr/>
        <p:txBody>
          <a:bodyPr/>
          <a:lstStyle/>
          <a:p>
            <a:pPr>
              <a:defRPr/>
            </a:pPr>
            <a:fld id="{488A8287-3F2A-427A-AC66-E9AB29C2DF8F}" type="slidenum">
              <a:rPr lang="en-US" smtClean="0"/>
              <a:pPr>
                <a:defRPr/>
              </a:pPr>
              <a:t>13</a:t>
            </a:fld>
            <a:endParaRPr lang="en-US"/>
          </a:p>
        </p:txBody>
      </p:sp>
      <p:sp>
        <p:nvSpPr>
          <p:cNvPr id="5"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6" name="Footer Placeholder 6"/>
          <p:cNvSpPr txBox="1">
            <a:spLocks/>
          </p:cNvSpPr>
          <p:nvPr/>
        </p:nvSpPr>
        <p:spPr>
          <a:xfrm>
            <a:off x="72390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Socialization and Related Roles of Family Members</a:t>
            </a:r>
            <a:endParaRPr lang="en-US" dirty="0"/>
          </a:p>
        </p:txBody>
      </p:sp>
      <p:sp>
        <p:nvSpPr>
          <p:cNvPr id="3" name="Content Placeholder 2"/>
          <p:cNvSpPr>
            <a:spLocks noGrp="1"/>
          </p:cNvSpPr>
          <p:nvPr>
            <p:ph idx="1"/>
          </p:nvPr>
        </p:nvSpPr>
        <p:spPr/>
        <p:txBody>
          <a:bodyPr/>
          <a:lstStyle/>
          <a:p>
            <a:r>
              <a:rPr lang="en-US" dirty="0" smtClean="0"/>
              <a:t>Consumer socialization</a:t>
            </a:r>
          </a:p>
          <a:p>
            <a:pPr lvl="1"/>
            <a:r>
              <a:rPr lang="en-US" dirty="0" smtClean="0"/>
              <a:t>Socialization Agent</a:t>
            </a:r>
          </a:p>
          <a:p>
            <a:pPr lvl="1"/>
            <a:r>
              <a:rPr lang="en-US" dirty="0" smtClean="0"/>
              <a:t>Growing up in a Materialistic World</a:t>
            </a:r>
          </a:p>
          <a:p>
            <a:r>
              <a:rPr lang="en-US" dirty="0" smtClean="0"/>
              <a:t>Adult Consumer socialization agent</a:t>
            </a:r>
          </a:p>
          <a:p>
            <a:r>
              <a:rPr lang="en-US" dirty="0" smtClean="0"/>
              <a:t>Intergenerational socialization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09600" y="533400"/>
            <a:ext cx="2971800" cy="5638800"/>
          </a:xfrm>
          <a:prstGeom prst="rect">
            <a:avLst/>
          </a:prstGeom>
          <a:solidFill>
            <a:srgbClr val="ABA761"/>
          </a:solidFill>
          <a:ln w="9525">
            <a:solidFill>
              <a:schemeClr val="accent2"/>
            </a:solidFill>
            <a:miter lim="800000"/>
            <a:headEnd/>
            <a:tailEnd/>
          </a:ln>
        </p:spPr>
        <p:txBody>
          <a:bodyPr lIns="365760" rIns="365760" anchor="ctr"/>
          <a:lstStyle/>
          <a:p>
            <a:pPr algn="ctr" eaLnBrk="0" hangingPunct="0"/>
            <a:r>
              <a:rPr lang="en-US" sz="3200" b="1">
                <a:solidFill>
                  <a:schemeClr val="bg1"/>
                </a:solidFill>
                <a:latin typeface="Times New Roman" pitchFamily="18" charset="0"/>
              </a:rPr>
              <a:t>Consumer Socialization</a:t>
            </a:r>
            <a:endParaRPr lang="en-US" sz="3200">
              <a:solidFill>
                <a:schemeClr val="bg1"/>
              </a:solidFill>
              <a:latin typeface="Times New Roman" pitchFamily="18" charset="0"/>
            </a:endParaRPr>
          </a:p>
        </p:txBody>
      </p:sp>
      <p:sp>
        <p:nvSpPr>
          <p:cNvPr id="117763" name="Rectangle 3"/>
          <p:cNvSpPr>
            <a:spLocks noChangeArrowheads="1"/>
          </p:cNvSpPr>
          <p:nvPr/>
        </p:nvSpPr>
        <p:spPr bwMode="auto">
          <a:xfrm>
            <a:off x="3581400" y="533400"/>
            <a:ext cx="4953000" cy="5638800"/>
          </a:xfrm>
          <a:prstGeom prst="rect">
            <a:avLst/>
          </a:prstGeom>
          <a:solidFill>
            <a:schemeClr val="bg1">
              <a:lumMod val="85000"/>
            </a:schemeClr>
          </a:solidFill>
          <a:ln w="9525">
            <a:solidFill>
              <a:schemeClr val="accent2"/>
            </a:solidFill>
            <a:miter lim="800000"/>
            <a:headEnd/>
            <a:tailEnd/>
          </a:ln>
          <a:effectLst/>
        </p:spPr>
        <p:txBody>
          <a:bodyPr lIns="548640" rIns="548640" anchor="ctr"/>
          <a:lstStyle/>
          <a:p>
            <a:pPr algn="ctr" eaLnBrk="0" fontAlgn="auto" hangingPunct="0">
              <a:spcBef>
                <a:spcPts val="0"/>
              </a:spcBef>
              <a:spcAft>
                <a:spcPts val="0"/>
              </a:spcAft>
              <a:defRPr/>
            </a:pPr>
            <a:r>
              <a:rPr lang="en-US" sz="3200">
                <a:latin typeface="Times New Roman" pitchFamily="18" charset="0"/>
              </a:rPr>
              <a:t>The process by which children acquire the skills, knowledge, and attitudes necessary to function as consumers.</a:t>
            </a:r>
          </a:p>
        </p:txBody>
      </p:sp>
      <p:sp>
        <p:nvSpPr>
          <p:cNvPr id="5" name="Slide Number Placeholder 5"/>
          <p:cNvSpPr>
            <a:spLocks noGrp="1"/>
          </p:cNvSpPr>
          <p:nvPr>
            <p:ph type="sldNum" sz="quarter" idx="12"/>
          </p:nvPr>
        </p:nvSpPr>
        <p:spPr/>
        <p:txBody>
          <a:bodyPr/>
          <a:lstStyle/>
          <a:p>
            <a:pPr>
              <a:defRPr/>
            </a:pPr>
            <a:fld id="{DC647F8F-58D1-4C82-8FB4-4178AB5E0B3E}" type="slidenum">
              <a:rPr lang="en-US"/>
              <a:pPr>
                <a:defRPr/>
              </a:pPr>
              <a:t>15</a:t>
            </a:fld>
            <a:endParaRPr lang="en-US" dirty="0"/>
          </a:p>
        </p:txBody>
      </p:sp>
      <p:sp>
        <p:nvSpPr>
          <p:cNvPr id="6"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7" name="Footer Placeholder 6"/>
          <p:cNvSpPr txBox="1">
            <a:spLocks/>
          </p:cNvSpPr>
          <p:nvPr/>
        </p:nvSpPr>
        <p:spPr>
          <a:xfrm>
            <a:off x="72390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ransition>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D:\images\shoppingwithtoddler.jpg"/>
          <p:cNvPicPr>
            <a:picLocks noChangeAspect="1" noChangeArrowheads="1"/>
          </p:cNvPicPr>
          <p:nvPr/>
        </p:nvPicPr>
        <p:blipFill>
          <a:blip r:embed="rId2"/>
          <a:srcRect/>
          <a:stretch>
            <a:fillRect/>
          </a:stretch>
        </p:blipFill>
        <p:spPr bwMode="auto">
          <a:xfrm>
            <a:off x="0" y="0"/>
            <a:ext cx="4800598" cy="3214686"/>
          </a:xfrm>
          <a:prstGeom prst="rect">
            <a:avLst/>
          </a:prstGeom>
          <a:noFill/>
        </p:spPr>
      </p:pic>
      <p:pic>
        <p:nvPicPr>
          <p:cNvPr id="4100" name="Picture 4" descr="D:\images\shopping 3.jpg"/>
          <p:cNvPicPr>
            <a:picLocks noChangeAspect="1" noChangeArrowheads="1"/>
          </p:cNvPicPr>
          <p:nvPr/>
        </p:nvPicPr>
        <p:blipFill>
          <a:blip r:embed="rId3"/>
          <a:srcRect/>
          <a:stretch>
            <a:fillRect/>
          </a:stretch>
        </p:blipFill>
        <p:spPr bwMode="auto">
          <a:xfrm>
            <a:off x="4786314" y="1"/>
            <a:ext cx="4357686" cy="3214686"/>
          </a:xfrm>
          <a:prstGeom prst="rect">
            <a:avLst/>
          </a:prstGeom>
          <a:noFill/>
        </p:spPr>
      </p:pic>
      <p:pic>
        <p:nvPicPr>
          <p:cNvPr id="4101" name="Picture 5" descr="D:\images\shopping 4.jpg"/>
          <p:cNvPicPr>
            <a:picLocks noChangeAspect="1" noChangeArrowheads="1"/>
          </p:cNvPicPr>
          <p:nvPr/>
        </p:nvPicPr>
        <p:blipFill>
          <a:blip r:embed="rId4"/>
          <a:srcRect/>
          <a:stretch>
            <a:fillRect/>
          </a:stretch>
        </p:blipFill>
        <p:spPr bwMode="auto">
          <a:xfrm>
            <a:off x="4756823" y="3214686"/>
            <a:ext cx="4387177" cy="3643314"/>
          </a:xfrm>
          <a:prstGeom prst="rect">
            <a:avLst/>
          </a:prstGeom>
          <a:noFill/>
        </p:spPr>
      </p:pic>
      <p:pic>
        <p:nvPicPr>
          <p:cNvPr id="4102" name="Picture 6" descr="D:\images\shopping 5.jpg"/>
          <p:cNvPicPr>
            <a:picLocks noChangeAspect="1" noChangeArrowheads="1"/>
          </p:cNvPicPr>
          <p:nvPr/>
        </p:nvPicPr>
        <p:blipFill>
          <a:blip r:embed="rId5"/>
          <a:srcRect/>
          <a:stretch>
            <a:fillRect/>
          </a:stretch>
        </p:blipFill>
        <p:spPr bwMode="auto">
          <a:xfrm>
            <a:off x="0" y="3214686"/>
            <a:ext cx="4786314" cy="364331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Discussion Questions</a:t>
            </a:r>
          </a:p>
        </p:txBody>
      </p:sp>
      <p:sp>
        <p:nvSpPr>
          <p:cNvPr id="19459" name="Rectangle 3"/>
          <p:cNvSpPr>
            <a:spLocks noGrp="1" noChangeArrowheads="1"/>
          </p:cNvSpPr>
          <p:nvPr>
            <p:ph type="body" idx="1"/>
          </p:nvPr>
        </p:nvSpPr>
        <p:spPr>
          <a:xfrm>
            <a:off x="500034" y="1357298"/>
            <a:ext cx="8229600" cy="4525963"/>
          </a:xfrm>
        </p:spPr>
        <p:txBody>
          <a:bodyPr/>
          <a:lstStyle/>
          <a:p>
            <a:pPr eaLnBrk="1" hangingPunct="1"/>
            <a:r>
              <a:rPr lang="en-US" dirty="0" smtClean="0"/>
              <a:t>How do marketers influence consumer socialization?</a:t>
            </a:r>
          </a:p>
          <a:p>
            <a:pPr eaLnBrk="1" hangingPunct="1"/>
            <a:r>
              <a:rPr lang="en-US" dirty="0" smtClean="0"/>
              <a:t>Does this seem unethical?  At what point would it be unethical?</a:t>
            </a:r>
          </a:p>
        </p:txBody>
      </p:sp>
      <p:sp>
        <p:nvSpPr>
          <p:cNvPr id="5" name="Slide Number Placeholder 5"/>
          <p:cNvSpPr>
            <a:spLocks noGrp="1"/>
          </p:cNvSpPr>
          <p:nvPr>
            <p:ph type="sldNum" sz="quarter" idx="12"/>
          </p:nvPr>
        </p:nvSpPr>
        <p:spPr/>
        <p:txBody>
          <a:bodyPr/>
          <a:lstStyle/>
          <a:p>
            <a:pPr>
              <a:defRPr/>
            </a:pPr>
            <a:fld id="{738C4995-6BCD-41F9-A4A2-6B19654E299B}" type="slidenum">
              <a:rPr lang="en-US"/>
              <a:pPr>
                <a:defRPr/>
              </a:pPr>
              <a:t>17</a:t>
            </a:fld>
            <a:endParaRPr lang="en-US" dirty="0"/>
          </a:p>
        </p:txBody>
      </p:sp>
      <p:sp>
        <p:nvSpPr>
          <p:cNvPr id="6"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7" name="Footer Placeholder 6"/>
          <p:cNvSpPr txBox="1">
            <a:spLocks/>
          </p:cNvSpPr>
          <p:nvPr/>
        </p:nvSpPr>
        <p:spPr>
          <a:xfrm>
            <a:off x="72390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41325" y="381000"/>
            <a:ext cx="8229600" cy="1295400"/>
          </a:xfrm>
        </p:spPr>
        <p:txBody>
          <a:bodyPr/>
          <a:lstStyle/>
          <a:p>
            <a:pPr eaLnBrk="1" hangingPunct="1"/>
            <a:r>
              <a:rPr lang="en-US" sz="3200" smtClean="0"/>
              <a:t>A Simple Model of the </a:t>
            </a:r>
            <a:br>
              <a:rPr lang="en-US" sz="3200" smtClean="0"/>
            </a:br>
            <a:r>
              <a:rPr lang="en-US" sz="3200" smtClean="0"/>
              <a:t>Socialization Process - Figure 10.4</a:t>
            </a:r>
            <a:r>
              <a:rPr lang="en-US" sz="3600" smtClean="0"/>
              <a:t> </a:t>
            </a:r>
          </a:p>
        </p:txBody>
      </p:sp>
      <p:sp>
        <p:nvSpPr>
          <p:cNvPr id="5" name="Slide Number Placeholder 5"/>
          <p:cNvSpPr>
            <a:spLocks noGrp="1"/>
          </p:cNvSpPr>
          <p:nvPr>
            <p:ph type="sldNum" sz="quarter" idx="12"/>
          </p:nvPr>
        </p:nvSpPr>
        <p:spPr/>
        <p:txBody>
          <a:bodyPr/>
          <a:lstStyle/>
          <a:p>
            <a:pPr>
              <a:defRPr/>
            </a:pPr>
            <a:fld id="{5436EEFF-5B07-49CB-973C-231DA96FBA65}" type="slidenum">
              <a:rPr lang="en-US"/>
              <a:pPr>
                <a:defRPr/>
              </a:pPr>
              <a:t>18</a:t>
            </a:fld>
            <a:endParaRPr lang="en-US" dirty="0"/>
          </a:p>
        </p:txBody>
      </p:sp>
      <p:sp>
        <p:nvSpPr>
          <p:cNvPr id="6"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7" name="Footer Placeholder 6"/>
          <p:cNvSpPr txBox="1">
            <a:spLocks/>
          </p:cNvSpPr>
          <p:nvPr/>
        </p:nvSpPr>
        <p:spPr>
          <a:xfrm>
            <a:off x="72390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pic>
        <p:nvPicPr>
          <p:cNvPr id="20486" name="Picture 8" descr="fig10_04"/>
          <p:cNvPicPr>
            <a:picLocks noChangeAspect="1" noChangeArrowheads="1"/>
          </p:cNvPicPr>
          <p:nvPr/>
        </p:nvPicPr>
        <p:blipFill>
          <a:blip r:embed="rId3"/>
          <a:srcRect/>
          <a:stretch>
            <a:fillRect/>
          </a:stretch>
        </p:blipFill>
        <p:spPr bwMode="auto">
          <a:xfrm>
            <a:off x="1981200" y="1524000"/>
            <a:ext cx="5105400" cy="478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Other Functions of the Family</a:t>
            </a:r>
          </a:p>
        </p:txBody>
      </p:sp>
      <p:sp>
        <p:nvSpPr>
          <p:cNvPr id="21507" name="Rectangle 3"/>
          <p:cNvSpPr>
            <a:spLocks noGrp="1" noChangeArrowheads="1"/>
          </p:cNvSpPr>
          <p:nvPr>
            <p:ph type="body" idx="1"/>
          </p:nvPr>
        </p:nvSpPr>
        <p:spPr/>
        <p:txBody>
          <a:bodyPr/>
          <a:lstStyle/>
          <a:p>
            <a:pPr eaLnBrk="1" hangingPunct="1">
              <a:lnSpc>
                <a:spcPct val="90000"/>
              </a:lnSpc>
            </a:pPr>
            <a:r>
              <a:rPr lang="en-US" smtClean="0"/>
              <a:t>Economic well-being</a:t>
            </a:r>
          </a:p>
          <a:p>
            <a:pPr eaLnBrk="1" hangingPunct="1">
              <a:lnSpc>
                <a:spcPct val="90000"/>
              </a:lnSpc>
            </a:pPr>
            <a:r>
              <a:rPr lang="en-US" smtClean="0"/>
              <a:t>Emotional support</a:t>
            </a:r>
          </a:p>
          <a:p>
            <a:pPr eaLnBrk="1" hangingPunct="1">
              <a:lnSpc>
                <a:spcPct val="90000"/>
              </a:lnSpc>
            </a:pPr>
            <a:r>
              <a:rPr lang="en-US" smtClean="0"/>
              <a:t>Suitable family lifestyles</a:t>
            </a:r>
          </a:p>
        </p:txBody>
      </p:sp>
      <p:sp>
        <p:nvSpPr>
          <p:cNvPr id="7" name="Slide Number Placeholder 5"/>
          <p:cNvSpPr>
            <a:spLocks noGrp="1"/>
          </p:cNvSpPr>
          <p:nvPr>
            <p:ph type="sldNum" sz="quarter" idx="12"/>
          </p:nvPr>
        </p:nvSpPr>
        <p:spPr/>
        <p:txBody>
          <a:bodyPr/>
          <a:lstStyle/>
          <a:p>
            <a:pPr>
              <a:defRPr/>
            </a:pPr>
            <a:fld id="{8845A8C0-EB92-4EB3-AD3E-1B6BCF73FF57}" type="slidenum">
              <a:rPr lang="en-US"/>
              <a:pPr>
                <a:defRPr/>
              </a:pPr>
              <a:t>19</a:t>
            </a:fld>
            <a:endParaRPr lang="en-US" dirty="0"/>
          </a:p>
        </p:txBody>
      </p:sp>
      <p:sp>
        <p:nvSpPr>
          <p:cNvPr id="8"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9" name="Footer Placeholder 6"/>
          <p:cNvSpPr txBox="1">
            <a:spLocks/>
          </p:cNvSpPr>
          <p:nvPr/>
        </p:nvSpPr>
        <p:spPr>
          <a:xfrm>
            <a:off x="72390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pic>
        <p:nvPicPr>
          <p:cNvPr id="21511" name="Picture 9" descr="ch10 - Family.jpg"/>
          <p:cNvPicPr>
            <a:picLocks noChangeAspect="1"/>
          </p:cNvPicPr>
          <p:nvPr/>
        </p:nvPicPr>
        <p:blipFill>
          <a:blip r:embed="rId3"/>
          <a:srcRect/>
          <a:stretch>
            <a:fillRect/>
          </a:stretch>
        </p:blipFill>
        <p:spPr bwMode="auto">
          <a:xfrm>
            <a:off x="5638800" y="2362200"/>
            <a:ext cx="2889250" cy="3048000"/>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b="1"/>
              <a:t>What is a Group?</a:t>
            </a:r>
          </a:p>
        </p:txBody>
      </p:sp>
      <p:sp>
        <p:nvSpPr>
          <p:cNvPr id="108547" name="Rectangle 3"/>
          <p:cNvSpPr>
            <a:spLocks noGrp="1" noChangeArrowheads="1"/>
          </p:cNvSpPr>
          <p:nvPr>
            <p:ph type="body" idx="1"/>
          </p:nvPr>
        </p:nvSpPr>
        <p:spPr>
          <a:xfrm>
            <a:off x="3143240" y="1447800"/>
            <a:ext cx="6000760" cy="5410200"/>
          </a:xfrm>
        </p:spPr>
        <p:txBody>
          <a:bodyPr/>
          <a:lstStyle/>
          <a:p>
            <a:pPr>
              <a:lnSpc>
                <a:spcPct val="90000"/>
              </a:lnSpc>
            </a:pPr>
            <a:r>
              <a:rPr lang="en-US" sz="3000" dirty="0"/>
              <a:t>Two or more people who interact to accomplish either individual or mutual </a:t>
            </a:r>
            <a:r>
              <a:rPr lang="en-US" sz="3000" dirty="0" smtClean="0"/>
              <a:t>goals</a:t>
            </a:r>
            <a:endParaRPr lang="en-US" sz="3000" dirty="0"/>
          </a:p>
          <a:p>
            <a:pPr>
              <a:lnSpc>
                <a:spcPct val="90000"/>
              </a:lnSpc>
            </a:pPr>
            <a:r>
              <a:rPr lang="en-US" sz="3000" dirty="0"/>
              <a:t>A </a:t>
            </a:r>
            <a:r>
              <a:rPr lang="en-US" sz="3000" dirty="0">
                <a:solidFill>
                  <a:srgbClr val="FF3300"/>
                </a:solidFill>
              </a:rPr>
              <a:t>membership group</a:t>
            </a:r>
            <a:r>
              <a:rPr lang="en-US" sz="3000" dirty="0"/>
              <a:t> is one to which a person either belongs or would qualify for membership</a:t>
            </a:r>
          </a:p>
          <a:p>
            <a:pPr>
              <a:lnSpc>
                <a:spcPct val="90000"/>
              </a:lnSpc>
            </a:pPr>
            <a:r>
              <a:rPr lang="en-US" sz="3000" dirty="0"/>
              <a:t>A </a:t>
            </a:r>
            <a:r>
              <a:rPr lang="en-US" sz="3000" dirty="0">
                <a:solidFill>
                  <a:srgbClr val="FF3300"/>
                </a:solidFill>
              </a:rPr>
              <a:t>symbolic group</a:t>
            </a:r>
            <a:r>
              <a:rPr lang="en-US" sz="3000" dirty="0"/>
              <a:t> is one in which an individual is not likely to receive membership despite acting like a member</a:t>
            </a:r>
          </a:p>
        </p:txBody>
      </p:sp>
      <p:pic>
        <p:nvPicPr>
          <p:cNvPr id="1027" name="Picture 3" descr="D:\images\refernce group.jpg"/>
          <p:cNvPicPr>
            <a:picLocks noChangeAspect="1" noChangeArrowheads="1"/>
          </p:cNvPicPr>
          <p:nvPr/>
        </p:nvPicPr>
        <p:blipFill>
          <a:blip r:embed="rId3"/>
          <a:srcRect/>
          <a:stretch>
            <a:fillRect/>
          </a:stretch>
        </p:blipFill>
        <p:spPr bwMode="auto">
          <a:xfrm>
            <a:off x="0" y="2071678"/>
            <a:ext cx="3214678" cy="3286148"/>
          </a:xfrm>
          <a:prstGeom prst="rect">
            <a:avLst/>
          </a:prstGeom>
          <a:noFill/>
        </p:spPr>
      </p:pic>
    </p:spTree>
  </p:cSld>
  <p:clrMapOvr>
    <a:masterClrMapping/>
  </p:clrMapOvr>
  <p:transition>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US" smtClean="0"/>
              <a:t>Family Decision Making</a:t>
            </a:r>
          </a:p>
        </p:txBody>
      </p:sp>
      <p:sp>
        <p:nvSpPr>
          <p:cNvPr id="124933" name="Rectangle 5"/>
          <p:cNvSpPr>
            <a:spLocks noGrp="1" noChangeArrowheads="1"/>
          </p:cNvSpPr>
          <p:nvPr>
            <p:ph type="body"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Dynamics of Husband-Wife </a:t>
            </a:r>
            <a:br>
              <a:rPr lang="en-US" dirty="0" smtClean="0"/>
            </a:br>
            <a:r>
              <a:rPr lang="en-US" dirty="0" smtClean="0"/>
              <a:t>Decision Making</a:t>
            </a:r>
          </a:p>
          <a:p>
            <a:pPr lvl="1" eaLnBrk="1" fontAlgn="auto" hangingPunct="1">
              <a:spcAft>
                <a:spcPts val="0"/>
              </a:spcAft>
              <a:buFont typeface="Arial" pitchFamily="34" charset="0"/>
              <a:buChar char="–"/>
              <a:defRPr/>
            </a:pPr>
            <a:r>
              <a:rPr lang="en-US" dirty="0" smtClean="0"/>
              <a:t>Husband-Dominated</a:t>
            </a:r>
            <a:endParaRPr lang="en-US" dirty="0"/>
          </a:p>
          <a:p>
            <a:pPr lvl="1" eaLnBrk="1" fontAlgn="auto" hangingPunct="1">
              <a:spcAft>
                <a:spcPts val="0"/>
              </a:spcAft>
              <a:buFont typeface="Arial" pitchFamily="34" charset="0"/>
              <a:buChar char="–"/>
              <a:defRPr/>
            </a:pPr>
            <a:r>
              <a:rPr lang="en-US" dirty="0" smtClean="0"/>
              <a:t>Wife-Dominated</a:t>
            </a:r>
          </a:p>
          <a:p>
            <a:pPr eaLnBrk="1" fontAlgn="auto" hangingPunct="1">
              <a:spcAft>
                <a:spcPts val="0"/>
              </a:spcAft>
              <a:buFont typeface="Arial" pitchFamily="34" charset="0"/>
              <a:buChar char="•"/>
              <a:defRPr/>
            </a:pPr>
            <a:r>
              <a:rPr lang="en-US" dirty="0" smtClean="0"/>
              <a:t>Expanding Role of Children In Family Decision Making</a:t>
            </a:r>
          </a:p>
          <a:p>
            <a:pPr lvl="1" eaLnBrk="1" fontAlgn="auto" hangingPunct="1">
              <a:spcAft>
                <a:spcPts val="0"/>
              </a:spcAft>
              <a:buFont typeface="Arial" pitchFamily="34" charset="0"/>
              <a:buChar char="–"/>
              <a:defRPr/>
            </a:pPr>
            <a:r>
              <a:rPr lang="en-US" dirty="0" smtClean="0"/>
              <a:t>Choosing restaurants and items in supermarkets</a:t>
            </a:r>
          </a:p>
          <a:p>
            <a:pPr lvl="1" eaLnBrk="1" fontAlgn="auto" hangingPunct="1">
              <a:spcAft>
                <a:spcPts val="0"/>
              </a:spcAft>
              <a:buFont typeface="Arial" pitchFamily="34" charset="0"/>
              <a:buChar char="–"/>
              <a:defRPr/>
            </a:pPr>
            <a:r>
              <a:rPr lang="en-US" dirty="0" smtClean="0"/>
              <a:t>Teen Internet mavens</a:t>
            </a:r>
          </a:p>
          <a:p>
            <a:pPr lvl="1" eaLnBrk="1" fontAlgn="auto" hangingPunct="1">
              <a:spcAft>
                <a:spcPts val="0"/>
              </a:spcAft>
              <a:buFont typeface="Arial" pitchFamily="34" charset="0"/>
              <a:buChar char="–"/>
              <a:defRPr/>
            </a:pPr>
            <a:r>
              <a:rPr lang="en-US" dirty="0" smtClean="0"/>
              <a:t>Pester power</a:t>
            </a:r>
          </a:p>
          <a:p>
            <a:pPr lvl="1" eaLnBrk="1" fontAlgn="auto" hangingPunct="1">
              <a:spcAft>
                <a:spcPts val="0"/>
              </a:spcAft>
              <a:buFont typeface="Arial" pitchFamily="34" charset="0"/>
              <a:buChar char="–"/>
              <a:defRPr/>
            </a:pPr>
            <a:endParaRPr lang="en-US" dirty="0"/>
          </a:p>
        </p:txBody>
      </p:sp>
      <p:sp>
        <p:nvSpPr>
          <p:cNvPr id="5" name="Slide Number Placeholder 5"/>
          <p:cNvSpPr>
            <a:spLocks noGrp="1"/>
          </p:cNvSpPr>
          <p:nvPr>
            <p:ph type="sldNum" sz="quarter" idx="12"/>
          </p:nvPr>
        </p:nvSpPr>
        <p:spPr/>
        <p:txBody>
          <a:bodyPr/>
          <a:lstStyle/>
          <a:p>
            <a:pPr>
              <a:defRPr/>
            </a:pPr>
            <a:fld id="{FA0C62F1-6111-4D47-A56F-EBFF000EEF85}" type="slidenum">
              <a:rPr lang="en-US"/>
              <a:pPr>
                <a:defRPr/>
              </a:pPr>
              <a:t>20</a:t>
            </a:fld>
            <a:endParaRPr lang="en-US" dirty="0"/>
          </a:p>
        </p:txBody>
      </p:sp>
      <p:sp>
        <p:nvSpPr>
          <p:cNvPr id="6"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7" name="Footer Placeholder 6"/>
          <p:cNvSpPr txBox="1">
            <a:spLocks/>
          </p:cNvSpPr>
          <p:nvPr/>
        </p:nvSpPr>
        <p:spPr>
          <a:xfrm>
            <a:off x="72390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ransition>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4"/>
          <p:cNvSpPr>
            <a:spLocks noGrp="1"/>
          </p:cNvSpPr>
          <p:nvPr>
            <p:ph type="title"/>
          </p:nvPr>
        </p:nvSpPr>
        <p:spPr>
          <a:xfrm>
            <a:off x="457200" y="-304800"/>
            <a:ext cx="8229600" cy="1143000"/>
          </a:xfrm>
        </p:spPr>
        <p:txBody>
          <a:bodyPr/>
          <a:lstStyle/>
          <a:p>
            <a:r>
              <a:rPr lang="en-US" sz="2800" smtClean="0"/>
              <a:t>tactics used by children to influence their parents</a:t>
            </a:r>
          </a:p>
        </p:txBody>
      </p:sp>
      <p:sp>
        <p:nvSpPr>
          <p:cNvPr id="4" name="Slide Number Placeholder 3"/>
          <p:cNvSpPr>
            <a:spLocks noGrp="1"/>
          </p:cNvSpPr>
          <p:nvPr>
            <p:ph type="sldNum" sz="quarter" idx="12"/>
          </p:nvPr>
        </p:nvSpPr>
        <p:spPr/>
        <p:txBody>
          <a:bodyPr/>
          <a:lstStyle/>
          <a:p>
            <a:pPr>
              <a:defRPr/>
            </a:pPr>
            <a:fld id="{48127318-D72A-4DDA-B62F-07E5D68B4961}" type="slidenum">
              <a:rPr lang="en-US" smtClean="0"/>
              <a:pPr>
                <a:defRPr/>
              </a:pPr>
              <a:t>21</a:t>
            </a:fld>
            <a:endParaRPr lang="en-US"/>
          </a:p>
        </p:txBody>
      </p:sp>
      <p:pic>
        <p:nvPicPr>
          <p:cNvPr id="23556" name="Picture 2" descr="http://www.emeraldinsight.com/content_images/fig/0770210405002.png"/>
          <p:cNvPicPr>
            <a:picLocks noChangeAspect="1" noChangeArrowheads="1"/>
          </p:cNvPicPr>
          <p:nvPr/>
        </p:nvPicPr>
        <p:blipFill>
          <a:blip r:embed="rId2"/>
          <a:srcRect/>
          <a:stretch>
            <a:fillRect/>
          </a:stretch>
        </p:blipFill>
        <p:spPr bwMode="auto">
          <a:xfrm>
            <a:off x="0" y="762000"/>
            <a:ext cx="9144000" cy="6307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Framework of 10-year-old Influencer</a:t>
            </a:r>
            <a:br>
              <a:rPr lang="en-US" dirty="0" smtClean="0"/>
            </a:br>
            <a:r>
              <a:rPr lang="en-US" dirty="0" smtClean="0"/>
              <a:t>Figure 10.5</a:t>
            </a:r>
            <a:endParaRPr lang="en-US" dirty="0"/>
          </a:p>
        </p:txBody>
      </p:sp>
      <p:sp>
        <p:nvSpPr>
          <p:cNvPr id="4" name="Slide Number Placeholder 3"/>
          <p:cNvSpPr>
            <a:spLocks noGrp="1"/>
          </p:cNvSpPr>
          <p:nvPr>
            <p:ph type="sldNum" sz="quarter" idx="12"/>
          </p:nvPr>
        </p:nvSpPr>
        <p:spPr/>
        <p:txBody>
          <a:bodyPr/>
          <a:lstStyle/>
          <a:p>
            <a:pPr>
              <a:defRPr/>
            </a:pPr>
            <a:fld id="{654233CD-809D-4865-BB81-374A217A8147}" type="slidenum">
              <a:rPr lang="en-US"/>
              <a:pPr>
                <a:defRPr/>
              </a:pPr>
              <a:t>22</a:t>
            </a:fld>
            <a:endParaRPr lang="en-US"/>
          </a:p>
        </p:txBody>
      </p:sp>
      <p:sp>
        <p:nvSpPr>
          <p:cNvPr id="6" name="Slide Number Placeholder 5"/>
          <p:cNvSpPr txBox="1">
            <a:spLocks/>
          </p:cNvSpPr>
          <p:nvPr/>
        </p:nvSpPr>
        <p:spPr>
          <a:xfrm>
            <a:off x="6553200" y="6492875"/>
            <a:ext cx="2133600" cy="365125"/>
          </a:xfrm>
          <a:prstGeom prst="rect">
            <a:avLst/>
          </a:prstGeom>
        </p:spPr>
        <p:txBody>
          <a:bodyPr anchor="ctr"/>
          <a:lstStyle/>
          <a:p>
            <a:pPr algn="r" fontAlgn="auto">
              <a:spcBef>
                <a:spcPts val="0"/>
              </a:spcBef>
              <a:spcAft>
                <a:spcPts val="0"/>
              </a:spcAft>
              <a:defRPr/>
            </a:pPr>
            <a:fld id="{6FE73FBC-F5BB-454D-A2CB-4BD806F42F3A}" type="slidenum">
              <a:rPr lang="en-US" sz="1200">
                <a:solidFill>
                  <a:schemeClr val="tx1">
                    <a:tint val="75000"/>
                  </a:schemeClr>
                </a:solidFill>
                <a:latin typeface="+mn-lt"/>
              </a:rPr>
              <a:pPr algn="r" fontAlgn="auto">
                <a:spcBef>
                  <a:spcPts val="0"/>
                </a:spcBef>
                <a:spcAft>
                  <a:spcPts val="0"/>
                </a:spcAft>
                <a:defRPr/>
              </a:pPr>
              <a:t>22</a:t>
            </a:fld>
            <a:endParaRPr lang="en-US" sz="1200" dirty="0">
              <a:solidFill>
                <a:schemeClr val="tx1">
                  <a:tint val="75000"/>
                </a:schemeClr>
              </a:solidFill>
              <a:latin typeface="+mn-lt"/>
            </a:endParaRPr>
          </a:p>
        </p:txBody>
      </p:sp>
      <p:sp>
        <p:nvSpPr>
          <p:cNvPr id="7"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8" name="Footer Placeholder 6"/>
          <p:cNvSpPr txBox="1">
            <a:spLocks/>
          </p:cNvSpPr>
          <p:nvPr/>
        </p:nvSpPr>
        <p:spPr>
          <a:xfrm>
            <a:off x="71628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pic>
        <p:nvPicPr>
          <p:cNvPr id="29703" name="Picture 9" descr="fig10_05"/>
          <p:cNvPicPr>
            <a:picLocks noChangeAspect="1" noChangeArrowheads="1"/>
          </p:cNvPicPr>
          <p:nvPr/>
        </p:nvPicPr>
        <p:blipFill>
          <a:blip r:embed="rId3"/>
          <a:srcRect/>
          <a:stretch>
            <a:fillRect/>
          </a:stretch>
        </p:blipFill>
        <p:spPr bwMode="auto">
          <a:xfrm>
            <a:off x="2209800" y="1622425"/>
            <a:ext cx="5181600" cy="493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smtClean="0"/>
              <a:t>The Family Life Cycle</a:t>
            </a:r>
          </a:p>
        </p:txBody>
      </p:sp>
      <p:sp>
        <p:nvSpPr>
          <p:cNvPr id="24579" name="Rectangle 5"/>
          <p:cNvSpPr>
            <a:spLocks noGrp="1" noChangeArrowheads="1"/>
          </p:cNvSpPr>
          <p:nvPr>
            <p:ph type="body" idx="1"/>
          </p:nvPr>
        </p:nvSpPr>
        <p:spPr/>
        <p:txBody>
          <a:bodyPr/>
          <a:lstStyle/>
          <a:p>
            <a:pPr eaLnBrk="1" hangingPunct="1"/>
            <a:r>
              <a:rPr lang="en-US" smtClean="0"/>
              <a:t>Traditional Family Life Cycle</a:t>
            </a:r>
          </a:p>
          <a:p>
            <a:pPr lvl="1" eaLnBrk="1" hangingPunct="1"/>
            <a:r>
              <a:rPr lang="en-US" smtClean="0"/>
              <a:t>Stage I: Bachelorhood</a:t>
            </a:r>
          </a:p>
          <a:p>
            <a:pPr lvl="1" eaLnBrk="1" hangingPunct="1"/>
            <a:r>
              <a:rPr lang="en-US" smtClean="0"/>
              <a:t>Stage II: Honeymooners</a:t>
            </a:r>
          </a:p>
          <a:p>
            <a:pPr lvl="1" eaLnBrk="1" hangingPunct="1"/>
            <a:r>
              <a:rPr lang="en-US" smtClean="0"/>
              <a:t>Stage III: Parenthood</a:t>
            </a:r>
          </a:p>
          <a:p>
            <a:pPr lvl="1" eaLnBrk="1" hangingPunct="1"/>
            <a:r>
              <a:rPr lang="en-US" smtClean="0"/>
              <a:t>Stage IV: Postparenthood</a:t>
            </a:r>
          </a:p>
          <a:p>
            <a:pPr lvl="1" eaLnBrk="1" hangingPunct="1"/>
            <a:r>
              <a:rPr lang="en-US" smtClean="0"/>
              <a:t>Stage V: Dissolution</a:t>
            </a:r>
          </a:p>
          <a:p>
            <a:pPr eaLnBrk="1" hangingPunct="1"/>
            <a:r>
              <a:rPr lang="en-US" smtClean="0"/>
              <a:t>Modifications - the Nontraditional FLC</a:t>
            </a:r>
          </a:p>
        </p:txBody>
      </p:sp>
      <p:sp>
        <p:nvSpPr>
          <p:cNvPr id="5" name="Slide Number Placeholder 5"/>
          <p:cNvSpPr>
            <a:spLocks noGrp="1"/>
          </p:cNvSpPr>
          <p:nvPr>
            <p:ph type="sldNum" sz="quarter" idx="12"/>
          </p:nvPr>
        </p:nvSpPr>
        <p:spPr/>
        <p:txBody>
          <a:bodyPr/>
          <a:lstStyle/>
          <a:p>
            <a:pPr>
              <a:defRPr/>
            </a:pPr>
            <a:fld id="{63DF57FB-C3E4-4F18-B65E-BAC9F2777C5B}" type="slidenum">
              <a:rPr lang="en-US"/>
              <a:pPr>
                <a:defRPr/>
              </a:pPr>
              <a:t>23</a:t>
            </a:fld>
            <a:endParaRPr lang="en-US" dirty="0"/>
          </a:p>
        </p:txBody>
      </p:sp>
      <p:sp>
        <p:nvSpPr>
          <p:cNvPr id="6"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7" name="Footer Placeholder 6"/>
          <p:cNvSpPr txBox="1">
            <a:spLocks/>
          </p:cNvSpPr>
          <p:nvPr/>
        </p:nvSpPr>
        <p:spPr>
          <a:xfrm>
            <a:off x="71628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pic>
        <p:nvPicPr>
          <p:cNvPr id="24583" name="Picture 2" descr="C:\Documents and Settings\utter\Local Settings\Temporary Internet Files\Content.IE5\AJVCC7L6\MMj02832680000[1].gif">
            <a:hlinkClick r:id="rId3"/>
          </p:cNvPr>
          <p:cNvPicPr>
            <a:picLocks noChangeAspect="1" noChangeArrowheads="1" noCrop="1"/>
          </p:cNvPicPr>
          <p:nvPr/>
        </p:nvPicPr>
        <p:blipFill>
          <a:blip r:embed="rId4"/>
          <a:srcRect/>
          <a:stretch>
            <a:fillRect/>
          </a:stretch>
        </p:blipFill>
        <p:spPr bwMode="auto">
          <a:xfrm>
            <a:off x="7543800" y="5562600"/>
            <a:ext cx="771525" cy="762000"/>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smtClean="0"/>
              <a:t>To Which Stage of the Family Life Cycle Does This Ad Apply, and Why?</a:t>
            </a:r>
          </a:p>
        </p:txBody>
      </p:sp>
      <p:pic>
        <p:nvPicPr>
          <p:cNvPr id="25603" name="Content Placeholder 4" descr="fig10_06.jpg"/>
          <p:cNvPicPr>
            <a:picLocks noGrp="1" noChangeAspect="1"/>
          </p:cNvPicPr>
          <p:nvPr>
            <p:ph idx="1"/>
          </p:nvPr>
        </p:nvPicPr>
        <p:blipFill>
          <a:blip r:embed="rId2"/>
          <a:srcRect/>
          <a:stretch>
            <a:fillRect/>
          </a:stretch>
        </p:blipFill>
        <p:spPr>
          <a:xfrm>
            <a:off x="2938463" y="1752600"/>
            <a:ext cx="3267075" cy="4373563"/>
          </a:xfrm>
        </p:spPr>
      </p:pic>
      <p:sp>
        <p:nvSpPr>
          <p:cNvPr id="4" name="Slide Number Placeholder 3"/>
          <p:cNvSpPr>
            <a:spLocks noGrp="1"/>
          </p:cNvSpPr>
          <p:nvPr>
            <p:ph type="sldNum" sz="quarter" idx="12"/>
          </p:nvPr>
        </p:nvSpPr>
        <p:spPr/>
        <p:txBody>
          <a:bodyPr/>
          <a:lstStyle/>
          <a:p>
            <a:pPr>
              <a:defRPr/>
            </a:pPr>
            <a:fld id="{00D23DB1-CCD9-4C77-82AB-608FD45D11D6}" type="slidenum">
              <a:rPr lang="en-US" smtClean="0"/>
              <a:pPr>
                <a:defRPr/>
              </a:pPr>
              <a:t>24</a:t>
            </a:fld>
            <a:endParaRPr lang="en-US"/>
          </a:p>
        </p:txBody>
      </p:sp>
      <p:sp>
        <p:nvSpPr>
          <p:cNvPr id="5"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6" name="Footer Placeholder 6"/>
          <p:cNvSpPr txBox="1">
            <a:spLocks/>
          </p:cNvSpPr>
          <p:nvPr/>
        </p:nvSpPr>
        <p:spPr>
          <a:xfrm>
            <a:off x="72390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smtClean="0"/>
              <a:t>Bachelorhood – The Target Consumer Is Not Yet Married</a:t>
            </a:r>
          </a:p>
        </p:txBody>
      </p:sp>
      <p:pic>
        <p:nvPicPr>
          <p:cNvPr id="26627" name="Content Placeholder 4" descr="fig10_06.jpg"/>
          <p:cNvPicPr>
            <a:picLocks noGrp="1" noChangeAspect="1"/>
          </p:cNvPicPr>
          <p:nvPr>
            <p:ph idx="1"/>
          </p:nvPr>
        </p:nvPicPr>
        <p:blipFill>
          <a:blip r:embed="rId2"/>
          <a:srcRect/>
          <a:stretch>
            <a:fillRect/>
          </a:stretch>
        </p:blipFill>
        <p:spPr>
          <a:xfrm>
            <a:off x="2938463" y="1752600"/>
            <a:ext cx="3267075" cy="4373563"/>
          </a:xfrm>
        </p:spPr>
      </p:pic>
      <p:sp>
        <p:nvSpPr>
          <p:cNvPr id="4" name="Slide Number Placeholder 3"/>
          <p:cNvSpPr>
            <a:spLocks noGrp="1"/>
          </p:cNvSpPr>
          <p:nvPr>
            <p:ph type="sldNum" sz="quarter" idx="12"/>
          </p:nvPr>
        </p:nvSpPr>
        <p:spPr/>
        <p:txBody>
          <a:bodyPr/>
          <a:lstStyle/>
          <a:p>
            <a:pPr>
              <a:defRPr/>
            </a:pPr>
            <a:fld id="{EB80037D-C50A-4B42-A108-42193BD28B6E}" type="slidenum">
              <a:rPr lang="en-US" smtClean="0"/>
              <a:pPr>
                <a:defRPr/>
              </a:pPr>
              <a:t>25</a:t>
            </a:fld>
            <a:endParaRPr lang="en-US"/>
          </a:p>
        </p:txBody>
      </p:sp>
      <p:sp>
        <p:nvSpPr>
          <p:cNvPr id="5"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6" name="Footer Placeholder 6"/>
          <p:cNvSpPr txBox="1">
            <a:spLocks/>
          </p:cNvSpPr>
          <p:nvPr/>
        </p:nvSpPr>
        <p:spPr>
          <a:xfrm>
            <a:off x="72390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r>
              <a:rPr lang="en-US" smtClean="0"/>
              <a:t>Which Subgroup of “Empty Nesters” Does This Ad Most Likely Target?</a:t>
            </a:r>
          </a:p>
        </p:txBody>
      </p:sp>
      <p:pic>
        <p:nvPicPr>
          <p:cNvPr id="27651" name="Content Placeholder 4" descr="fig10_07.jpg"/>
          <p:cNvPicPr>
            <a:picLocks noGrp="1" noChangeAspect="1"/>
          </p:cNvPicPr>
          <p:nvPr>
            <p:ph idx="1"/>
          </p:nvPr>
        </p:nvPicPr>
        <p:blipFill>
          <a:blip r:embed="rId2"/>
          <a:srcRect/>
          <a:stretch>
            <a:fillRect/>
          </a:stretch>
        </p:blipFill>
        <p:spPr>
          <a:xfrm>
            <a:off x="2903538" y="1752600"/>
            <a:ext cx="3336925" cy="4373563"/>
          </a:xfrm>
        </p:spPr>
      </p:pic>
      <p:sp>
        <p:nvSpPr>
          <p:cNvPr id="4" name="Slide Number Placeholder 3"/>
          <p:cNvSpPr>
            <a:spLocks noGrp="1"/>
          </p:cNvSpPr>
          <p:nvPr>
            <p:ph type="sldNum" sz="quarter" idx="12"/>
          </p:nvPr>
        </p:nvSpPr>
        <p:spPr/>
        <p:txBody>
          <a:bodyPr/>
          <a:lstStyle/>
          <a:p>
            <a:pPr>
              <a:defRPr/>
            </a:pPr>
            <a:fld id="{9775C0C1-D6F7-47CC-BF02-AAB615C38F46}" type="slidenum">
              <a:rPr lang="en-US" smtClean="0"/>
              <a:pPr>
                <a:defRPr/>
              </a:pPr>
              <a:t>26</a:t>
            </a:fld>
            <a:endParaRPr lang="en-US"/>
          </a:p>
        </p:txBody>
      </p:sp>
      <p:sp>
        <p:nvSpPr>
          <p:cNvPr id="5"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6" name="Footer Placeholder 6"/>
          <p:cNvSpPr txBox="1">
            <a:spLocks/>
          </p:cNvSpPr>
          <p:nvPr/>
        </p:nvSpPr>
        <p:spPr>
          <a:xfrm>
            <a:off x="72390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fontScale="90000"/>
          </a:bodyPr>
          <a:lstStyle/>
          <a:p>
            <a:r>
              <a:rPr lang="en-US" sz="3600" smtClean="0"/>
              <a:t>The ones who are would like to pursue new interests and fulfill unsatisfied needs</a:t>
            </a:r>
          </a:p>
        </p:txBody>
      </p:sp>
      <p:pic>
        <p:nvPicPr>
          <p:cNvPr id="28675" name="Content Placeholder 4" descr="fig10_07.jpg"/>
          <p:cNvPicPr>
            <a:picLocks noGrp="1" noChangeAspect="1"/>
          </p:cNvPicPr>
          <p:nvPr>
            <p:ph idx="1"/>
          </p:nvPr>
        </p:nvPicPr>
        <p:blipFill>
          <a:blip r:embed="rId2"/>
          <a:srcRect/>
          <a:stretch>
            <a:fillRect/>
          </a:stretch>
        </p:blipFill>
        <p:spPr>
          <a:xfrm>
            <a:off x="2903538" y="1752600"/>
            <a:ext cx="3336925" cy="4373563"/>
          </a:xfrm>
        </p:spPr>
      </p:pic>
      <p:sp>
        <p:nvSpPr>
          <p:cNvPr id="4" name="Slide Number Placeholder 3"/>
          <p:cNvSpPr>
            <a:spLocks noGrp="1"/>
          </p:cNvSpPr>
          <p:nvPr>
            <p:ph type="sldNum" sz="quarter" idx="12"/>
          </p:nvPr>
        </p:nvSpPr>
        <p:spPr/>
        <p:txBody>
          <a:bodyPr/>
          <a:lstStyle/>
          <a:p>
            <a:pPr>
              <a:defRPr/>
            </a:pPr>
            <a:fld id="{33C412D2-5F52-420E-860A-6CA4123806DC}" type="slidenum">
              <a:rPr lang="en-US" smtClean="0"/>
              <a:pPr>
                <a:defRPr/>
              </a:pPr>
              <a:t>27</a:t>
            </a:fld>
            <a:endParaRPr lang="en-US"/>
          </a:p>
        </p:txBody>
      </p:sp>
      <p:sp>
        <p:nvSpPr>
          <p:cNvPr id="5"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6" name="Footer Placeholder 6"/>
          <p:cNvSpPr txBox="1">
            <a:spLocks/>
          </p:cNvSpPr>
          <p:nvPr/>
        </p:nvSpPr>
        <p:spPr>
          <a:xfrm>
            <a:off x="72390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Nontraditional FLC Family Stages</a:t>
            </a:r>
          </a:p>
        </p:txBody>
      </p:sp>
      <p:graphicFrame>
        <p:nvGraphicFramePr>
          <p:cNvPr id="5" name="Content Placeholder 4"/>
          <p:cNvGraphicFramePr>
            <a:graphicFrameLocks noGrp="1"/>
          </p:cNvGraphicFramePr>
          <p:nvPr>
            <p:ph idx="1"/>
          </p:nvPr>
        </p:nvGraphicFramePr>
        <p:xfrm>
          <a:off x="457200" y="1752600"/>
          <a:ext cx="8229600" cy="4323080"/>
        </p:xfrm>
        <a:graphic>
          <a:graphicData uri="http://schemas.openxmlformats.org/drawingml/2006/table">
            <a:tbl>
              <a:tblPr firstRow="1" bandRow="1">
                <a:tableStyleId>{F5AB1C69-6EDB-4FF4-983F-18BD219EF322}</a:tableStyleId>
              </a:tblPr>
              <a:tblGrid>
                <a:gridCol w="4114800"/>
                <a:gridCol w="4114800"/>
              </a:tblGrid>
              <a:tr h="370840">
                <a:tc>
                  <a:txBody>
                    <a:bodyPr/>
                    <a:lstStyle/>
                    <a:p>
                      <a:r>
                        <a:rPr lang="en-US" dirty="0" smtClean="0"/>
                        <a:t>Alternative FLC Stage</a:t>
                      </a:r>
                      <a:endParaRPr lang="en-US" dirty="0"/>
                    </a:p>
                  </a:txBody>
                  <a:tcPr/>
                </a:tc>
                <a:tc>
                  <a:txBody>
                    <a:bodyPr/>
                    <a:lstStyle/>
                    <a:p>
                      <a:r>
                        <a:rPr lang="en-US" dirty="0" smtClean="0"/>
                        <a:t>Definition/Commentary</a:t>
                      </a:r>
                      <a:endParaRPr lang="en-US" dirty="0"/>
                    </a:p>
                  </a:txBody>
                  <a:tcPr/>
                </a:tc>
              </a:tr>
              <a:tr h="370840">
                <a:tc>
                  <a:txBody>
                    <a:bodyPr/>
                    <a:lstStyle/>
                    <a:p>
                      <a:r>
                        <a:rPr lang="en-US" dirty="0" smtClean="0"/>
                        <a:t>Childless couples</a:t>
                      </a:r>
                      <a:endParaRPr lang="en-US" dirty="0"/>
                    </a:p>
                  </a:txBody>
                  <a:tcPr/>
                </a:tc>
                <a:tc>
                  <a:txBody>
                    <a:bodyPr/>
                    <a:lstStyle/>
                    <a:p>
                      <a:r>
                        <a:rPr lang="en-US" dirty="0" smtClean="0"/>
                        <a:t>Increasingly acceptable with more career-oriented married women and delayed marriages</a:t>
                      </a:r>
                      <a:endParaRPr lang="en-US" dirty="0"/>
                    </a:p>
                  </a:txBody>
                  <a:tcPr/>
                </a:tc>
              </a:tr>
              <a:tr h="370840">
                <a:tc>
                  <a:txBody>
                    <a:bodyPr/>
                    <a:lstStyle/>
                    <a:p>
                      <a:r>
                        <a:rPr lang="en-US" dirty="0" smtClean="0"/>
                        <a:t>Couples who marry later in life</a:t>
                      </a:r>
                      <a:endParaRPr lang="en-US" dirty="0"/>
                    </a:p>
                  </a:txBody>
                  <a:tcPr/>
                </a:tc>
                <a:tc>
                  <a:txBody>
                    <a:bodyPr/>
                    <a:lstStyle/>
                    <a:p>
                      <a:r>
                        <a:rPr lang="en-US" dirty="0" smtClean="0"/>
                        <a:t>Likely</a:t>
                      </a:r>
                      <a:r>
                        <a:rPr lang="en-US" baseline="0" dirty="0" smtClean="0"/>
                        <a:t> to have fewer or no children</a:t>
                      </a:r>
                      <a:endParaRPr lang="en-US" dirty="0"/>
                    </a:p>
                  </a:txBody>
                  <a:tcPr/>
                </a:tc>
              </a:tr>
              <a:tr h="370840">
                <a:tc>
                  <a:txBody>
                    <a:bodyPr/>
                    <a:lstStyle/>
                    <a:p>
                      <a:r>
                        <a:rPr lang="en-US" dirty="0" smtClean="0"/>
                        <a:t>Couples with first child in late 30’s or later</a:t>
                      </a:r>
                      <a:endParaRPr lang="en-US" dirty="0"/>
                    </a:p>
                  </a:txBody>
                  <a:tcPr/>
                </a:tc>
                <a:tc>
                  <a:txBody>
                    <a:bodyPr/>
                    <a:lstStyle/>
                    <a:p>
                      <a:r>
                        <a:rPr lang="en-US" dirty="0" smtClean="0"/>
                        <a:t>Likely to have fewer children.  Want the best and live quality lifestyle</a:t>
                      </a:r>
                      <a:endParaRPr lang="en-US" dirty="0"/>
                    </a:p>
                  </a:txBody>
                  <a:tcPr/>
                </a:tc>
              </a:tr>
              <a:tr h="370840">
                <a:tc>
                  <a:txBody>
                    <a:bodyPr/>
                    <a:lstStyle/>
                    <a:p>
                      <a:r>
                        <a:rPr lang="en-US" dirty="0" smtClean="0"/>
                        <a:t>Single parents I</a:t>
                      </a:r>
                      <a:endParaRPr lang="en-US" dirty="0"/>
                    </a:p>
                  </a:txBody>
                  <a:tcPr/>
                </a:tc>
                <a:tc>
                  <a:txBody>
                    <a:bodyPr/>
                    <a:lstStyle/>
                    <a:p>
                      <a:r>
                        <a:rPr lang="en-US" dirty="0" smtClean="0"/>
                        <a:t>High divorce rate - about 50% lead to this</a:t>
                      </a:r>
                      <a:endParaRPr lang="en-US" dirty="0"/>
                    </a:p>
                  </a:txBody>
                  <a:tcPr/>
                </a:tc>
              </a:tr>
              <a:tr h="370840">
                <a:tc>
                  <a:txBody>
                    <a:bodyPr/>
                    <a:lstStyle/>
                    <a:p>
                      <a:r>
                        <a:rPr lang="en-US" dirty="0" smtClean="0"/>
                        <a:t>Single parents II</a:t>
                      </a:r>
                      <a:endParaRPr lang="en-US" dirty="0"/>
                    </a:p>
                  </a:txBody>
                  <a:tcPr/>
                </a:tc>
                <a:tc>
                  <a:txBody>
                    <a:bodyPr/>
                    <a:lstStyle/>
                    <a:p>
                      <a:r>
                        <a:rPr lang="en-US" dirty="0" smtClean="0"/>
                        <a:t>Child out of wedlock</a:t>
                      </a:r>
                    </a:p>
                  </a:txBody>
                  <a:tcPr/>
                </a:tc>
              </a:tr>
              <a:tr h="370840">
                <a:tc>
                  <a:txBody>
                    <a:bodyPr/>
                    <a:lstStyle/>
                    <a:p>
                      <a:r>
                        <a:rPr lang="en-US" dirty="0" smtClean="0"/>
                        <a:t>Single parents III</a:t>
                      </a:r>
                      <a:endParaRPr lang="en-US" dirty="0"/>
                    </a:p>
                  </a:txBody>
                  <a:tcPr/>
                </a:tc>
                <a:tc>
                  <a:txBody>
                    <a:bodyPr/>
                    <a:lstStyle/>
                    <a:p>
                      <a:r>
                        <a:rPr lang="en-US" dirty="0" smtClean="0"/>
                        <a:t>Single person who adopts</a:t>
                      </a:r>
                      <a:endParaRPr lang="en-US" dirty="0"/>
                    </a:p>
                  </a:txBody>
                  <a:tcPr/>
                </a:tc>
              </a:tr>
              <a:tr h="370840">
                <a:tc>
                  <a:txBody>
                    <a:bodyPr/>
                    <a:lstStyle/>
                    <a:p>
                      <a:r>
                        <a:rPr lang="en-US" dirty="0" smtClean="0"/>
                        <a:t>Extended</a:t>
                      </a:r>
                      <a:r>
                        <a:rPr lang="en-US" baseline="0" dirty="0" smtClean="0"/>
                        <a:t> family</a:t>
                      </a:r>
                      <a:endParaRPr lang="en-US" dirty="0"/>
                    </a:p>
                  </a:txBody>
                  <a:tcPr/>
                </a:tc>
                <a:tc>
                  <a:txBody>
                    <a:bodyPr/>
                    <a:lstStyle/>
                    <a:p>
                      <a:r>
                        <a:rPr lang="en-US" dirty="0" smtClean="0"/>
                        <a:t>Adult</a:t>
                      </a:r>
                      <a:r>
                        <a:rPr lang="en-US" baseline="0" dirty="0" smtClean="0"/>
                        <a:t> children return home.  Divorced adult returns home.  Elderly move in with children.  Newlyweds live with in-laws.</a:t>
                      </a:r>
                      <a:endParaRPr lang="en-US" dirty="0"/>
                    </a:p>
                  </a:txBody>
                  <a:tcPr/>
                </a:tc>
              </a:tr>
            </a:tbl>
          </a:graphicData>
        </a:graphic>
      </p:graphicFrame>
      <p:sp>
        <p:nvSpPr>
          <p:cNvPr id="4" name="Slide Number Placeholder 3"/>
          <p:cNvSpPr>
            <a:spLocks noGrp="1"/>
          </p:cNvSpPr>
          <p:nvPr>
            <p:ph type="sldNum" sz="quarter" idx="12"/>
          </p:nvPr>
        </p:nvSpPr>
        <p:spPr/>
        <p:txBody>
          <a:bodyPr/>
          <a:lstStyle/>
          <a:p>
            <a:pPr>
              <a:defRPr/>
            </a:pPr>
            <a:fld id="{45AC1C79-C052-42B8-B8B2-CD408DD10859}" type="slidenum">
              <a:rPr lang="en-US"/>
              <a:pPr>
                <a:defRPr/>
              </a:pPr>
              <a:t>28</a:t>
            </a:fld>
            <a:endParaRPr lang="en-US"/>
          </a:p>
        </p:txBody>
      </p:sp>
      <p:sp>
        <p:nvSpPr>
          <p:cNvPr id="6"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7" name="Footer Placeholder 6"/>
          <p:cNvSpPr txBox="1">
            <a:spLocks/>
          </p:cNvSpPr>
          <p:nvPr/>
        </p:nvSpPr>
        <p:spPr>
          <a:xfrm>
            <a:off x="72390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09600" y="533400"/>
            <a:ext cx="3048000" cy="5638800"/>
          </a:xfrm>
          <a:prstGeom prst="rect">
            <a:avLst/>
          </a:prstGeom>
          <a:solidFill>
            <a:srgbClr val="ABA761"/>
          </a:solidFill>
          <a:ln w="9525">
            <a:solidFill>
              <a:schemeClr val="accent2"/>
            </a:solidFill>
            <a:miter lim="800000"/>
            <a:headEnd/>
            <a:tailEnd/>
          </a:ln>
        </p:spPr>
        <p:txBody>
          <a:bodyPr lIns="365760" rIns="365760" anchor="ctr"/>
          <a:lstStyle/>
          <a:p>
            <a:pPr algn="ctr" eaLnBrk="0" hangingPunct="0"/>
            <a:r>
              <a:rPr lang="en-US" sz="3200" b="1">
                <a:solidFill>
                  <a:schemeClr val="bg1"/>
                </a:solidFill>
                <a:latin typeface="Times New Roman" pitchFamily="18" charset="0"/>
              </a:rPr>
              <a:t>Social Class</a:t>
            </a:r>
            <a:endParaRPr lang="en-US" sz="3200">
              <a:solidFill>
                <a:schemeClr val="bg1"/>
              </a:solidFill>
              <a:latin typeface="Times New Roman" pitchFamily="18" charset="0"/>
            </a:endParaRPr>
          </a:p>
        </p:txBody>
      </p:sp>
      <p:sp>
        <p:nvSpPr>
          <p:cNvPr id="99331" name="Rectangle 3"/>
          <p:cNvSpPr>
            <a:spLocks noChangeArrowheads="1"/>
          </p:cNvSpPr>
          <p:nvPr/>
        </p:nvSpPr>
        <p:spPr bwMode="auto">
          <a:xfrm>
            <a:off x="3657600" y="533400"/>
            <a:ext cx="4876800" cy="5638800"/>
          </a:xfrm>
          <a:prstGeom prst="rect">
            <a:avLst/>
          </a:prstGeom>
          <a:solidFill>
            <a:schemeClr val="bg1">
              <a:lumMod val="95000"/>
            </a:schemeClr>
          </a:solidFill>
          <a:ln w="9525">
            <a:solidFill>
              <a:schemeClr val="accent2"/>
            </a:solidFill>
            <a:miter lim="800000"/>
            <a:headEnd/>
            <a:tailEnd/>
          </a:ln>
          <a:effectLst/>
        </p:spPr>
        <p:txBody>
          <a:bodyPr lIns="548640" rIns="548640" anchor="ctr"/>
          <a:lstStyle/>
          <a:p>
            <a:pPr algn="ctr" eaLnBrk="0" fontAlgn="auto" hangingPunct="0">
              <a:spcBef>
                <a:spcPts val="0"/>
              </a:spcBef>
              <a:spcAft>
                <a:spcPts val="0"/>
              </a:spcAft>
              <a:defRPr/>
            </a:pPr>
            <a:r>
              <a:rPr lang="en-US" sz="3200">
                <a:latin typeface="Times New Roman" pitchFamily="18" charset="0"/>
              </a:rPr>
              <a:t>The division of members of a society into a hierarchy of distinct status classes, so that members of each class have either higher or lower status than members of other classes.</a:t>
            </a:r>
          </a:p>
        </p:txBody>
      </p:sp>
      <p:sp>
        <p:nvSpPr>
          <p:cNvPr id="5" name="Slide Number Placeholder 5"/>
          <p:cNvSpPr>
            <a:spLocks noGrp="1"/>
          </p:cNvSpPr>
          <p:nvPr>
            <p:ph type="sldNum" sz="quarter" idx="12"/>
          </p:nvPr>
        </p:nvSpPr>
        <p:spPr/>
        <p:txBody>
          <a:bodyPr/>
          <a:lstStyle/>
          <a:p>
            <a:pPr>
              <a:defRPr/>
            </a:pPr>
            <a:fld id="{D5B6F809-A62F-47B1-81D3-1569ABE6A022}" type="slidenum">
              <a:rPr lang="en-US"/>
              <a:pPr>
                <a:defRPr/>
              </a:pPr>
              <a:t>29</a:t>
            </a:fld>
            <a:endParaRPr lang="en-US" dirty="0"/>
          </a:p>
        </p:txBody>
      </p:sp>
      <p:sp>
        <p:nvSpPr>
          <p:cNvPr id="6"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7" name="Footer Placeholder 6"/>
          <p:cNvSpPr txBox="1">
            <a:spLocks/>
          </p:cNvSpPr>
          <p:nvPr/>
        </p:nvSpPr>
        <p:spPr>
          <a:xfrm>
            <a:off x="71628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ransition>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Group</a:t>
            </a:r>
            <a:r>
              <a:rPr lang="en-US" b="1" dirty="0" smtClean="0"/>
              <a:t/>
            </a:r>
            <a:br>
              <a:rPr lang="en-US" b="1" dirty="0" smtClean="0"/>
            </a:br>
            <a:endParaRPr lang="en-US" b="1" dirty="0"/>
          </a:p>
        </p:txBody>
      </p:sp>
      <p:sp>
        <p:nvSpPr>
          <p:cNvPr id="3" name="Content Placeholder 2"/>
          <p:cNvSpPr>
            <a:spLocks noGrp="1"/>
          </p:cNvSpPr>
          <p:nvPr>
            <p:ph idx="1"/>
          </p:nvPr>
        </p:nvSpPr>
        <p:spPr>
          <a:xfrm>
            <a:off x="214282" y="1428736"/>
            <a:ext cx="8686800" cy="4697427"/>
          </a:xfrm>
        </p:spPr>
        <p:txBody>
          <a:bodyPr>
            <a:normAutofit/>
          </a:bodyPr>
          <a:lstStyle/>
          <a:p>
            <a:r>
              <a:rPr lang="en-US" sz="2800" b="1" dirty="0" smtClean="0">
                <a:effectLst>
                  <a:outerShdw blurRad="38100" dist="38100" dir="2700000" algn="tl">
                    <a:srgbClr val="FFFFFF"/>
                  </a:outerShdw>
                </a:effectLst>
              </a:rPr>
              <a:t>Reference </a:t>
            </a:r>
            <a:r>
              <a:rPr lang="en-US" sz="2800" b="1" dirty="0" smtClean="0">
                <a:effectLst>
                  <a:outerShdw blurRad="38100" dist="38100" dir="2700000" algn="tl">
                    <a:srgbClr val="FFFFFF"/>
                  </a:outerShdw>
                </a:effectLst>
              </a:rPr>
              <a:t>Group</a:t>
            </a:r>
            <a:endParaRPr lang="en-US" sz="2800" b="1" dirty="0" smtClean="0">
              <a:effectLst>
                <a:outerShdw blurRad="38100" dist="38100" dir="2700000" algn="tl">
                  <a:srgbClr val="FFFFFF"/>
                </a:outerShdw>
              </a:effectLst>
            </a:endParaRPr>
          </a:p>
          <a:p>
            <a:pPr lvl="1"/>
            <a:r>
              <a:rPr lang="en-US" sz="2400" dirty="0" smtClean="0"/>
              <a:t>A </a:t>
            </a:r>
            <a:r>
              <a:rPr lang="en-US" sz="2400" dirty="0" smtClean="0"/>
              <a:t>person or group that serves as a point of comparison (or reference) for an individual in the formation of either general or specific values, attitudes, or behavior</a:t>
            </a:r>
            <a:r>
              <a:rPr lang="en-US" sz="2400" dirty="0" smtClean="0"/>
              <a:t>.</a:t>
            </a:r>
          </a:p>
          <a:p>
            <a:pPr lvl="1">
              <a:buNone/>
            </a:pPr>
            <a:endParaRPr lang="en-US" sz="2400" dirty="0" smtClean="0"/>
          </a:p>
          <a:p>
            <a:r>
              <a:rPr lang="en-US" sz="2800" b="1" dirty="0" smtClean="0">
                <a:effectLst>
                  <a:outerShdw blurRad="38100" dist="38100" dir="2700000" algn="tl">
                    <a:srgbClr val="FFFFFF"/>
                  </a:outerShdw>
                </a:effectLst>
              </a:rPr>
              <a:t>Indirect Reference </a:t>
            </a:r>
            <a:r>
              <a:rPr lang="en-US" sz="2800" b="1" dirty="0" smtClean="0">
                <a:effectLst>
                  <a:outerShdw blurRad="38100" dist="38100" dir="2700000" algn="tl">
                    <a:srgbClr val="FFFFFF"/>
                  </a:outerShdw>
                </a:effectLst>
              </a:rPr>
              <a:t>Group</a:t>
            </a:r>
          </a:p>
          <a:p>
            <a:pPr lvl="1"/>
            <a:r>
              <a:rPr lang="en-US" sz="2400" dirty="0" smtClean="0"/>
              <a:t>Individuals or groups with whom a person identifies but does not have direct face-to-face contact, such as movie stars, sports heroes, political leaders, or TV personalities.</a:t>
            </a:r>
          </a:p>
          <a:p>
            <a:endParaRPr lang="en-US" dirty="0" smtClean="0"/>
          </a:p>
          <a:p>
            <a:endParaRPr lang="en-US" dirty="0" smtClean="0"/>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000" b="1"/>
              <a:t>Social Class and Social Status</a:t>
            </a:r>
            <a:endParaRPr lang="en-US" b="1"/>
          </a:p>
        </p:txBody>
      </p:sp>
      <p:sp>
        <p:nvSpPr>
          <p:cNvPr id="5123" name="Rectangle 3"/>
          <p:cNvSpPr>
            <a:spLocks noGrp="1" noChangeArrowheads="1"/>
          </p:cNvSpPr>
          <p:nvPr>
            <p:ph type="body" idx="1"/>
          </p:nvPr>
        </p:nvSpPr>
        <p:spPr>
          <a:xfrm>
            <a:off x="685800" y="1752600"/>
            <a:ext cx="7772400" cy="4114800"/>
          </a:xfrm>
        </p:spPr>
        <p:txBody>
          <a:bodyPr/>
          <a:lstStyle/>
          <a:p>
            <a:pPr>
              <a:lnSpc>
                <a:spcPct val="90000"/>
              </a:lnSpc>
            </a:pPr>
            <a:r>
              <a:rPr lang="en-US"/>
              <a:t>Status is frequently thought of as the relative rankings of members of each social class</a:t>
            </a:r>
          </a:p>
          <a:p>
            <a:pPr lvl="1">
              <a:lnSpc>
                <a:spcPct val="90000"/>
              </a:lnSpc>
            </a:pPr>
            <a:r>
              <a:rPr lang="en-US" sz="3200"/>
              <a:t>wealth</a:t>
            </a:r>
          </a:p>
          <a:p>
            <a:pPr lvl="1">
              <a:lnSpc>
                <a:spcPct val="90000"/>
              </a:lnSpc>
            </a:pPr>
            <a:r>
              <a:rPr lang="en-US" sz="3200"/>
              <a:t>power</a:t>
            </a:r>
          </a:p>
          <a:p>
            <a:pPr lvl="1">
              <a:lnSpc>
                <a:spcPct val="90000"/>
              </a:lnSpc>
            </a:pPr>
            <a:r>
              <a:rPr lang="en-US" sz="3200"/>
              <a:t>prestige</a:t>
            </a:r>
            <a:endParaRPr lang="en-US"/>
          </a:p>
        </p:txBody>
      </p:sp>
      <p:sp>
        <p:nvSpPr>
          <p:cNvPr id="5124" name="Rectangle 4"/>
          <p:cNvSpPr>
            <a:spLocks noChangeArrowheads="1"/>
          </p:cNvSpPr>
          <p:nvPr/>
        </p:nvSpPr>
        <p:spPr bwMode="auto">
          <a:xfrm>
            <a:off x="3276600" y="2819400"/>
            <a:ext cx="4572000" cy="3124200"/>
          </a:xfrm>
          <a:prstGeom prst="rect">
            <a:avLst/>
          </a:prstGeom>
          <a:solidFill>
            <a:srgbClr val="CCFFCC"/>
          </a:solidFill>
          <a:ln w="9525">
            <a:solidFill>
              <a:schemeClr val="tx1"/>
            </a:solidFill>
            <a:miter lim="800000"/>
            <a:headEnd/>
            <a:tailEnd/>
          </a:ln>
          <a:effectLst/>
        </p:spPr>
        <p:txBody>
          <a:bodyPr wrap="none" anchor="ctr"/>
          <a:lstStyle/>
          <a:p>
            <a:pPr algn="ctr" eaLnBrk="0" hangingPunct="0"/>
            <a:r>
              <a:rPr lang="en-US" sz="2800" b="1" i="1">
                <a:latin typeface="Times New Roman" pitchFamily="18" charset="0"/>
              </a:rPr>
              <a:t>Social Comparison Theory</a:t>
            </a:r>
            <a:r>
              <a:rPr lang="en-US" sz="2800">
                <a:latin typeface="Times New Roman" pitchFamily="18" charset="0"/>
              </a:rPr>
              <a:t> </a:t>
            </a:r>
          </a:p>
          <a:p>
            <a:pPr algn="ctr" eaLnBrk="0" hangingPunct="0"/>
            <a:r>
              <a:rPr lang="en-US" sz="2800">
                <a:latin typeface="Times New Roman" pitchFamily="18" charset="0"/>
              </a:rPr>
              <a:t>states that individuals </a:t>
            </a:r>
          </a:p>
          <a:p>
            <a:pPr algn="ctr" eaLnBrk="0" hangingPunct="0"/>
            <a:r>
              <a:rPr lang="en-US" sz="2800">
                <a:latin typeface="Times New Roman" pitchFamily="18" charset="0"/>
              </a:rPr>
              <a:t>compare their</a:t>
            </a:r>
          </a:p>
          <a:p>
            <a:pPr algn="ctr" eaLnBrk="0" hangingPunct="0"/>
            <a:r>
              <a:rPr lang="en-US" sz="2800">
                <a:latin typeface="Times New Roman" pitchFamily="18" charset="0"/>
              </a:rPr>
              <a:t>own possessions against those </a:t>
            </a:r>
          </a:p>
          <a:p>
            <a:pPr algn="ctr" eaLnBrk="0" hangingPunct="0"/>
            <a:r>
              <a:rPr lang="en-US" sz="2800">
                <a:latin typeface="Times New Roman" pitchFamily="18" charset="0"/>
              </a:rPr>
              <a:t>of others to determine their </a:t>
            </a:r>
          </a:p>
          <a:p>
            <a:pPr algn="ctr" eaLnBrk="0" hangingPunct="0"/>
            <a:r>
              <a:rPr lang="en-US" sz="2800">
                <a:latin typeface="Times New Roman" pitchFamily="18" charset="0"/>
              </a:rPr>
              <a:t>relative social standing.</a:t>
            </a:r>
          </a:p>
        </p:txBody>
      </p:sp>
    </p:spTree>
  </p:cSld>
  <p:clrMapOvr>
    <a:masterClrMapping/>
  </p:clrMapOvr>
  <p:transition>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lum bright="70000" contrast="-70000"/>
          </a:blip>
          <a:srcRect/>
          <a:stretch>
            <a:fillRect/>
          </a:stretch>
        </p:blipFill>
        <p:spPr bwMode="auto">
          <a:xfrm>
            <a:off x="609600" y="533400"/>
            <a:ext cx="7924800" cy="5562600"/>
          </a:xfrm>
          <a:prstGeom prst="rect">
            <a:avLst/>
          </a:prstGeom>
          <a:noFill/>
          <a:ln w="9525">
            <a:noFill/>
            <a:miter lim="800000"/>
            <a:headEnd/>
            <a:tailEnd/>
          </a:ln>
          <a:effectLst/>
        </p:spPr>
      </p:pic>
      <p:sp>
        <p:nvSpPr>
          <p:cNvPr id="6147" name="Rectangle 3"/>
          <p:cNvSpPr>
            <a:spLocks noGrp="1" noChangeArrowheads="1"/>
          </p:cNvSpPr>
          <p:nvPr>
            <p:ph type="title"/>
          </p:nvPr>
        </p:nvSpPr>
        <p:spPr/>
        <p:txBody>
          <a:bodyPr/>
          <a:lstStyle/>
          <a:p>
            <a:r>
              <a:rPr lang="en-US" b="1"/>
              <a:t>Status Consumption</a:t>
            </a:r>
          </a:p>
        </p:txBody>
      </p:sp>
      <p:sp>
        <p:nvSpPr>
          <p:cNvPr id="6148" name="Rectangle 4"/>
          <p:cNvSpPr>
            <a:spLocks noGrp="1" noChangeArrowheads="1"/>
          </p:cNvSpPr>
          <p:nvPr>
            <p:ph type="body" idx="1"/>
          </p:nvPr>
        </p:nvSpPr>
        <p:spPr/>
        <p:txBody>
          <a:bodyPr/>
          <a:lstStyle/>
          <a:p>
            <a:pPr>
              <a:lnSpc>
                <a:spcPct val="90000"/>
              </a:lnSpc>
            </a:pPr>
            <a:r>
              <a:rPr lang="en-US" dirty="0" smtClean="0"/>
              <a:t>The </a:t>
            </a:r>
            <a:r>
              <a:rPr lang="en-US" dirty="0"/>
              <a:t>process by which consumers actively increase their social standing through conspicuous consumption or possessions</a:t>
            </a:r>
          </a:p>
          <a:p>
            <a:pPr>
              <a:lnSpc>
                <a:spcPct val="90000"/>
              </a:lnSpc>
            </a:pPr>
            <a:endParaRPr lang="en-US" dirty="0"/>
          </a:p>
          <a:p>
            <a:pPr>
              <a:lnSpc>
                <a:spcPct val="90000"/>
              </a:lnSpc>
            </a:pPr>
            <a:r>
              <a:rPr lang="en-US" b="1" dirty="0"/>
              <a:t>Conspicuous consumption</a:t>
            </a:r>
          </a:p>
          <a:p>
            <a:pPr lvl="1">
              <a:lnSpc>
                <a:spcPct val="90000"/>
              </a:lnSpc>
            </a:pPr>
            <a:r>
              <a:rPr lang="en-US" dirty="0"/>
              <a:t>The buying of expensive goods in order to impress people and show them how rich you are</a:t>
            </a:r>
          </a:p>
        </p:txBody>
      </p:sp>
    </p:spTree>
  </p:cSld>
  <p:clrMapOvr>
    <a:masterClrMapping/>
  </p:clrMapOvr>
  <p:transition>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AU"/>
              <a:t> Copyright © 2006 Pearson Education Canada Inc.</a:t>
            </a:r>
            <a:endParaRPr lang="en-US"/>
          </a:p>
        </p:txBody>
      </p:sp>
      <p:sp>
        <p:nvSpPr>
          <p:cNvPr id="5" name="Slide Number Placeholder 4"/>
          <p:cNvSpPr>
            <a:spLocks noGrp="1"/>
          </p:cNvSpPr>
          <p:nvPr>
            <p:ph type="sldNum" sz="quarter" idx="11"/>
          </p:nvPr>
        </p:nvSpPr>
        <p:spPr/>
        <p:txBody>
          <a:bodyPr/>
          <a:lstStyle/>
          <a:p>
            <a:r>
              <a:rPr lang="en-US"/>
              <a:t>1</a:t>
            </a:r>
            <a:r>
              <a:rPr lang="en-CA"/>
              <a:t>1</a:t>
            </a:r>
            <a:r>
              <a:rPr lang="en-US"/>
              <a:t>-</a:t>
            </a:r>
            <a:fld id="{0C7866E0-982F-4617-97A4-70B2C8D687BB}" type="slidenum">
              <a:rPr lang="en-US"/>
              <a:pPr/>
              <a:t>32</a:t>
            </a:fld>
            <a:endParaRPr lang="en-US"/>
          </a:p>
        </p:txBody>
      </p:sp>
      <p:sp>
        <p:nvSpPr>
          <p:cNvPr id="12290" name="Rectangle 2"/>
          <p:cNvSpPr>
            <a:spLocks noGrp="1" noChangeArrowheads="1"/>
          </p:cNvSpPr>
          <p:nvPr>
            <p:ph type="title"/>
          </p:nvPr>
        </p:nvSpPr>
        <p:spPr/>
        <p:txBody>
          <a:bodyPr/>
          <a:lstStyle/>
          <a:p>
            <a:r>
              <a:rPr lang="en-CA"/>
              <a:t> Characteristics of Social Class</a:t>
            </a:r>
            <a:endParaRPr lang="en-US"/>
          </a:p>
        </p:txBody>
      </p:sp>
      <p:sp>
        <p:nvSpPr>
          <p:cNvPr id="12291" name="Rectangle 3"/>
          <p:cNvSpPr>
            <a:spLocks noGrp="1" noChangeArrowheads="1"/>
          </p:cNvSpPr>
          <p:nvPr>
            <p:ph type="body" idx="1"/>
          </p:nvPr>
        </p:nvSpPr>
        <p:spPr/>
        <p:txBody>
          <a:bodyPr/>
          <a:lstStyle/>
          <a:p>
            <a:r>
              <a:rPr lang="en-CA" dirty="0" smtClean="0"/>
              <a:t>H</a:t>
            </a:r>
            <a:r>
              <a:rPr lang="en-CA" sz="3200" dirty="0" smtClean="0"/>
              <a:t>ierarchical</a:t>
            </a:r>
            <a:endParaRPr lang="en-CA" sz="3200" dirty="0"/>
          </a:p>
          <a:p>
            <a:r>
              <a:rPr lang="en-CA" dirty="0" smtClean="0"/>
              <a:t>A</a:t>
            </a:r>
            <a:r>
              <a:rPr lang="en-CA" sz="3200" dirty="0" smtClean="0"/>
              <a:t> </a:t>
            </a:r>
            <a:r>
              <a:rPr lang="en-CA" sz="3200" dirty="0"/>
              <a:t>natural form of segmentation</a:t>
            </a:r>
          </a:p>
          <a:p>
            <a:r>
              <a:rPr lang="en-CA" sz="3200" dirty="0"/>
              <a:t>Provides a frame of reference for consumer behaviour</a:t>
            </a:r>
          </a:p>
          <a:p>
            <a:r>
              <a:rPr lang="en-CA" sz="3200" dirty="0"/>
              <a:t>Reflects a person’s relative social </a:t>
            </a:r>
            <a:r>
              <a:rPr lang="en-CA" sz="3200" dirty="0" smtClean="0"/>
              <a:t>status</a:t>
            </a:r>
            <a:endParaRPr lang="en-CA" sz="3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smtClean="0"/>
              <a:t>Social Class Measure and Distribution</a:t>
            </a:r>
            <a:br>
              <a:rPr lang="en-US" dirty="0" smtClean="0"/>
            </a:br>
            <a:r>
              <a:rPr lang="en-US" dirty="0" smtClean="0"/>
              <a:t>Table 10.8</a:t>
            </a:r>
            <a:endParaRPr lang="en-US" dirty="0"/>
          </a:p>
        </p:txBody>
      </p:sp>
      <p:graphicFrame>
        <p:nvGraphicFramePr>
          <p:cNvPr id="6" name="Diagram 5"/>
          <p:cNvGraphicFramePr/>
          <p:nvPr/>
        </p:nvGraphicFramePr>
        <p:xfrm>
          <a:off x="228600" y="1752600"/>
          <a:ext cx="84582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5"/>
          <p:cNvSpPr>
            <a:spLocks noGrp="1"/>
          </p:cNvSpPr>
          <p:nvPr>
            <p:ph type="sldNum" sz="quarter" idx="12"/>
          </p:nvPr>
        </p:nvSpPr>
        <p:spPr/>
        <p:txBody>
          <a:bodyPr/>
          <a:lstStyle/>
          <a:p>
            <a:pPr>
              <a:defRPr/>
            </a:pPr>
            <a:fld id="{CA84F9DF-6F8E-4532-9E59-000D1CC14C55}" type="slidenum">
              <a:rPr lang="en-US"/>
              <a:pPr>
                <a:defRPr/>
              </a:pPr>
              <a:t>33</a:t>
            </a:fld>
            <a:endParaRPr lang="en-US" dirty="0"/>
          </a:p>
        </p:txBody>
      </p:sp>
      <p:sp>
        <p:nvSpPr>
          <p:cNvPr id="8"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9" name="Footer Placeholder 6"/>
          <p:cNvSpPr txBox="1">
            <a:spLocks/>
          </p:cNvSpPr>
          <p:nvPr/>
        </p:nvSpPr>
        <p:spPr>
          <a:xfrm>
            <a:off x="71628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ransition>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pPr eaLnBrk="1" hangingPunct="1"/>
            <a:r>
              <a:rPr lang="en-US" smtClean="0"/>
              <a:t>Social Class Measurement</a:t>
            </a:r>
          </a:p>
        </p:txBody>
      </p:sp>
      <p:sp>
        <p:nvSpPr>
          <p:cNvPr id="33795" name="Rectangle 5"/>
          <p:cNvSpPr>
            <a:spLocks noGrp="1" noChangeArrowheads="1"/>
          </p:cNvSpPr>
          <p:nvPr>
            <p:ph type="body" idx="1"/>
          </p:nvPr>
        </p:nvSpPr>
        <p:spPr/>
        <p:txBody>
          <a:bodyPr/>
          <a:lstStyle/>
          <a:p>
            <a:pPr eaLnBrk="1" hangingPunct="1"/>
            <a:r>
              <a:rPr lang="en-US" smtClean="0"/>
              <a:t>Subjective Measures</a:t>
            </a:r>
          </a:p>
          <a:p>
            <a:pPr lvl="1" eaLnBrk="1" hangingPunct="1"/>
            <a:r>
              <a:rPr lang="en-US" smtClean="0"/>
              <a:t>individuals are asked to estimate their own social-class positions</a:t>
            </a:r>
          </a:p>
          <a:p>
            <a:pPr eaLnBrk="1" hangingPunct="1"/>
            <a:r>
              <a:rPr lang="en-US" smtClean="0"/>
              <a:t>Objective Measures</a:t>
            </a:r>
          </a:p>
          <a:p>
            <a:pPr lvl="1" eaLnBrk="1" hangingPunct="1"/>
            <a:r>
              <a:rPr lang="en-US" smtClean="0"/>
              <a:t>individuals answer specific socioeconomic questions and then are categorized according to answers</a:t>
            </a:r>
          </a:p>
          <a:p>
            <a:pPr lvl="1" eaLnBrk="1" hangingPunct="1">
              <a:buFont typeface="Arial" charset="0"/>
              <a:buNone/>
            </a:pPr>
            <a:endParaRPr lang="en-US" smtClean="0"/>
          </a:p>
        </p:txBody>
      </p:sp>
      <p:sp>
        <p:nvSpPr>
          <p:cNvPr id="8" name="Slide Number Placeholder 5"/>
          <p:cNvSpPr>
            <a:spLocks noGrp="1"/>
          </p:cNvSpPr>
          <p:nvPr>
            <p:ph type="sldNum" sz="quarter" idx="12"/>
          </p:nvPr>
        </p:nvSpPr>
        <p:spPr/>
        <p:txBody>
          <a:bodyPr/>
          <a:lstStyle/>
          <a:p>
            <a:pPr>
              <a:defRPr/>
            </a:pPr>
            <a:fld id="{AB425F71-2159-4875-9E36-5735AE32D5EC}" type="slidenum">
              <a:rPr lang="en-US"/>
              <a:pPr>
                <a:defRPr/>
              </a:pPr>
              <a:t>34</a:t>
            </a:fld>
            <a:endParaRPr lang="en-US" dirty="0"/>
          </a:p>
        </p:txBody>
      </p:sp>
      <p:sp>
        <p:nvSpPr>
          <p:cNvPr id="9"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10" name="Footer Placeholder 6"/>
          <p:cNvSpPr txBox="1">
            <a:spLocks/>
          </p:cNvSpPr>
          <p:nvPr/>
        </p:nvSpPr>
        <p:spPr>
          <a:xfrm>
            <a:off x="71628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ransition>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Objective Measures</a:t>
            </a:r>
          </a:p>
        </p:txBody>
      </p:sp>
      <p:graphicFrame>
        <p:nvGraphicFramePr>
          <p:cNvPr id="6" name="Diagram 5"/>
          <p:cNvGraphicFramePr/>
          <p:nvPr/>
        </p:nvGraphicFramePr>
        <p:xfrm>
          <a:off x="685800" y="1600201"/>
          <a:ext cx="78486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5"/>
          <p:cNvSpPr>
            <a:spLocks noGrp="1"/>
          </p:cNvSpPr>
          <p:nvPr>
            <p:ph type="sldNum" sz="quarter" idx="12"/>
          </p:nvPr>
        </p:nvSpPr>
        <p:spPr/>
        <p:txBody>
          <a:bodyPr/>
          <a:lstStyle/>
          <a:p>
            <a:pPr>
              <a:defRPr/>
            </a:pPr>
            <a:fld id="{72D3E8E4-3FAF-454E-8257-22FE1540B31B}" type="slidenum">
              <a:rPr lang="en-US"/>
              <a:pPr>
                <a:defRPr/>
              </a:pPr>
              <a:t>35</a:t>
            </a:fld>
            <a:endParaRPr lang="en-US" dirty="0"/>
          </a:p>
        </p:txBody>
      </p:sp>
      <p:sp>
        <p:nvSpPr>
          <p:cNvPr id="8"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9" name="Footer Placeholder 6"/>
          <p:cNvSpPr txBox="1">
            <a:spLocks/>
          </p:cNvSpPr>
          <p:nvPr/>
        </p:nvSpPr>
        <p:spPr>
          <a:xfrm>
            <a:off x="71628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ransition>
    <p:cove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Discussion Questions</a:t>
            </a:r>
          </a:p>
        </p:txBody>
      </p:sp>
      <p:sp>
        <p:nvSpPr>
          <p:cNvPr id="35843" name="Rectangle 3"/>
          <p:cNvSpPr>
            <a:spLocks noGrp="1" noChangeArrowheads="1"/>
          </p:cNvSpPr>
          <p:nvPr>
            <p:ph type="body" idx="1"/>
          </p:nvPr>
        </p:nvSpPr>
        <p:spPr/>
        <p:txBody>
          <a:bodyPr/>
          <a:lstStyle/>
          <a:p>
            <a:pPr eaLnBrk="1" hangingPunct="1"/>
            <a:r>
              <a:rPr lang="en-US" smtClean="0"/>
              <a:t>What are the advantages to a marketer using the objective method to measure social class?</a:t>
            </a:r>
          </a:p>
          <a:p>
            <a:pPr eaLnBrk="1" hangingPunct="1"/>
            <a:r>
              <a:rPr lang="en-US" smtClean="0"/>
              <a:t>When would the subjective or reputational method be preferred?</a:t>
            </a:r>
          </a:p>
        </p:txBody>
      </p:sp>
      <p:sp>
        <p:nvSpPr>
          <p:cNvPr id="5" name="Slide Number Placeholder 5"/>
          <p:cNvSpPr>
            <a:spLocks noGrp="1"/>
          </p:cNvSpPr>
          <p:nvPr>
            <p:ph type="sldNum" sz="quarter" idx="12"/>
          </p:nvPr>
        </p:nvSpPr>
        <p:spPr/>
        <p:txBody>
          <a:bodyPr/>
          <a:lstStyle/>
          <a:p>
            <a:pPr>
              <a:defRPr/>
            </a:pPr>
            <a:fld id="{497682C2-9697-487C-A483-8D335AB1647E}" type="slidenum">
              <a:rPr lang="en-US"/>
              <a:pPr>
                <a:defRPr/>
              </a:pPr>
              <a:t>36</a:t>
            </a:fld>
            <a:endParaRPr lang="en-US" dirty="0"/>
          </a:p>
        </p:txBody>
      </p:sp>
      <p:sp>
        <p:nvSpPr>
          <p:cNvPr id="6"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7" name="Footer Placeholder 6"/>
          <p:cNvSpPr txBox="1">
            <a:spLocks/>
          </p:cNvSpPr>
          <p:nvPr/>
        </p:nvSpPr>
        <p:spPr>
          <a:xfrm>
            <a:off x="71628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Social Class Mobility</a:t>
            </a:r>
          </a:p>
        </p:txBody>
      </p:sp>
      <p:sp>
        <p:nvSpPr>
          <p:cNvPr id="36867" name="Content Placeholder 2"/>
          <p:cNvSpPr>
            <a:spLocks noGrp="1"/>
          </p:cNvSpPr>
          <p:nvPr>
            <p:ph idx="1"/>
          </p:nvPr>
        </p:nvSpPr>
        <p:spPr/>
        <p:txBody>
          <a:bodyPr/>
          <a:lstStyle/>
          <a:p>
            <a:pPr eaLnBrk="1" hangingPunct="1"/>
            <a:r>
              <a:rPr lang="en-US" dirty="0" smtClean="0"/>
              <a:t>Upward mobility</a:t>
            </a:r>
          </a:p>
          <a:p>
            <a:pPr eaLnBrk="1" hangingPunct="1"/>
            <a:r>
              <a:rPr lang="en-US" dirty="0" smtClean="0"/>
              <a:t>Downward </a:t>
            </a:r>
            <a:r>
              <a:rPr lang="en-US" dirty="0" smtClean="0"/>
              <a:t>mobility</a:t>
            </a:r>
            <a:endParaRPr lang="en-US" dirty="0" smtClean="0"/>
          </a:p>
        </p:txBody>
      </p:sp>
      <p:sp>
        <p:nvSpPr>
          <p:cNvPr id="4" name="Slide Number Placeholder 3"/>
          <p:cNvSpPr>
            <a:spLocks noGrp="1"/>
          </p:cNvSpPr>
          <p:nvPr>
            <p:ph type="sldNum" sz="quarter" idx="12"/>
          </p:nvPr>
        </p:nvSpPr>
        <p:spPr/>
        <p:txBody>
          <a:bodyPr/>
          <a:lstStyle/>
          <a:p>
            <a:pPr>
              <a:defRPr/>
            </a:pPr>
            <a:fld id="{28FC1524-F0FA-41B8-93F4-B4390BD3219C}" type="slidenum">
              <a:rPr lang="en-US"/>
              <a:pPr>
                <a:defRPr/>
              </a:pPr>
              <a:t>37</a:t>
            </a:fld>
            <a:endParaRPr lang="en-US"/>
          </a:p>
        </p:txBody>
      </p:sp>
      <p:sp>
        <p:nvSpPr>
          <p:cNvPr id="5" name="Slide Number Placeholder 5"/>
          <p:cNvSpPr txBox="1">
            <a:spLocks/>
          </p:cNvSpPr>
          <p:nvPr/>
        </p:nvSpPr>
        <p:spPr>
          <a:xfrm>
            <a:off x="6553200" y="6492875"/>
            <a:ext cx="2133600" cy="365125"/>
          </a:xfrm>
          <a:prstGeom prst="rect">
            <a:avLst/>
          </a:prstGeom>
        </p:spPr>
        <p:txBody>
          <a:bodyPr anchor="ctr"/>
          <a:lstStyle/>
          <a:p>
            <a:pPr algn="r" fontAlgn="auto">
              <a:spcBef>
                <a:spcPts val="0"/>
              </a:spcBef>
              <a:spcAft>
                <a:spcPts val="0"/>
              </a:spcAft>
              <a:defRPr/>
            </a:pPr>
            <a:fld id="{888153F1-A970-4DBB-AEFD-B61C36C2A3DB}" type="slidenum">
              <a:rPr lang="en-US" sz="1200">
                <a:solidFill>
                  <a:schemeClr val="tx1">
                    <a:tint val="75000"/>
                  </a:schemeClr>
                </a:solidFill>
                <a:latin typeface="+mn-lt"/>
              </a:rPr>
              <a:pPr algn="r" fontAlgn="auto">
                <a:spcBef>
                  <a:spcPts val="0"/>
                </a:spcBef>
                <a:spcAft>
                  <a:spcPts val="0"/>
                </a:spcAft>
                <a:defRPr/>
              </a:pPr>
              <a:t>37</a:t>
            </a:fld>
            <a:endParaRPr lang="en-US" sz="1200" dirty="0">
              <a:solidFill>
                <a:schemeClr val="tx1">
                  <a:tint val="75000"/>
                </a:schemeClr>
              </a:solidFill>
              <a:latin typeface="+mn-lt"/>
            </a:endParaRPr>
          </a:p>
        </p:txBody>
      </p:sp>
      <p:sp>
        <p:nvSpPr>
          <p:cNvPr id="6"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7" name="Footer Placeholder 6"/>
          <p:cNvSpPr txBox="1">
            <a:spLocks/>
          </p:cNvSpPr>
          <p:nvPr/>
        </p:nvSpPr>
        <p:spPr>
          <a:xfrm>
            <a:off x="71628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pic>
        <p:nvPicPr>
          <p:cNvPr id="36872" name="Picture 7" descr="ch10 social class.jpg"/>
          <p:cNvPicPr>
            <a:picLocks noChangeAspect="1"/>
          </p:cNvPicPr>
          <p:nvPr/>
        </p:nvPicPr>
        <p:blipFill>
          <a:blip r:embed="rId3"/>
          <a:srcRect/>
          <a:stretch>
            <a:fillRect/>
          </a:stretch>
        </p:blipFill>
        <p:spPr bwMode="auto">
          <a:xfrm>
            <a:off x="4267200" y="2946400"/>
            <a:ext cx="4876800" cy="3252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09600" y="533400"/>
            <a:ext cx="3429000" cy="5638800"/>
          </a:xfrm>
          <a:prstGeom prst="rect">
            <a:avLst/>
          </a:prstGeom>
          <a:solidFill>
            <a:srgbClr val="ABA761"/>
          </a:solidFill>
          <a:ln w="9525">
            <a:solidFill>
              <a:schemeClr val="accent2"/>
            </a:solidFill>
            <a:miter lim="800000"/>
            <a:headEnd/>
            <a:tailEnd/>
          </a:ln>
        </p:spPr>
        <p:txBody>
          <a:bodyPr lIns="365760" rIns="365760" anchor="ctr"/>
          <a:lstStyle/>
          <a:p>
            <a:pPr algn="ctr" eaLnBrk="0" hangingPunct="0"/>
            <a:r>
              <a:rPr lang="en-US" sz="2700" b="1">
                <a:solidFill>
                  <a:schemeClr val="bg1"/>
                </a:solidFill>
                <a:latin typeface="Times New Roman" pitchFamily="18" charset="0"/>
              </a:rPr>
              <a:t>Geodemographic Clusters</a:t>
            </a:r>
            <a:endParaRPr lang="en-US" sz="2700">
              <a:solidFill>
                <a:schemeClr val="bg1"/>
              </a:solidFill>
              <a:latin typeface="Times New Roman" pitchFamily="18" charset="0"/>
            </a:endParaRPr>
          </a:p>
        </p:txBody>
      </p:sp>
      <p:sp>
        <p:nvSpPr>
          <p:cNvPr id="118787" name="Rectangle 3"/>
          <p:cNvSpPr>
            <a:spLocks noChangeArrowheads="1"/>
          </p:cNvSpPr>
          <p:nvPr/>
        </p:nvSpPr>
        <p:spPr bwMode="auto">
          <a:xfrm>
            <a:off x="4038600" y="533400"/>
            <a:ext cx="4495800" cy="5638800"/>
          </a:xfrm>
          <a:prstGeom prst="rect">
            <a:avLst/>
          </a:prstGeom>
          <a:solidFill>
            <a:schemeClr val="bg1">
              <a:lumMod val="95000"/>
            </a:schemeClr>
          </a:solidFill>
          <a:ln w="9525">
            <a:solidFill>
              <a:schemeClr val="accent2"/>
            </a:solidFill>
            <a:miter lim="800000"/>
            <a:headEnd/>
            <a:tailEnd/>
          </a:ln>
          <a:effectLst/>
        </p:spPr>
        <p:txBody>
          <a:bodyPr lIns="548640" rIns="548640" anchor="ctr"/>
          <a:lstStyle/>
          <a:p>
            <a:pPr algn="ctr" eaLnBrk="0" fontAlgn="auto" hangingPunct="0">
              <a:spcBef>
                <a:spcPts val="0"/>
              </a:spcBef>
              <a:spcAft>
                <a:spcPts val="0"/>
              </a:spcAft>
              <a:defRPr/>
            </a:pPr>
            <a:r>
              <a:rPr lang="en-US" sz="3200">
                <a:latin typeface="Times New Roman" pitchFamily="18" charset="0"/>
              </a:rPr>
              <a:t>A composite segmentation strategy that uses both geographic variables (zip codes, neighborhoods) and demographic variables (e.g., income, occupation) to identify target markets.</a:t>
            </a:r>
          </a:p>
        </p:txBody>
      </p:sp>
      <p:sp>
        <p:nvSpPr>
          <p:cNvPr id="5" name="Slide Number Placeholder 5"/>
          <p:cNvSpPr>
            <a:spLocks noGrp="1"/>
          </p:cNvSpPr>
          <p:nvPr>
            <p:ph type="sldNum" sz="quarter" idx="12"/>
          </p:nvPr>
        </p:nvSpPr>
        <p:spPr/>
        <p:txBody>
          <a:bodyPr/>
          <a:lstStyle/>
          <a:p>
            <a:pPr>
              <a:defRPr/>
            </a:pPr>
            <a:fld id="{BAD39A9E-B4FB-4CF5-A3E5-6AC72D702774}" type="slidenum">
              <a:rPr lang="en-US"/>
              <a:pPr>
                <a:defRPr/>
              </a:pPr>
              <a:t>38</a:t>
            </a:fld>
            <a:endParaRPr lang="en-US" dirty="0"/>
          </a:p>
        </p:txBody>
      </p:sp>
      <p:sp>
        <p:nvSpPr>
          <p:cNvPr id="6"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7" name="Footer Placeholder 6"/>
          <p:cNvSpPr txBox="1">
            <a:spLocks/>
          </p:cNvSpPr>
          <p:nvPr/>
        </p:nvSpPr>
        <p:spPr>
          <a:xfrm>
            <a:off x="71628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ransition>
    <p:cov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normAutofit fontScale="90000"/>
          </a:bodyPr>
          <a:lstStyle/>
          <a:p>
            <a:pPr eaLnBrk="1" fontAlgn="auto" hangingPunct="1">
              <a:spcAft>
                <a:spcPts val="0"/>
              </a:spcAft>
              <a:defRPr/>
            </a:pPr>
            <a:r>
              <a:rPr lang="en-US" dirty="0" err="1" smtClean="0"/>
              <a:t>Prizm</a:t>
            </a:r>
            <a:r>
              <a:rPr lang="en-US" dirty="0" smtClean="0"/>
              <a:t> Clusters</a:t>
            </a:r>
            <a:br>
              <a:rPr lang="en-US" dirty="0" smtClean="0"/>
            </a:br>
            <a:r>
              <a:rPr lang="en-US" dirty="0" smtClean="0"/>
              <a:t>Figure 10.10a, b</a:t>
            </a:r>
            <a:endParaRPr lang="en-US" dirty="0"/>
          </a:p>
        </p:txBody>
      </p:sp>
      <p:pic>
        <p:nvPicPr>
          <p:cNvPr id="38915" name="Picture 2" descr="C:\Documents and Settings\utter\Local Settings\Temporary Internet Files\Content.IE5\AJVCC7L6\MMj02832680000[1].gif">
            <a:hlinkClick r:id="rId3"/>
          </p:cNvPr>
          <p:cNvPicPr>
            <a:picLocks noChangeAspect="1" noChangeArrowheads="1" noCrop="1"/>
          </p:cNvPicPr>
          <p:nvPr/>
        </p:nvPicPr>
        <p:blipFill>
          <a:blip r:embed="rId4"/>
          <a:srcRect/>
          <a:stretch>
            <a:fillRect/>
          </a:stretch>
        </p:blipFill>
        <p:spPr bwMode="auto">
          <a:xfrm>
            <a:off x="7848600" y="5791200"/>
            <a:ext cx="771525" cy="762000"/>
          </a:xfrm>
          <a:prstGeom prst="rect">
            <a:avLst/>
          </a:prstGeom>
          <a:noFill/>
          <a:ln w="9525">
            <a:noFill/>
            <a:miter lim="800000"/>
            <a:headEnd/>
            <a:tailEnd/>
          </a:ln>
        </p:spPr>
      </p:pic>
      <p:sp>
        <p:nvSpPr>
          <p:cNvPr id="9" name="Slide Number Placeholder 5"/>
          <p:cNvSpPr>
            <a:spLocks noGrp="1"/>
          </p:cNvSpPr>
          <p:nvPr>
            <p:ph type="sldNum" sz="quarter" idx="12"/>
          </p:nvPr>
        </p:nvSpPr>
        <p:spPr/>
        <p:txBody>
          <a:bodyPr/>
          <a:lstStyle/>
          <a:p>
            <a:pPr>
              <a:defRPr/>
            </a:pPr>
            <a:fld id="{ED7EEEC7-E0CA-4596-8D52-50E4D551B04D}" type="slidenum">
              <a:rPr lang="en-US"/>
              <a:pPr>
                <a:defRPr/>
              </a:pPr>
              <a:t>39</a:t>
            </a:fld>
            <a:endParaRPr lang="en-US" dirty="0"/>
          </a:p>
        </p:txBody>
      </p:sp>
      <p:sp>
        <p:nvSpPr>
          <p:cNvPr id="10"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11" name="Footer Placeholder 6"/>
          <p:cNvSpPr txBox="1">
            <a:spLocks/>
          </p:cNvSpPr>
          <p:nvPr/>
        </p:nvSpPr>
        <p:spPr>
          <a:xfrm>
            <a:off x="71628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pic>
        <p:nvPicPr>
          <p:cNvPr id="38919" name="Picture 10" descr="fig10_10a"/>
          <p:cNvPicPr>
            <a:picLocks noChangeAspect="1" noChangeArrowheads="1"/>
          </p:cNvPicPr>
          <p:nvPr/>
        </p:nvPicPr>
        <p:blipFill>
          <a:blip r:embed="rId5"/>
          <a:srcRect/>
          <a:stretch>
            <a:fillRect/>
          </a:stretch>
        </p:blipFill>
        <p:spPr bwMode="auto">
          <a:xfrm>
            <a:off x="95250" y="1419225"/>
            <a:ext cx="4657725" cy="4360863"/>
          </a:xfrm>
          <a:prstGeom prst="rect">
            <a:avLst/>
          </a:prstGeom>
          <a:noFill/>
          <a:ln w="9525">
            <a:noFill/>
            <a:miter lim="800000"/>
            <a:headEnd/>
            <a:tailEnd/>
          </a:ln>
        </p:spPr>
      </p:pic>
      <p:pic>
        <p:nvPicPr>
          <p:cNvPr id="38920" name="Picture 11" descr="fig10_10b"/>
          <p:cNvPicPr>
            <a:picLocks noChangeAspect="1" noChangeArrowheads="1"/>
          </p:cNvPicPr>
          <p:nvPr/>
        </p:nvPicPr>
        <p:blipFill>
          <a:blip r:embed="rId6"/>
          <a:srcRect/>
          <a:stretch>
            <a:fillRect/>
          </a:stretch>
        </p:blipFill>
        <p:spPr bwMode="auto">
          <a:xfrm>
            <a:off x="4976813" y="1403350"/>
            <a:ext cx="4035425" cy="4344988"/>
          </a:xfrm>
          <a:prstGeom prst="rect">
            <a:avLst/>
          </a:prstGeom>
          <a:noFill/>
          <a:ln w="9525">
            <a:noFill/>
            <a:miter lim="800000"/>
            <a:headEnd/>
            <a:tailEnd/>
          </a:ln>
        </p:spPr>
      </p:pic>
    </p:spTree>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Oval 2"/>
          <p:cNvSpPr>
            <a:spLocks noChangeArrowheads="1"/>
          </p:cNvSpPr>
          <p:nvPr/>
        </p:nvSpPr>
        <p:spPr bwMode="auto">
          <a:xfrm>
            <a:off x="2057400" y="685800"/>
            <a:ext cx="6184900" cy="5943600"/>
          </a:xfrm>
          <a:prstGeom prst="ellipse">
            <a:avLst/>
          </a:prstGeom>
          <a:solidFill>
            <a:srgbClr val="6699FF"/>
          </a:solidFill>
          <a:ln w="9525">
            <a:solidFill>
              <a:schemeClr val="tx1"/>
            </a:solidFill>
            <a:round/>
            <a:headEnd/>
            <a:tailEnd/>
          </a:ln>
          <a:effectLst>
            <a:outerShdw dist="53882" dir="2700000" algn="ctr" rotWithShape="0">
              <a:schemeClr val="bg2"/>
            </a:outerShdw>
          </a:effectLst>
        </p:spPr>
        <p:txBody>
          <a:bodyPr wrap="none" anchor="ctr"/>
          <a:lstStyle/>
          <a:p>
            <a:endParaRPr lang="en-US"/>
          </a:p>
        </p:txBody>
      </p:sp>
      <p:sp>
        <p:nvSpPr>
          <p:cNvPr id="116739" name="Oval 3"/>
          <p:cNvSpPr>
            <a:spLocks noChangeArrowheads="1"/>
          </p:cNvSpPr>
          <p:nvPr/>
        </p:nvSpPr>
        <p:spPr bwMode="auto">
          <a:xfrm>
            <a:off x="2574925" y="1154113"/>
            <a:ext cx="5137150" cy="5019675"/>
          </a:xfrm>
          <a:prstGeom prst="ellipse">
            <a:avLst/>
          </a:prstGeom>
          <a:solidFill>
            <a:srgbClr val="FFCC99"/>
          </a:solidFill>
          <a:ln w="9525">
            <a:solidFill>
              <a:schemeClr val="tx1"/>
            </a:solidFill>
            <a:round/>
            <a:headEnd/>
            <a:tailEnd/>
          </a:ln>
          <a:effectLst/>
        </p:spPr>
        <p:txBody>
          <a:bodyPr wrap="none" anchor="ctr"/>
          <a:lstStyle/>
          <a:p>
            <a:endParaRPr lang="en-US"/>
          </a:p>
        </p:txBody>
      </p:sp>
      <p:sp>
        <p:nvSpPr>
          <p:cNvPr id="116740" name="Oval 4"/>
          <p:cNvSpPr>
            <a:spLocks noChangeArrowheads="1"/>
          </p:cNvSpPr>
          <p:nvPr/>
        </p:nvSpPr>
        <p:spPr bwMode="auto">
          <a:xfrm>
            <a:off x="3038475" y="1638300"/>
            <a:ext cx="4210050" cy="4051300"/>
          </a:xfrm>
          <a:prstGeom prst="ellipse">
            <a:avLst/>
          </a:prstGeom>
          <a:solidFill>
            <a:srgbClr val="FFCCFF"/>
          </a:solidFill>
          <a:ln w="9525">
            <a:solidFill>
              <a:schemeClr val="tx1"/>
            </a:solidFill>
            <a:round/>
            <a:headEnd/>
            <a:tailEnd/>
          </a:ln>
          <a:effectLst/>
        </p:spPr>
        <p:txBody>
          <a:bodyPr wrap="none" anchor="ctr"/>
          <a:lstStyle/>
          <a:p>
            <a:endParaRPr lang="en-US"/>
          </a:p>
        </p:txBody>
      </p:sp>
      <p:sp>
        <p:nvSpPr>
          <p:cNvPr id="116741" name="Oval 5"/>
          <p:cNvSpPr>
            <a:spLocks noChangeArrowheads="1"/>
          </p:cNvSpPr>
          <p:nvPr/>
        </p:nvSpPr>
        <p:spPr bwMode="auto">
          <a:xfrm>
            <a:off x="3552825" y="2041525"/>
            <a:ext cx="3181350" cy="3244850"/>
          </a:xfrm>
          <a:prstGeom prst="ellipse">
            <a:avLst/>
          </a:prstGeom>
          <a:solidFill>
            <a:srgbClr val="66FFFF"/>
          </a:solidFill>
          <a:ln w="9525">
            <a:solidFill>
              <a:schemeClr val="tx1"/>
            </a:solidFill>
            <a:round/>
            <a:headEnd/>
            <a:tailEnd/>
          </a:ln>
          <a:effectLst/>
        </p:spPr>
        <p:txBody>
          <a:bodyPr wrap="none" anchor="ctr"/>
          <a:lstStyle/>
          <a:p>
            <a:endParaRPr lang="en-US"/>
          </a:p>
        </p:txBody>
      </p:sp>
      <p:sp>
        <p:nvSpPr>
          <p:cNvPr id="116742" name="Oval 6"/>
          <p:cNvSpPr>
            <a:spLocks noChangeArrowheads="1"/>
          </p:cNvSpPr>
          <p:nvPr/>
        </p:nvSpPr>
        <p:spPr bwMode="auto">
          <a:xfrm>
            <a:off x="3900488" y="2444750"/>
            <a:ext cx="2486025" cy="2438400"/>
          </a:xfrm>
          <a:prstGeom prst="ellipse">
            <a:avLst/>
          </a:prstGeom>
          <a:gradFill rotWithShape="0">
            <a:gsLst>
              <a:gs pos="0">
                <a:srgbClr val="FFFFCC"/>
              </a:gs>
              <a:gs pos="100000">
                <a:srgbClr val="CCFF99"/>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116743" name="Oval 7"/>
          <p:cNvSpPr>
            <a:spLocks noChangeArrowheads="1"/>
          </p:cNvSpPr>
          <p:nvPr/>
        </p:nvSpPr>
        <p:spPr bwMode="auto">
          <a:xfrm>
            <a:off x="4214813" y="2816225"/>
            <a:ext cx="1857375" cy="1695450"/>
          </a:xfrm>
          <a:prstGeom prst="ellipse">
            <a:avLst/>
          </a:prstGeom>
          <a:gradFill rotWithShape="0">
            <a:gsLst>
              <a:gs pos="0">
                <a:schemeClr val="bg1"/>
              </a:gs>
              <a:gs pos="100000">
                <a:srgbClr val="FFFFCC"/>
              </a:gs>
            </a:gsLst>
            <a:path path="shape">
              <a:fillToRect l="50000" t="50000" r="50000" b="50000"/>
            </a:path>
          </a:gradFill>
          <a:ln w="9525">
            <a:solidFill>
              <a:schemeClr val="tx1"/>
            </a:solidFill>
            <a:round/>
            <a:headEnd/>
            <a:tailEnd/>
          </a:ln>
          <a:effectLst/>
        </p:spPr>
        <p:txBody>
          <a:bodyPr wrap="none" anchor="ctr"/>
          <a:lstStyle/>
          <a:p>
            <a:endParaRPr lang="en-US"/>
          </a:p>
        </p:txBody>
      </p:sp>
      <p:sp>
        <p:nvSpPr>
          <p:cNvPr id="116744" name="Text Box 8"/>
          <p:cNvSpPr txBox="1">
            <a:spLocks noChangeArrowheads="1"/>
          </p:cNvSpPr>
          <p:nvPr/>
        </p:nvSpPr>
        <p:spPr bwMode="auto">
          <a:xfrm>
            <a:off x="1185866" y="142852"/>
            <a:ext cx="7529538" cy="523220"/>
          </a:xfrm>
          <a:prstGeom prst="rect">
            <a:avLst/>
          </a:prstGeom>
          <a:noFill/>
          <a:ln w="9525">
            <a:noFill/>
            <a:miter lim="800000"/>
            <a:headEnd/>
            <a:tailEnd/>
          </a:ln>
          <a:effectLst/>
        </p:spPr>
        <p:txBody>
          <a:bodyPr wrap="square">
            <a:spAutoFit/>
          </a:bodyPr>
          <a:lstStyle/>
          <a:p>
            <a:r>
              <a:rPr lang="en-US" sz="2800" b="1" dirty="0" smtClean="0">
                <a:latin typeface="Arial" charset="0"/>
              </a:rPr>
              <a:t>  </a:t>
            </a:r>
            <a:r>
              <a:rPr lang="en-US" sz="2800" b="1" dirty="0">
                <a:latin typeface="Arial" charset="0"/>
              </a:rPr>
              <a:t>Major Consumer Reference Groups</a:t>
            </a:r>
          </a:p>
        </p:txBody>
      </p:sp>
      <p:sp>
        <p:nvSpPr>
          <p:cNvPr id="116745" name="Oval 9"/>
          <p:cNvSpPr>
            <a:spLocks noChangeArrowheads="1"/>
          </p:cNvSpPr>
          <p:nvPr/>
        </p:nvSpPr>
        <p:spPr bwMode="auto">
          <a:xfrm>
            <a:off x="4646613" y="3171825"/>
            <a:ext cx="993775" cy="984250"/>
          </a:xfrm>
          <a:prstGeom prst="ellipse">
            <a:avLst/>
          </a:prstGeom>
          <a:solidFill>
            <a:schemeClr val="bg1"/>
          </a:solidFill>
          <a:ln w="9525">
            <a:solidFill>
              <a:schemeClr val="tx1"/>
            </a:solidFill>
            <a:round/>
            <a:headEnd/>
            <a:tailEnd/>
          </a:ln>
          <a:effectLst/>
        </p:spPr>
        <p:txBody>
          <a:bodyPr anchor="ctr"/>
          <a:lstStyle/>
          <a:p>
            <a:pPr algn="ctr"/>
            <a:endParaRPr lang="en-US" sz="1800"/>
          </a:p>
        </p:txBody>
      </p:sp>
      <p:sp>
        <p:nvSpPr>
          <p:cNvPr id="116746" name="WordArt 10"/>
          <p:cNvSpPr>
            <a:spLocks noChangeArrowheads="1" noChangeShapeType="1" noTextEdit="1"/>
          </p:cNvSpPr>
          <p:nvPr/>
        </p:nvSpPr>
        <p:spPr bwMode="auto">
          <a:xfrm>
            <a:off x="4748213" y="3543300"/>
            <a:ext cx="814387" cy="382588"/>
          </a:xfrm>
          <a:prstGeom prst="rect">
            <a:avLst/>
          </a:prstGeom>
        </p:spPr>
        <p:txBody>
          <a:bodyPr wrap="none" fromWordArt="1">
            <a:prstTxWarp prst="textCanDown">
              <a:avLst>
                <a:gd name="adj" fmla="val 33333"/>
              </a:avLst>
            </a:prstTxWarp>
          </a:bodyPr>
          <a:lstStyle/>
          <a:p>
            <a:pPr algn="ctr"/>
            <a:r>
              <a:rPr lang="en-US" sz="1600" kern="10">
                <a:ln w="9525">
                  <a:solidFill>
                    <a:srgbClr val="000000"/>
                  </a:solidFill>
                  <a:round/>
                  <a:headEnd/>
                  <a:tailEnd/>
                </a:ln>
                <a:solidFill>
                  <a:srgbClr val="000000"/>
                </a:solidFill>
                <a:latin typeface="Times New Roman"/>
                <a:cs typeface="Times New Roman"/>
              </a:rPr>
              <a:t>Individual</a:t>
            </a:r>
          </a:p>
        </p:txBody>
      </p:sp>
      <p:sp>
        <p:nvSpPr>
          <p:cNvPr id="116747" name="WordArt 11"/>
          <p:cNvSpPr>
            <a:spLocks noChangeArrowheads="1" noChangeShapeType="1" noTextEdit="1"/>
          </p:cNvSpPr>
          <p:nvPr/>
        </p:nvSpPr>
        <p:spPr bwMode="auto">
          <a:xfrm>
            <a:off x="4752975" y="4154488"/>
            <a:ext cx="869950" cy="300037"/>
          </a:xfrm>
          <a:prstGeom prst="rect">
            <a:avLst/>
          </a:prstGeom>
        </p:spPr>
        <p:txBody>
          <a:bodyPr wrap="none" fromWordArt="1">
            <a:prstTxWarp prst="textCanDown">
              <a:avLst>
                <a:gd name="adj" fmla="val 24866"/>
              </a:avLst>
            </a:prstTxWarp>
          </a:bodyPr>
          <a:lstStyle/>
          <a:p>
            <a:pPr algn="ctr"/>
            <a:r>
              <a:rPr lang="en-US" sz="1800" kern="10">
                <a:ln w="9525">
                  <a:solidFill>
                    <a:srgbClr val="000000"/>
                  </a:solidFill>
                  <a:round/>
                  <a:headEnd/>
                  <a:tailEnd/>
                </a:ln>
                <a:solidFill>
                  <a:srgbClr val="000000"/>
                </a:solidFill>
                <a:latin typeface="Times New Roman"/>
                <a:cs typeface="Times New Roman"/>
              </a:rPr>
              <a:t>Family</a:t>
            </a:r>
          </a:p>
        </p:txBody>
      </p:sp>
      <p:sp>
        <p:nvSpPr>
          <p:cNvPr id="116748" name="WordArt 12"/>
          <p:cNvSpPr>
            <a:spLocks noChangeArrowheads="1" noChangeShapeType="1" noTextEdit="1"/>
          </p:cNvSpPr>
          <p:nvPr/>
        </p:nvSpPr>
        <p:spPr bwMode="auto">
          <a:xfrm>
            <a:off x="4640263" y="4484688"/>
            <a:ext cx="1108075" cy="300037"/>
          </a:xfrm>
          <a:prstGeom prst="rect">
            <a:avLst/>
          </a:prstGeom>
        </p:spPr>
        <p:txBody>
          <a:bodyPr wrap="none" fromWordArt="1">
            <a:prstTxWarp prst="textCanDown">
              <a:avLst>
                <a:gd name="adj" fmla="val 33333"/>
              </a:avLst>
            </a:prstTxWarp>
          </a:bodyPr>
          <a:lstStyle/>
          <a:p>
            <a:pPr algn="ctr"/>
            <a:r>
              <a:rPr lang="en-US" sz="1800" kern="10">
                <a:ln w="9525">
                  <a:solidFill>
                    <a:srgbClr val="000000"/>
                  </a:solidFill>
                  <a:round/>
                  <a:headEnd/>
                  <a:tailEnd/>
                </a:ln>
                <a:solidFill>
                  <a:srgbClr val="000000"/>
                </a:solidFill>
                <a:latin typeface="Times New Roman"/>
                <a:cs typeface="Times New Roman"/>
              </a:rPr>
              <a:t>Friends</a:t>
            </a:r>
          </a:p>
        </p:txBody>
      </p:sp>
      <p:sp>
        <p:nvSpPr>
          <p:cNvPr id="116749" name="WordArt 13"/>
          <p:cNvSpPr>
            <a:spLocks noChangeArrowheads="1" noChangeShapeType="1" noTextEdit="1"/>
          </p:cNvSpPr>
          <p:nvPr/>
        </p:nvSpPr>
        <p:spPr bwMode="auto">
          <a:xfrm>
            <a:off x="4557713" y="4789488"/>
            <a:ext cx="1209675" cy="427037"/>
          </a:xfrm>
          <a:prstGeom prst="rect">
            <a:avLst/>
          </a:prstGeom>
        </p:spPr>
        <p:txBody>
          <a:bodyPr wrap="none" fromWordArt="1">
            <a:prstTxWarp prst="textCanDown">
              <a:avLst>
                <a:gd name="adj" fmla="val 33333"/>
              </a:avLst>
            </a:prstTxWarp>
          </a:bodyPr>
          <a:lstStyle/>
          <a:p>
            <a:pPr algn="ctr"/>
            <a:r>
              <a:rPr lang="en-US" sz="1800" kern="10">
                <a:ln w="9525">
                  <a:solidFill>
                    <a:srgbClr val="000000"/>
                  </a:solidFill>
                  <a:round/>
                  <a:headEnd/>
                  <a:tailEnd/>
                </a:ln>
                <a:solidFill>
                  <a:srgbClr val="000000"/>
                </a:solidFill>
                <a:latin typeface="Times New Roman"/>
                <a:cs typeface="Times New Roman"/>
              </a:rPr>
              <a:t>Social Class</a:t>
            </a:r>
          </a:p>
        </p:txBody>
      </p:sp>
      <p:sp>
        <p:nvSpPr>
          <p:cNvPr id="116750" name="WordArt 14"/>
          <p:cNvSpPr>
            <a:spLocks noChangeArrowheads="1" noChangeShapeType="1" noTextEdit="1"/>
          </p:cNvSpPr>
          <p:nvPr/>
        </p:nvSpPr>
        <p:spPr bwMode="auto">
          <a:xfrm>
            <a:off x="4332288" y="5205413"/>
            <a:ext cx="1647825" cy="382587"/>
          </a:xfrm>
          <a:prstGeom prst="rect">
            <a:avLst/>
          </a:prstGeom>
        </p:spPr>
        <p:txBody>
          <a:bodyPr wrap="none" fromWordArt="1">
            <a:prstTxWarp prst="textCanDown">
              <a:avLst>
                <a:gd name="adj" fmla="val 33333"/>
              </a:avLst>
            </a:prstTxWarp>
          </a:bodyPr>
          <a:lstStyle/>
          <a:p>
            <a:pPr algn="ctr"/>
            <a:r>
              <a:rPr lang="en-US" sz="1600" kern="10">
                <a:ln w="9525">
                  <a:solidFill>
                    <a:srgbClr val="000000"/>
                  </a:solidFill>
                  <a:round/>
                  <a:headEnd/>
                  <a:tailEnd/>
                </a:ln>
                <a:solidFill>
                  <a:srgbClr val="000000"/>
                </a:solidFill>
                <a:latin typeface="Times New Roman"/>
                <a:cs typeface="Times New Roman"/>
              </a:rPr>
              <a:t>Selected Subcultures</a:t>
            </a:r>
          </a:p>
        </p:txBody>
      </p:sp>
      <p:sp>
        <p:nvSpPr>
          <p:cNvPr id="116751" name="WordArt 15"/>
          <p:cNvSpPr>
            <a:spLocks noChangeArrowheads="1" noChangeShapeType="1" noTextEdit="1"/>
          </p:cNvSpPr>
          <p:nvPr/>
        </p:nvSpPr>
        <p:spPr bwMode="auto">
          <a:xfrm>
            <a:off x="4394200" y="5649913"/>
            <a:ext cx="1524000" cy="446087"/>
          </a:xfrm>
          <a:prstGeom prst="rect">
            <a:avLst/>
          </a:prstGeom>
        </p:spPr>
        <p:txBody>
          <a:bodyPr wrap="none" fromWordArt="1">
            <a:prstTxWarp prst="textCanDown">
              <a:avLst>
                <a:gd name="adj" fmla="val 33333"/>
              </a:avLst>
            </a:prstTxWarp>
          </a:bodyPr>
          <a:lstStyle/>
          <a:p>
            <a:pPr algn="ctr"/>
            <a:r>
              <a:rPr lang="en-US" sz="1600" kern="10">
                <a:ln w="9525">
                  <a:solidFill>
                    <a:srgbClr val="000000"/>
                  </a:solidFill>
                  <a:round/>
                  <a:headEnd/>
                  <a:tailEnd/>
                </a:ln>
                <a:solidFill>
                  <a:srgbClr val="000000"/>
                </a:solidFill>
                <a:latin typeface="Times New Roman"/>
                <a:cs typeface="Times New Roman"/>
              </a:rPr>
              <a:t>One's Own Culture</a:t>
            </a:r>
          </a:p>
        </p:txBody>
      </p:sp>
      <p:sp>
        <p:nvSpPr>
          <p:cNvPr id="116752" name="WordArt 16"/>
          <p:cNvSpPr>
            <a:spLocks noChangeArrowheads="1" noChangeShapeType="1" noTextEdit="1"/>
          </p:cNvSpPr>
          <p:nvPr/>
        </p:nvSpPr>
        <p:spPr bwMode="auto">
          <a:xfrm>
            <a:off x="4173538" y="6107113"/>
            <a:ext cx="1905000" cy="430212"/>
          </a:xfrm>
          <a:prstGeom prst="rect">
            <a:avLst/>
          </a:prstGeom>
        </p:spPr>
        <p:txBody>
          <a:bodyPr wrap="none" fromWordArt="1">
            <a:prstTxWarp prst="textCanDown">
              <a:avLst>
                <a:gd name="adj" fmla="val 33333"/>
              </a:avLst>
            </a:prstTxWarp>
          </a:bodyPr>
          <a:lstStyle/>
          <a:p>
            <a:pPr algn="ctr"/>
            <a:r>
              <a:rPr lang="en-US" sz="1600" kern="10">
                <a:ln w="9525">
                  <a:solidFill>
                    <a:srgbClr val="000000"/>
                  </a:solidFill>
                  <a:round/>
                  <a:headEnd/>
                  <a:tailEnd/>
                </a:ln>
                <a:solidFill>
                  <a:srgbClr val="000000"/>
                </a:solidFill>
                <a:latin typeface="Times New Roman"/>
                <a:cs typeface="Times New Roman"/>
              </a:rPr>
              <a:t>Other Cultures</a:t>
            </a:r>
          </a:p>
        </p:txBody>
      </p:sp>
      <p:sp>
        <p:nvSpPr>
          <p:cNvPr id="116753" name="AutoShape 17"/>
          <p:cNvSpPr>
            <a:spLocks noChangeArrowheads="1"/>
          </p:cNvSpPr>
          <p:nvPr/>
        </p:nvSpPr>
        <p:spPr bwMode="auto">
          <a:xfrm rot="-10797001">
            <a:off x="5638800" y="3376613"/>
            <a:ext cx="2982913" cy="584200"/>
          </a:xfrm>
          <a:prstGeom prst="homePlate">
            <a:avLst>
              <a:gd name="adj" fmla="val 127649"/>
            </a:avLst>
          </a:prstGeom>
          <a:gradFill rotWithShape="0">
            <a:gsLst>
              <a:gs pos="0">
                <a:srgbClr val="FF6600"/>
              </a:gs>
              <a:gs pos="100000">
                <a:srgbClr val="FFCC00"/>
              </a:gs>
            </a:gsLst>
            <a:lin ang="0" scaled="1"/>
          </a:gradFill>
          <a:ln w="9525">
            <a:solidFill>
              <a:schemeClr val="tx1"/>
            </a:solidFill>
            <a:miter lim="800000"/>
            <a:headEnd/>
            <a:tailEnd/>
          </a:ln>
          <a:effectLst/>
        </p:spPr>
        <p:txBody>
          <a:bodyPr rot="10800000" anchor="ctr"/>
          <a:lstStyle/>
          <a:p>
            <a:pPr algn="ctr"/>
            <a:r>
              <a:rPr lang="en-US"/>
              <a:t>Reference Groups</a:t>
            </a:r>
          </a:p>
        </p:txBody>
      </p:sp>
    </p:spTree>
  </p:cSld>
  <p:clrMapOvr>
    <a:masterClrMapping/>
  </p:clrMapOvr>
  <p:transition>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The Affluent Consumer</a:t>
            </a:r>
          </a:p>
        </p:txBody>
      </p:sp>
      <p:sp>
        <p:nvSpPr>
          <p:cNvPr id="130051" name="Rectangle 3"/>
          <p:cNvSpPr>
            <a:spLocks noGrp="1" noChangeArrowheads="1"/>
          </p:cNvSpPr>
          <p:nvPr>
            <p:ph type="body" idx="1"/>
          </p:nvPr>
        </p:nvSpPr>
        <p:spPr>
          <a:xfrm>
            <a:off x="457200" y="1752600"/>
            <a:ext cx="3505200" cy="4373563"/>
          </a:xfrm>
        </p:spPr>
        <p:txBody>
          <a:bodyPr rtlCol="0">
            <a:normAutofit fontScale="92500" lnSpcReduction="20000"/>
          </a:bodyPr>
          <a:lstStyle/>
          <a:p>
            <a:pPr eaLnBrk="1" fontAlgn="auto" hangingPunct="1">
              <a:lnSpc>
                <a:spcPct val="90000"/>
              </a:lnSpc>
              <a:spcAft>
                <a:spcPts val="0"/>
              </a:spcAft>
              <a:buFont typeface="Arial" pitchFamily="34" charset="0"/>
              <a:buChar char="•"/>
              <a:defRPr/>
            </a:pPr>
            <a:r>
              <a:rPr lang="en-US" dirty="0" smtClean="0"/>
              <a:t>Growing </a:t>
            </a:r>
            <a:r>
              <a:rPr lang="en-US" dirty="0"/>
              <a:t>number of households can be classified as “mass affluent” with incomes of at least $75,000</a:t>
            </a:r>
          </a:p>
          <a:p>
            <a:pPr eaLnBrk="1" fontAlgn="auto" hangingPunct="1">
              <a:lnSpc>
                <a:spcPct val="90000"/>
              </a:lnSpc>
              <a:spcAft>
                <a:spcPts val="0"/>
              </a:spcAft>
              <a:buFont typeface="Arial" pitchFamily="34" charset="0"/>
              <a:buChar char="•"/>
              <a:defRPr/>
            </a:pPr>
            <a:r>
              <a:rPr lang="en-US" dirty="0"/>
              <a:t>Some researchers are defining affluent to include lifestyle and psychographic factors in addition to </a:t>
            </a:r>
            <a:r>
              <a:rPr lang="en-US" dirty="0" smtClean="0"/>
              <a:t>income</a:t>
            </a:r>
            <a:endParaRPr lang="en-US" dirty="0"/>
          </a:p>
        </p:txBody>
      </p:sp>
      <p:sp>
        <p:nvSpPr>
          <p:cNvPr id="6" name="Slide Number Placeholder 5"/>
          <p:cNvSpPr>
            <a:spLocks noGrp="1"/>
          </p:cNvSpPr>
          <p:nvPr>
            <p:ph type="sldNum" sz="quarter" idx="12"/>
          </p:nvPr>
        </p:nvSpPr>
        <p:spPr/>
        <p:txBody>
          <a:bodyPr/>
          <a:lstStyle/>
          <a:p>
            <a:pPr>
              <a:defRPr/>
            </a:pPr>
            <a:fld id="{EEDAF50D-4CB1-4CF3-BF15-278F86EFDE92}" type="slidenum">
              <a:rPr lang="en-US"/>
              <a:pPr>
                <a:defRPr/>
              </a:pPr>
              <a:t>40</a:t>
            </a:fld>
            <a:endParaRPr lang="en-US" dirty="0"/>
          </a:p>
        </p:txBody>
      </p:sp>
      <p:sp>
        <p:nvSpPr>
          <p:cNvPr id="7"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8" name="Footer Placeholder 6"/>
          <p:cNvSpPr txBox="1">
            <a:spLocks/>
          </p:cNvSpPr>
          <p:nvPr/>
        </p:nvSpPr>
        <p:spPr>
          <a:xfrm>
            <a:off x="71628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pic>
        <p:nvPicPr>
          <p:cNvPr id="39943" name="Picture 8" descr="ch11-money.jpg"/>
          <p:cNvPicPr>
            <a:picLocks noChangeAspect="1"/>
          </p:cNvPicPr>
          <p:nvPr/>
        </p:nvPicPr>
        <p:blipFill>
          <a:blip r:embed="rId3"/>
          <a:srcRect/>
          <a:stretch>
            <a:fillRect/>
          </a:stretch>
        </p:blipFill>
        <p:spPr bwMode="auto">
          <a:xfrm>
            <a:off x="3810000" y="2286000"/>
            <a:ext cx="480060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5"/>
          <p:cNvSpPr>
            <a:spLocks noGrp="1"/>
          </p:cNvSpPr>
          <p:nvPr>
            <p:ph type="title"/>
          </p:nvPr>
        </p:nvSpPr>
        <p:spPr>
          <a:xfrm>
            <a:off x="533400" y="0"/>
            <a:ext cx="8229600" cy="1143000"/>
          </a:xfrm>
        </p:spPr>
        <p:txBody>
          <a:bodyPr/>
          <a:lstStyle/>
          <a:p>
            <a:pPr eaLnBrk="1" hangingPunct="1"/>
            <a:r>
              <a:rPr lang="en-US" smtClean="0"/>
              <a:t>The Affluent Consumer</a:t>
            </a:r>
          </a:p>
        </p:txBody>
      </p:sp>
      <p:sp>
        <p:nvSpPr>
          <p:cNvPr id="40963" name="Content Placeholder 4"/>
          <p:cNvSpPr>
            <a:spLocks noGrp="1"/>
          </p:cNvSpPr>
          <p:nvPr>
            <p:ph idx="1"/>
          </p:nvPr>
        </p:nvSpPr>
        <p:spPr>
          <a:xfrm>
            <a:off x="457200" y="1752600"/>
            <a:ext cx="2743200" cy="4373563"/>
          </a:xfrm>
        </p:spPr>
        <p:txBody>
          <a:bodyPr/>
          <a:lstStyle/>
          <a:p>
            <a:pPr>
              <a:buFont typeface="Arial" charset="0"/>
              <a:buNone/>
            </a:pPr>
            <a:r>
              <a:rPr lang="en-US" sz="2800" smtClean="0"/>
              <a:t>Three Segments of Affluent Customers’ Average Household Expenditures - Figure 10.12</a:t>
            </a:r>
          </a:p>
        </p:txBody>
      </p:sp>
      <p:sp>
        <p:nvSpPr>
          <p:cNvPr id="4" name="Slide Number Placeholder 3"/>
          <p:cNvSpPr>
            <a:spLocks noGrp="1"/>
          </p:cNvSpPr>
          <p:nvPr>
            <p:ph type="sldNum" sz="quarter" idx="12"/>
          </p:nvPr>
        </p:nvSpPr>
        <p:spPr/>
        <p:txBody>
          <a:bodyPr/>
          <a:lstStyle/>
          <a:p>
            <a:pPr>
              <a:defRPr/>
            </a:pPr>
            <a:fld id="{0B262DA4-DD09-4487-8793-857F8495BFB3}" type="slidenum">
              <a:rPr lang="en-US"/>
              <a:pPr>
                <a:defRPr/>
              </a:pPr>
              <a:t>41</a:t>
            </a:fld>
            <a:endParaRPr lang="en-US"/>
          </a:p>
        </p:txBody>
      </p:sp>
      <p:pic>
        <p:nvPicPr>
          <p:cNvPr id="40965" name="Picture 6" descr="fig10_12"/>
          <p:cNvPicPr>
            <a:picLocks noChangeAspect="1" noChangeArrowheads="1"/>
          </p:cNvPicPr>
          <p:nvPr/>
        </p:nvPicPr>
        <p:blipFill>
          <a:blip r:embed="rId3"/>
          <a:srcRect/>
          <a:stretch>
            <a:fillRect/>
          </a:stretch>
        </p:blipFill>
        <p:spPr bwMode="auto">
          <a:xfrm>
            <a:off x="3429000" y="914400"/>
            <a:ext cx="4422775" cy="5486400"/>
          </a:xfrm>
          <a:prstGeom prst="rect">
            <a:avLst/>
          </a:prstGeom>
          <a:noFill/>
          <a:ln w="38100">
            <a:solidFill>
              <a:schemeClr val="tx1"/>
            </a:solidFill>
            <a:miter lim="800000"/>
            <a:headEnd/>
            <a:tailEnd/>
          </a:ln>
        </p:spPr>
      </p:pic>
      <p:sp>
        <p:nvSpPr>
          <p:cNvPr id="6"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7" name="Footer Placeholder 6"/>
          <p:cNvSpPr txBox="1">
            <a:spLocks/>
          </p:cNvSpPr>
          <p:nvPr/>
        </p:nvSpPr>
        <p:spPr>
          <a:xfrm>
            <a:off x="72390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z="2800" smtClean="0"/>
              <a:t>What Is the Name of the Segment Targeted by This Ad, and Why Is the Appeal Shown Here Used?</a:t>
            </a:r>
          </a:p>
        </p:txBody>
      </p:sp>
      <p:pic>
        <p:nvPicPr>
          <p:cNvPr id="41987" name="Content Placeholder 4" descr="fig10_11.jpg"/>
          <p:cNvPicPr>
            <a:picLocks noGrp="1" noChangeAspect="1"/>
          </p:cNvPicPr>
          <p:nvPr>
            <p:ph idx="1"/>
          </p:nvPr>
        </p:nvPicPr>
        <p:blipFill>
          <a:blip r:embed="rId2"/>
          <a:srcRect/>
          <a:stretch>
            <a:fillRect/>
          </a:stretch>
        </p:blipFill>
        <p:spPr>
          <a:xfrm>
            <a:off x="3008313" y="1752600"/>
            <a:ext cx="3127375" cy="4373563"/>
          </a:xfrm>
        </p:spPr>
      </p:pic>
      <p:sp>
        <p:nvSpPr>
          <p:cNvPr id="4" name="Slide Number Placeholder 3"/>
          <p:cNvSpPr>
            <a:spLocks noGrp="1"/>
          </p:cNvSpPr>
          <p:nvPr>
            <p:ph type="sldNum" sz="quarter" idx="12"/>
          </p:nvPr>
        </p:nvSpPr>
        <p:spPr/>
        <p:txBody>
          <a:bodyPr/>
          <a:lstStyle/>
          <a:p>
            <a:pPr>
              <a:defRPr/>
            </a:pPr>
            <a:fld id="{92DECEEB-EBC5-4DC0-8367-0A4709C3350E}" type="slidenum">
              <a:rPr lang="en-US" smtClean="0"/>
              <a:pPr>
                <a:defRPr/>
              </a:pPr>
              <a:t>42</a:t>
            </a:fld>
            <a:endParaRPr lang="en-US"/>
          </a:p>
        </p:txBody>
      </p:sp>
      <p:sp>
        <p:nvSpPr>
          <p:cNvPr id="5"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6" name="Footer Placeholder 6"/>
          <p:cNvSpPr txBox="1">
            <a:spLocks/>
          </p:cNvSpPr>
          <p:nvPr/>
        </p:nvSpPr>
        <p:spPr>
          <a:xfrm>
            <a:off x="72390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smtClean="0"/>
              <a:t>This Ad was Used Because it is Effective for the Affluent Consumer.</a:t>
            </a:r>
          </a:p>
        </p:txBody>
      </p:sp>
      <p:pic>
        <p:nvPicPr>
          <p:cNvPr id="43011" name="Content Placeholder 4" descr="fig10_11.jpg"/>
          <p:cNvPicPr>
            <a:picLocks noGrp="1" noChangeAspect="1"/>
          </p:cNvPicPr>
          <p:nvPr>
            <p:ph idx="1"/>
          </p:nvPr>
        </p:nvPicPr>
        <p:blipFill>
          <a:blip r:embed="rId2"/>
          <a:srcRect/>
          <a:stretch>
            <a:fillRect/>
          </a:stretch>
        </p:blipFill>
        <p:spPr>
          <a:xfrm>
            <a:off x="3008313" y="1752600"/>
            <a:ext cx="3127375" cy="4373563"/>
          </a:xfrm>
        </p:spPr>
      </p:pic>
      <p:sp>
        <p:nvSpPr>
          <p:cNvPr id="4" name="Slide Number Placeholder 3"/>
          <p:cNvSpPr>
            <a:spLocks noGrp="1"/>
          </p:cNvSpPr>
          <p:nvPr>
            <p:ph type="sldNum" sz="quarter" idx="12"/>
          </p:nvPr>
        </p:nvSpPr>
        <p:spPr/>
        <p:txBody>
          <a:bodyPr/>
          <a:lstStyle/>
          <a:p>
            <a:pPr>
              <a:defRPr/>
            </a:pPr>
            <a:fld id="{96CE7540-C5BB-4733-B191-6EE98219EF2A}" type="slidenum">
              <a:rPr lang="en-US" smtClean="0"/>
              <a:pPr>
                <a:defRPr/>
              </a:pPr>
              <a:t>43</a:t>
            </a:fld>
            <a:endParaRPr lang="en-US"/>
          </a:p>
        </p:txBody>
      </p:sp>
      <p:sp>
        <p:nvSpPr>
          <p:cNvPr id="5"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6" name="Footer Placeholder 6"/>
          <p:cNvSpPr txBox="1">
            <a:spLocks/>
          </p:cNvSpPr>
          <p:nvPr/>
        </p:nvSpPr>
        <p:spPr>
          <a:xfrm>
            <a:off x="72390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p:cNvSpPr>
            <a:spLocks noGrp="1" noChangeArrowheads="1"/>
          </p:cNvSpPr>
          <p:nvPr>
            <p:ph type="title"/>
          </p:nvPr>
        </p:nvSpPr>
        <p:spPr/>
        <p:txBody>
          <a:bodyPr/>
          <a:lstStyle/>
          <a:p>
            <a:pPr eaLnBrk="1" hangingPunct="1"/>
            <a:r>
              <a:rPr lang="en-US" smtClean="0"/>
              <a:t>What Is the Middle Class?</a:t>
            </a:r>
          </a:p>
        </p:txBody>
      </p:sp>
      <p:sp>
        <p:nvSpPr>
          <p:cNvPr id="44035" name="Rectangle 5"/>
          <p:cNvSpPr>
            <a:spLocks noGrp="1" noChangeArrowheads="1"/>
          </p:cNvSpPr>
          <p:nvPr>
            <p:ph idx="1"/>
          </p:nvPr>
        </p:nvSpPr>
        <p:spPr/>
        <p:txBody>
          <a:bodyPr/>
          <a:lstStyle/>
          <a:p>
            <a:pPr eaLnBrk="1" hangingPunct="1"/>
            <a:r>
              <a:rPr lang="en-US" smtClean="0"/>
              <a:t>The “middle” 50 percent of household incomes - households earning between $25,000 and $85,000</a:t>
            </a:r>
          </a:p>
          <a:p>
            <a:pPr eaLnBrk="1" hangingPunct="1"/>
            <a:r>
              <a:rPr lang="en-US" smtClean="0"/>
              <a:t>The emerging Chinese middle class</a:t>
            </a:r>
          </a:p>
          <a:p>
            <a:pPr eaLnBrk="1" hangingPunct="1"/>
            <a:r>
              <a:rPr lang="en-US" smtClean="0"/>
              <a:t>Moving up to more “near luxuries”</a:t>
            </a:r>
          </a:p>
        </p:txBody>
      </p:sp>
      <p:sp>
        <p:nvSpPr>
          <p:cNvPr id="6" name="Footer Placeholder 6"/>
          <p:cNvSpPr>
            <a:spLocks noGrp="1"/>
          </p:cNvSpPr>
          <p:nvPr>
            <p:ph type="ftr" sz="quarter" idx="11"/>
          </p:nvPr>
        </p:nvSpPr>
        <p:spPr/>
        <p:txBody>
          <a:bodyPr/>
          <a:lstStyle/>
          <a:p>
            <a:pPr>
              <a:defRPr/>
            </a:pPr>
            <a:r>
              <a:rPr lang="en-US" smtClean="0"/>
              <a:t>Copyright 2010 Pearson Education, Inc. Publishing as Prentice Hall          </a:t>
            </a:r>
            <a:endParaRPr lang="en-US" dirty="0"/>
          </a:p>
        </p:txBody>
      </p:sp>
      <p:sp>
        <p:nvSpPr>
          <p:cNvPr id="5" name="Slide Number Placeholder 5"/>
          <p:cNvSpPr>
            <a:spLocks noGrp="1"/>
          </p:cNvSpPr>
          <p:nvPr>
            <p:ph type="sldNum" sz="quarter" idx="12"/>
          </p:nvPr>
        </p:nvSpPr>
        <p:spPr/>
        <p:txBody>
          <a:bodyPr/>
          <a:lstStyle/>
          <a:p>
            <a:pPr>
              <a:defRPr/>
            </a:pPr>
            <a:fld id="{E536F0D0-4DE8-4A77-8EAD-5FC4C2DF2663}" type="slidenum">
              <a:rPr lang="en-US"/>
              <a:pPr>
                <a:defRPr/>
              </a:pPr>
              <a:t>44</a:t>
            </a:fld>
            <a:endParaRPr lang="en-US" dirty="0"/>
          </a:p>
        </p:txBody>
      </p:sp>
      <p:sp>
        <p:nvSpPr>
          <p:cNvPr id="7" name="Footer Placeholder 6"/>
          <p:cNvSpPr txBox="1">
            <a:spLocks/>
          </p:cNvSpPr>
          <p:nvPr/>
        </p:nvSpPr>
        <p:spPr>
          <a:xfrm>
            <a:off x="71628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ransition>
    <p:cove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p:txBody>
          <a:bodyPr/>
          <a:lstStyle/>
          <a:p>
            <a:pPr eaLnBrk="1" hangingPunct="1"/>
            <a:r>
              <a:rPr lang="en-US" smtClean="0"/>
              <a:t>The Working Class?</a:t>
            </a:r>
          </a:p>
        </p:txBody>
      </p:sp>
      <p:sp>
        <p:nvSpPr>
          <p:cNvPr id="45059" name="Rectangle 6"/>
          <p:cNvSpPr>
            <a:spLocks noGrp="1" noChangeArrowheads="1"/>
          </p:cNvSpPr>
          <p:nvPr>
            <p:ph type="body" idx="1"/>
          </p:nvPr>
        </p:nvSpPr>
        <p:spPr/>
        <p:txBody>
          <a:bodyPr/>
          <a:lstStyle/>
          <a:p>
            <a:pPr eaLnBrk="1" hangingPunct="1"/>
            <a:r>
              <a:rPr lang="en-US" smtClean="0"/>
              <a:t>Households earning $40,000 or less control more than 30 percent of the total income in the U.S.</a:t>
            </a:r>
          </a:p>
          <a:p>
            <a:pPr eaLnBrk="1" hangingPunct="1"/>
            <a:r>
              <a:rPr lang="en-US" smtClean="0"/>
              <a:t>These consumers tend to be more brand loyal than wealthier consumers.</a:t>
            </a:r>
          </a:p>
        </p:txBody>
      </p:sp>
      <p:pic>
        <p:nvPicPr>
          <p:cNvPr id="45060" name="Picture 2" descr="C:\Documents and Settings\utter\Local Settings\Temporary Internet Files\Content.IE5\AJVCC7L6\MMj02832680000[1].gif">
            <a:hlinkClick r:id="rId3"/>
          </p:cNvPr>
          <p:cNvPicPr>
            <a:picLocks noChangeAspect="1" noChangeArrowheads="1" noCrop="1"/>
          </p:cNvPicPr>
          <p:nvPr/>
        </p:nvPicPr>
        <p:blipFill>
          <a:blip r:embed="rId4"/>
          <a:srcRect/>
          <a:stretch>
            <a:fillRect/>
          </a:stretch>
        </p:blipFill>
        <p:spPr bwMode="auto">
          <a:xfrm>
            <a:off x="7543800" y="5562600"/>
            <a:ext cx="771525" cy="7620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A501931B-B666-42D0-BE23-DDCEDE78AC23}" type="slidenum">
              <a:rPr lang="en-US"/>
              <a:pPr>
                <a:defRPr/>
              </a:pPr>
              <a:t>45</a:t>
            </a:fld>
            <a:endParaRPr lang="en-US" dirty="0"/>
          </a:p>
        </p:txBody>
      </p:sp>
      <p:sp>
        <p:nvSpPr>
          <p:cNvPr id="7"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8" name="Footer Placeholder 6"/>
          <p:cNvSpPr txBox="1">
            <a:spLocks/>
          </p:cNvSpPr>
          <p:nvPr/>
        </p:nvSpPr>
        <p:spPr>
          <a:xfrm>
            <a:off x="71628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ransition>
    <p:cove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Discussion Questions</a:t>
            </a:r>
          </a:p>
        </p:txBody>
      </p:sp>
      <p:sp>
        <p:nvSpPr>
          <p:cNvPr id="46083" name="Rectangle 3"/>
          <p:cNvSpPr>
            <a:spLocks noGrp="1" noChangeArrowheads="1"/>
          </p:cNvSpPr>
          <p:nvPr>
            <p:ph type="body" idx="1"/>
          </p:nvPr>
        </p:nvSpPr>
        <p:spPr/>
        <p:txBody>
          <a:bodyPr/>
          <a:lstStyle/>
          <a:p>
            <a:pPr eaLnBrk="1" hangingPunct="1"/>
            <a:r>
              <a:rPr lang="en-US" smtClean="0"/>
              <a:t>What types of products are targeted to the working class?</a:t>
            </a:r>
          </a:p>
          <a:p>
            <a:pPr eaLnBrk="1" hangingPunct="1"/>
            <a:r>
              <a:rPr lang="en-US" smtClean="0"/>
              <a:t>What issues must marketers consider when targeting their ads to the working class?</a:t>
            </a:r>
          </a:p>
        </p:txBody>
      </p:sp>
      <p:sp>
        <p:nvSpPr>
          <p:cNvPr id="5" name="Slide Number Placeholder 5"/>
          <p:cNvSpPr>
            <a:spLocks noGrp="1"/>
          </p:cNvSpPr>
          <p:nvPr>
            <p:ph type="sldNum" sz="quarter" idx="12"/>
          </p:nvPr>
        </p:nvSpPr>
        <p:spPr/>
        <p:txBody>
          <a:bodyPr/>
          <a:lstStyle/>
          <a:p>
            <a:pPr>
              <a:defRPr/>
            </a:pPr>
            <a:fld id="{21D7A5E9-0D90-4871-960F-4679367966D5}" type="slidenum">
              <a:rPr lang="en-US"/>
              <a:pPr>
                <a:defRPr/>
              </a:pPr>
              <a:t>46</a:t>
            </a:fld>
            <a:endParaRPr lang="en-US" dirty="0"/>
          </a:p>
        </p:txBody>
      </p:sp>
      <p:sp>
        <p:nvSpPr>
          <p:cNvPr id="6"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7" name="Footer Placeholder 6"/>
          <p:cNvSpPr txBox="1">
            <a:spLocks/>
          </p:cNvSpPr>
          <p:nvPr/>
        </p:nvSpPr>
        <p:spPr>
          <a:xfrm>
            <a:off x="71628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The Techno Class</a:t>
            </a:r>
          </a:p>
        </p:txBody>
      </p:sp>
      <p:sp>
        <p:nvSpPr>
          <p:cNvPr id="47107" name="Rectangle 3"/>
          <p:cNvSpPr>
            <a:spLocks noGrp="1" noChangeArrowheads="1"/>
          </p:cNvSpPr>
          <p:nvPr>
            <p:ph type="body" idx="1"/>
          </p:nvPr>
        </p:nvSpPr>
        <p:spPr/>
        <p:txBody>
          <a:bodyPr/>
          <a:lstStyle/>
          <a:p>
            <a:pPr eaLnBrk="1" hangingPunct="1"/>
            <a:r>
              <a:rPr lang="en-US" smtClean="0"/>
              <a:t>Having competency with technology</a:t>
            </a:r>
          </a:p>
          <a:p>
            <a:pPr eaLnBrk="1" hangingPunct="1"/>
            <a:r>
              <a:rPr lang="en-US" smtClean="0"/>
              <a:t>Those without are referred to as “technologically underclassed”</a:t>
            </a:r>
          </a:p>
          <a:p>
            <a:pPr eaLnBrk="1" hangingPunct="1"/>
            <a:r>
              <a:rPr lang="en-US" smtClean="0"/>
              <a:t>Parents are seeking computer exposure for their children</a:t>
            </a:r>
          </a:p>
          <a:p>
            <a:pPr eaLnBrk="1" hangingPunct="1"/>
            <a:r>
              <a:rPr lang="en-US" smtClean="0"/>
              <a:t>Geeks now viewed as friendly and fun</a:t>
            </a:r>
          </a:p>
        </p:txBody>
      </p:sp>
      <p:sp>
        <p:nvSpPr>
          <p:cNvPr id="5" name="Slide Number Placeholder 5"/>
          <p:cNvSpPr>
            <a:spLocks noGrp="1"/>
          </p:cNvSpPr>
          <p:nvPr>
            <p:ph type="sldNum" sz="quarter" idx="12"/>
          </p:nvPr>
        </p:nvSpPr>
        <p:spPr/>
        <p:txBody>
          <a:bodyPr/>
          <a:lstStyle/>
          <a:p>
            <a:pPr>
              <a:defRPr/>
            </a:pPr>
            <a:fld id="{7E7529EE-698E-405E-A150-26C7873D261C}" type="slidenum">
              <a:rPr lang="en-US"/>
              <a:pPr>
                <a:defRPr/>
              </a:pPr>
              <a:t>47</a:t>
            </a:fld>
            <a:endParaRPr lang="en-US" dirty="0"/>
          </a:p>
        </p:txBody>
      </p:sp>
      <p:sp>
        <p:nvSpPr>
          <p:cNvPr id="6"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7" name="Footer Placeholder 6"/>
          <p:cNvSpPr txBox="1">
            <a:spLocks/>
          </p:cNvSpPr>
          <p:nvPr/>
        </p:nvSpPr>
        <p:spPr>
          <a:xfrm>
            <a:off x="71628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type="title"/>
          </p:nvPr>
        </p:nvSpPr>
        <p:spPr/>
        <p:txBody>
          <a:bodyPr rtlCol="0">
            <a:normAutofit fontScale="90000"/>
          </a:bodyPr>
          <a:lstStyle/>
          <a:p>
            <a:pPr eaLnBrk="1" fontAlgn="auto" hangingPunct="1">
              <a:spcAft>
                <a:spcPts val="0"/>
              </a:spcAft>
              <a:defRPr/>
            </a:pPr>
            <a:r>
              <a:rPr lang="en-US"/>
              <a:t>Consumer Behavior and </a:t>
            </a:r>
            <a:br>
              <a:rPr lang="en-US"/>
            </a:br>
            <a:r>
              <a:rPr lang="en-US"/>
              <a:t>Social Class</a:t>
            </a:r>
          </a:p>
        </p:txBody>
      </p:sp>
      <p:sp>
        <p:nvSpPr>
          <p:cNvPr id="48131" name="Rectangle 5"/>
          <p:cNvSpPr>
            <a:spLocks noGrp="1" noChangeArrowheads="1"/>
          </p:cNvSpPr>
          <p:nvPr>
            <p:ph type="body" idx="1"/>
          </p:nvPr>
        </p:nvSpPr>
        <p:spPr>
          <a:xfrm>
            <a:off x="457200" y="1752600"/>
            <a:ext cx="7620000" cy="4373563"/>
          </a:xfrm>
        </p:spPr>
        <p:txBody>
          <a:bodyPr/>
          <a:lstStyle/>
          <a:p>
            <a:pPr eaLnBrk="1" hangingPunct="1"/>
            <a:r>
              <a:rPr lang="en-US" dirty="0" smtClean="0"/>
              <a:t>Clothing, Fashion, and Shopping</a:t>
            </a:r>
          </a:p>
          <a:p>
            <a:pPr eaLnBrk="1" hangingPunct="1"/>
            <a:r>
              <a:rPr lang="en-US" dirty="0" smtClean="0"/>
              <a:t>Saving</a:t>
            </a:r>
            <a:r>
              <a:rPr lang="en-US" dirty="0" smtClean="0"/>
              <a:t>, Spending, and Credit</a:t>
            </a:r>
          </a:p>
          <a:p>
            <a:pPr eaLnBrk="1" hangingPunct="1"/>
            <a:r>
              <a:rPr lang="en-US" dirty="0" smtClean="0"/>
              <a:t>Social Class and Communication</a:t>
            </a:r>
          </a:p>
        </p:txBody>
      </p:sp>
      <p:sp>
        <p:nvSpPr>
          <p:cNvPr id="7" name="Slide Number Placeholder 5"/>
          <p:cNvSpPr>
            <a:spLocks noGrp="1"/>
          </p:cNvSpPr>
          <p:nvPr>
            <p:ph type="sldNum" sz="quarter" idx="12"/>
          </p:nvPr>
        </p:nvSpPr>
        <p:spPr/>
        <p:txBody>
          <a:bodyPr/>
          <a:lstStyle/>
          <a:p>
            <a:pPr>
              <a:defRPr/>
            </a:pPr>
            <a:fld id="{19B13F10-B329-4C1F-8ADC-4762AF5C274E}" type="slidenum">
              <a:rPr lang="en-US"/>
              <a:pPr>
                <a:defRPr/>
              </a:pPr>
              <a:t>48</a:t>
            </a:fld>
            <a:endParaRPr lang="en-US" dirty="0"/>
          </a:p>
        </p:txBody>
      </p:sp>
      <p:sp>
        <p:nvSpPr>
          <p:cNvPr id="8" name="Footer Placeholder 6"/>
          <p:cNvSpPr>
            <a:spLocks noGrp="1"/>
          </p:cNvSpPr>
          <p:nvPr>
            <p:ph type="ftr" sz="quarter" idx="11"/>
          </p:nvPr>
        </p:nvSpPr>
        <p:spPr>
          <a:xfrm>
            <a:off x="0" y="6492875"/>
            <a:ext cx="5638800" cy="365125"/>
          </a:xfrm>
        </p:spPr>
        <p:txBody>
          <a:bodyPr/>
          <a:lstStyle/>
          <a:p>
            <a:pPr>
              <a:defRPr/>
            </a:pPr>
            <a:r>
              <a:rPr lang="en-US" dirty="0" smtClean="0"/>
              <a:t>Copyright 2010 Pearson Education, Inc. Publishing as Prentice Hall          </a:t>
            </a:r>
            <a:endParaRPr lang="en-US" dirty="0"/>
          </a:p>
        </p:txBody>
      </p:sp>
      <p:sp>
        <p:nvSpPr>
          <p:cNvPr id="9" name="Footer Placeholder 6"/>
          <p:cNvSpPr txBox="1">
            <a:spLocks/>
          </p:cNvSpPr>
          <p:nvPr/>
        </p:nvSpPr>
        <p:spPr>
          <a:xfrm>
            <a:off x="7162800" y="6492875"/>
            <a:ext cx="1371600" cy="365125"/>
          </a:xfrm>
          <a:prstGeom prst="rect">
            <a:avLst/>
          </a:prstGeom>
        </p:spPr>
        <p:txBody>
          <a:bodyPr anchor="ctr"/>
          <a:lstStyle/>
          <a:p>
            <a:pPr fontAlgn="auto">
              <a:spcBef>
                <a:spcPts val="0"/>
              </a:spcBef>
              <a:spcAft>
                <a:spcPts val="0"/>
              </a:spcAft>
              <a:defRPr/>
            </a:pPr>
            <a:r>
              <a:rPr lang="en-US" sz="1200" dirty="0">
                <a:solidFill>
                  <a:schemeClr val="tx1">
                    <a:tint val="75000"/>
                  </a:schemeClr>
                </a:solidFill>
                <a:latin typeface="+mn-lt"/>
              </a:rPr>
              <a:t>Chapter Ten Slide</a:t>
            </a:r>
          </a:p>
        </p:txBody>
      </p:sp>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noAutofit/>
          </a:bodyPr>
          <a:lstStyle/>
          <a:p>
            <a:r>
              <a:rPr lang="en-US" sz="4000" b="1" dirty="0"/>
              <a:t>Factors Encouraging Conformity:</a:t>
            </a:r>
            <a:br>
              <a:rPr lang="en-US" sz="4000" b="1" dirty="0"/>
            </a:br>
            <a:r>
              <a:rPr lang="en-US" sz="4000" b="1" dirty="0"/>
              <a:t>A Reference Group Must ...</a:t>
            </a:r>
          </a:p>
        </p:txBody>
      </p:sp>
      <p:sp>
        <p:nvSpPr>
          <p:cNvPr id="118787" name="Rectangle 3"/>
          <p:cNvSpPr>
            <a:spLocks noGrp="1" noChangeArrowheads="1"/>
          </p:cNvSpPr>
          <p:nvPr>
            <p:ph type="body" idx="1"/>
          </p:nvPr>
        </p:nvSpPr>
        <p:spPr>
          <a:xfrm>
            <a:off x="357158" y="1752600"/>
            <a:ext cx="8358246" cy="4533920"/>
          </a:xfrm>
        </p:spPr>
        <p:txBody>
          <a:bodyPr>
            <a:normAutofit/>
          </a:bodyPr>
          <a:lstStyle/>
          <a:p>
            <a:pPr>
              <a:lnSpc>
                <a:spcPct val="90000"/>
              </a:lnSpc>
            </a:pPr>
            <a:r>
              <a:rPr lang="en-US" sz="3000" dirty="0"/>
              <a:t>Inform or make the individual aware of a specific product or brand</a:t>
            </a:r>
          </a:p>
          <a:p>
            <a:pPr>
              <a:lnSpc>
                <a:spcPct val="90000"/>
              </a:lnSpc>
            </a:pPr>
            <a:r>
              <a:rPr lang="en-US" sz="3000" dirty="0"/>
              <a:t>Provide the individual with the opportunity to compare his or her own thinking with the attitudes and behavior of the group</a:t>
            </a:r>
          </a:p>
          <a:p>
            <a:pPr>
              <a:lnSpc>
                <a:spcPct val="90000"/>
              </a:lnSpc>
            </a:pPr>
            <a:r>
              <a:rPr lang="en-US" sz="3000" dirty="0"/>
              <a:t>Influence the individual to adopt attitudes and behavior that are consistent with the norms of the group</a:t>
            </a:r>
          </a:p>
          <a:p>
            <a:pPr>
              <a:lnSpc>
                <a:spcPct val="90000"/>
              </a:lnSpc>
            </a:pPr>
            <a:r>
              <a:rPr lang="en-US" sz="3000" dirty="0"/>
              <a:t>Legitimize the decision to use the same products as the group</a:t>
            </a:r>
          </a:p>
        </p:txBody>
      </p:sp>
    </p:spTree>
  </p:cSld>
  <p:clrMapOvr>
    <a:masterClrMapping/>
  </p:clrMapOvr>
  <p:transition>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p:cNvPicPr>
            <a:picLocks noChangeAspect="1" noChangeArrowheads="1"/>
          </p:cNvPicPr>
          <p:nvPr/>
        </p:nvPicPr>
        <p:blipFill>
          <a:blip r:embed="rId3">
            <a:lum bright="70000" contrast="-70000"/>
          </a:blip>
          <a:srcRect/>
          <a:stretch>
            <a:fillRect/>
          </a:stretch>
        </p:blipFill>
        <p:spPr bwMode="auto">
          <a:xfrm>
            <a:off x="609600" y="533400"/>
            <a:ext cx="7924800" cy="5638800"/>
          </a:xfrm>
          <a:prstGeom prst="rect">
            <a:avLst/>
          </a:prstGeom>
          <a:noFill/>
          <a:ln w="9525">
            <a:noFill/>
            <a:miter lim="800000"/>
            <a:headEnd/>
            <a:tailEnd/>
          </a:ln>
          <a:effectLst/>
        </p:spPr>
      </p:pic>
      <p:sp>
        <p:nvSpPr>
          <p:cNvPr id="120835" name="Rectangle 3"/>
          <p:cNvSpPr>
            <a:spLocks noGrp="1" noChangeArrowheads="1"/>
          </p:cNvSpPr>
          <p:nvPr>
            <p:ph type="title"/>
          </p:nvPr>
        </p:nvSpPr>
        <p:spPr>
          <a:xfrm>
            <a:off x="428596" y="500042"/>
            <a:ext cx="8229600" cy="1143000"/>
          </a:xfrm>
        </p:spPr>
        <p:txBody>
          <a:bodyPr>
            <a:normAutofit fontScale="90000"/>
          </a:bodyPr>
          <a:lstStyle/>
          <a:p>
            <a:r>
              <a:rPr lang="en-US" sz="3600" b="1" dirty="0"/>
              <a:t>Selected Consumer-Related </a:t>
            </a:r>
            <a:br>
              <a:rPr lang="en-US" sz="3600" b="1" dirty="0"/>
            </a:br>
            <a:r>
              <a:rPr lang="en-US" sz="3600" b="1" dirty="0"/>
              <a:t>Reference Groups</a:t>
            </a:r>
            <a:endParaRPr lang="en-US" b="1" dirty="0"/>
          </a:p>
        </p:txBody>
      </p:sp>
      <p:sp>
        <p:nvSpPr>
          <p:cNvPr id="120836" name="Rectangle 4"/>
          <p:cNvSpPr>
            <a:spLocks noGrp="1" noChangeArrowheads="1"/>
          </p:cNvSpPr>
          <p:nvPr>
            <p:ph type="body" idx="1"/>
          </p:nvPr>
        </p:nvSpPr>
        <p:spPr>
          <a:xfrm>
            <a:off x="1676400" y="2057400"/>
            <a:ext cx="5867400" cy="4114800"/>
          </a:xfrm>
        </p:spPr>
        <p:txBody>
          <a:bodyPr/>
          <a:lstStyle/>
          <a:p>
            <a:pPr>
              <a:lnSpc>
                <a:spcPct val="90000"/>
              </a:lnSpc>
            </a:pPr>
            <a:r>
              <a:rPr lang="en-US"/>
              <a:t>Friendship groups</a:t>
            </a:r>
          </a:p>
          <a:p>
            <a:pPr>
              <a:lnSpc>
                <a:spcPct val="90000"/>
              </a:lnSpc>
            </a:pPr>
            <a:r>
              <a:rPr lang="en-US"/>
              <a:t>Shopping groups</a:t>
            </a:r>
          </a:p>
          <a:p>
            <a:pPr>
              <a:lnSpc>
                <a:spcPct val="90000"/>
              </a:lnSpc>
            </a:pPr>
            <a:r>
              <a:rPr lang="en-US"/>
              <a:t>Work groups</a:t>
            </a:r>
          </a:p>
          <a:p>
            <a:pPr>
              <a:lnSpc>
                <a:spcPct val="90000"/>
              </a:lnSpc>
            </a:pPr>
            <a:r>
              <a:rPr lang="en-US"/>
              <a:t>Virtual groups or communities</a:t>
            </a:r>
          </a:p>
          <a:p>
            <a:pPr>
              <a:lnSpc>
                <a:spcPct val="90000"/>
              </a:lnSpc>
            </a:pPr>
            <a:r>
              <a:rPr lang="en-US"/>
              <a:t>Consumer-action groups</a:t>
            </a:r>
          </a:p>
        </p:txBody>
      </p:sp>
    </p:spTree>
  </p:cSld>
  <p:clrMapOvr>
    <a:masterClrMapping/>
  </p:clrMapOvr>
  <p:transition>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t>Brand Communities</a:t>
            </a:r>
          </a:p>
        </p:txBody>
      </p:sp>
      <p:sp>
        <p:nvSpPr>
          <p:cNvPr id="122883" name="Rectangle 3"/>
          <p:cNvSpPr>
            <a:spLocks noGrp="1" noChangeArrowheads="1"/>
          </p:cNvSpPr>
          <p:nvPr>
            <p:ph type="body" idx="1"/>
          </p:nvPr>
        </p:nvSpPr>
        <p:spPr/>
        <p:txBody>
          <a:bodyPr/>
          <a:lstStyle/>
          <a:p>
            <a:r>
              <a:rPr lang="en-US"/>
              <a:t>Group of runners who meet at the Niketown store in Boston on Wednesdays</a:t>
            </a:r>
          </a:p>
          <a:p>
            <a:r>
              <a:rPr lang="en-US"/>
              <a:t>Saturn car owners who meet for reunions and barbecues</a:t>
            </a:r>
          </a:p>
          <a:p>
            <a:r>
              <a:rPr lang="en-US"/>
              <a:t>Harley Davidson Owner Groups </a:t>
            </a:r>
          </a:p>
          <a:p>
            <a:r>
              <a:rPr lang="en-US"/>
              <a:t>Saab owners</a:t>
            </a:r>
          </a:p>
        </p:txBody>
      </p:sp>
    </p:spTree>
  </p:cSld>
  <p:clrMapOvr>
    <a:masterClrMapping/>
  </p:clrMapOvr>
  <p:transition>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z="4000" b="1"/>
              <a:t>Reference Group Appeals</a:t>
            </a:r>
            <a:endParaRPr lang="en-US" b="1"/>
          </a:p>
        </p:txBody>
      </p:sp>
      <p:sp>
        <p:nvSpPr>
          <p:cNvPr id="124931" name="Rectangle 3"/>
          <p:cNvSpPr>
            <a:spLocks noGrp="1" noChangeArrowheads="1"/>
          </p:cNvSpPr>
          <p:nvPr>
            <p:ph type="body" idx="1"/>
          </p:nvPr>
        </p:nvSpPr>
        <p:spPr>
          <a:xfrm>
            <a:off x="3429000" y="1676400"/>
            <a:ext cx="4749800" cy="4017963"/>
          </a:xfrm>
          <a:ln>
            <a:solidFill>
              <a:schemeClr val="tx1"/>
            </a:solidFill>
          </a:ln>
        </p:spPr>
        <p:txBody>
          <a:bodyPr>
            <a:normAutofit fontScale="92500"/>
          </a:bodyPr>
          <a:lstStyle/>
          <a:p>
            <a:pPr>
              <a:lnSpc>
                <a:spcPct val="90000"/>
              </a:lnSpc>
            </a:pPr>
            <a:r>
              <a:rPr lang="en-US"/>
              <a:t>Celebrities</a:t>
            </a:r>
          </a:p>
          <a:p>
            <a:pPr>
              <a:lnSpc>
                <a:spcPct val="90000"/>
              </a:lnSpc>
            </a:pPr>
            <a:r>
              <a:rPr lang="en-US"/>
              <a:t>The expert</a:t>
            </a:r>
          </a:p>
          <a:p>
            <a:pPr>
              <a:lnSpc>
                <a:spcPct val="90000"/>
              </a:lnSpc>
            </a:pPr>
            <a:r>
              <a:rPr lang="en-US"/>
              <a:t>The “common man”</a:t>
            </a:r>
          </a:p>
          <a:p>
            <a:pPr>
              <a:lnSpc>
                <a:spcPct val="90000"/>
              </a:lnSpc>
            </a:pPr>
            <a:r>
              <a:rPr lang="en-US"/>
              <a:t>The executive and employee spokesperson</a:t>
            </a:r>
          </a:p>
          <a:p>
            <a:pPr>
              <a:lnSpc>
                <a:spcPct val="90000"/>
              </a:lnSpc>
            </a:pPr>
            <a:r>
              <a:rPr lang="en-US"/>
              <a:t>Trade or spokes-characters</a:t>
            </a:r>
          </a:p>
          <a:p>
            <a:pPr>
              <a:lnSpc>
                <a:spcPct val="90000"/>
              </a:lnSpc>
            </a:pPr>
            <a:r>
              <a:rPr lang="en-US"/>
              <a:t>Other reference group appeals</a:t>
            </a:r>
          </a:p>
        </p:txBody>
      </p:sp>
      <p:pic>
        <p:nvPicPr>
          <p:cNvPr id="124932" name="Picture 4"/>
          <p:cNvPicPr>
            <a:picLocks noChangeAspect="1" noChangeArrowheads="1"/>
          </p:cNvPicPr>
          <p:nvPr/>
        </p:nvPicPr>
        <p:blipFill>
          <a:blip r:embed="rId3"/>
          <a:srcRect/>
          <a:stretch>
            <a:fillRect/>
          </a:stretch>
        </p:blipFill>
        <p:spPr bwMode="auto">
          <a:xfrm>
            <a:off x="1219200" y="3733800"/>
            <a:ext cx="1743075" cy="1547813"/>
          </a:xfrm>
          <a:prstGeom prst="rect">
            <a:avLst/>
          </a:prstGeom>
          <a:noFill/>
          <a:ln w="9525">
            <a:noFill/>
            <a:miter lim="800000"/>
            <a:headEnd/>
            <a:tailEnd/>
          </a:ln>
          <a:effectLst/>
        </p:spPr>
      </p:pic>
      <p:pic>
        <p:nvPicPr>
          <p:cNvPr id="124933" name="Picture 5"/>
          <p:cNvPicPr>
            <a:picLocks noChangeAspect="1" noChangeArrowheads="1"/>
          </p:cNvPicPr>
          <p:nvPr/>
        </p:nvPicPr>
        <p:blipFill>
          <a:blip r:embed="rId4"/>
          <a:srcRect/>
          <a:stretch>
            <a:fillRect/>
          </a:stretch>
        </p:blipFill>
        <p:spPr bwMode="auto">
          <a:xfrm>
            <a:off x="1066800" y="5410200"/>
            <a:ext cx="2209800" cy="304800"/>
          </a:xfrm>
          <a:prstGeom prst="rect">
            <a:avLst/>
          </a:prstGeom>
          <a:noFill/>
          <a:ln w="9525">
            <a:noFill/>
            <a:miter lim="800000"/>
            <a:headEnd/>
            <a:tailEnd/>
          </a:ln>
          <a:effectLst/>
        </p:spPr>
      </p:pic>
      <p:sp>
        <p:nvSpPr>
          <p:cNvPr id="124934" name="Text Box 6"/>
          <p:cNvSpPr txBox="1">
            <a:spLocks noChangeArrowheads="1"/>
          </p:cNvSpPr>
          <p:nvPr/>
        </p:nvSpPr>
        <p:spPr bwMode="auto">
          <a:xfrm>
            <a:off x="803275" y="2286000"/>
            <a:ext cx="2555875" cy="1187450"/>
          </a:xfrm>
          <a:prstGeom prst="rect">
            <a:avLst/>
          </a:prstGeom>
          <a:noFill/>
          <a:ln w="9525">
            <a:noFill/>
            <a:miter lim="800000"/>
            <a:headEnd/>
            <a:tailEnd/>
          </a:ln>
          <a:effectLst/>
        </p:spPr>
        <p:txBody>
          <a:bodyPr wrap="none">
            <a:spAutoFit/>
          </a:bodyPr>
          <a:lstStyle/>
          <a:p>
            <a:pPr algn="ctr"/>
            <a:r>
              <a:rPr lang="en-US" b="1" i="1"/>
              <a:t>Ann Taylor uses a </a:t>
            </a:r>
          </a:p>
          <a:p>
            <a:pPr algn="ctr"/>
            <a:r>
              <a:rPr lang="en-US" b="1" i="1"/>
              <a:t>Celebrity Appeal: </a:t>
            </a:r>
          </a:p>
          <a:p>
            <a:pPr algn="ctr"/>
            <a:r>
              <a:rPr lang="en-US" b="1" i="1"/>
              <a:t>Christy Turlington</a:t>
            </a:r>
          </a:p>
        </p:txBody>
      </p:sp>
    </p:spTree>
  </p:cSld>
  <p:clrMapOvr>
    <a:masterClrMapping/>
  </p:clrMapOvr>
  <p:transition>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304800" y="1066800"/>
            <a:ext cx="3810000" cy="762000"/>
          </a:xfrm>
        </p:spPr>
        <p:txBody>
          <a:bodyPr/>
          <a:lstStyle/>
          <a:p>
            <a:r>
              <a:rPr lang="en-US" b="1"/>
              <a:t>Households</a:t>
            </a:r>
            <a:endParaRPr lang="en-US"/>
          </a:p>
        </p:txBody>
      </p:sp>
      <p:sp>
        <p:nvSpPr>
          <p:cNvPr id="133123" name="Rectangle 3"/>
          <p:cNvSpPr>
            <a:spLocks noChangeArrowheads="1"/>
          </p:cNvSpPr>
          <p:nvPr/>
        </p:nvSpPr>
        <p:spPr bwMode="auto">
          <a:xfrm>
            <a:off x="1447800" y="3124200"/>
            <a:ext cx="1905000" cy="1524000"/>
          </a:xfrm>
          <a:prstGeom prst="rect">
            <a:avLst/>
          </a:prstGeom>
          <a:solidFill>
            <a:srgbClr val="CCFFCC"/>
          </a:solidFill>
          <a:ln w="9525">
            <a:solidFill>
              <a:schemeClr val="tx1"/>
            </a:solidFill>
            <a:miter lim="800000"/>
            <a:headEnd/>
            <a:tailEnd/>
          </a:ln>
          <a:effectLst/>
        </p:spPr>
        <p:txBody>
          <a:bodyPr wrap="none" anchor="ctr"/>
          <a:lstStyle/>
          <a:p>
            <a:pPr algn="ctr"/>
            <a:r>
              <a:rPr lang="en-US"/>
              <a:t>Households</a:t>
            </a:r>
          </a:p>
        </p:txBody>
      </p:sp>
      <p:sp>
        <p:nvSpPr>
          <p:cNvPr id="133124" name="Rectangle 4"/>
          <p:cNvSpPr>
            <a:spLocks noChangeArrowheads="1"/>
          </p:cNvSpPr>
          <p:nvPr/>
        </p:nvSpPr>
        <p:spPr bwMode="auto">
          <a:xfrm>
            <a:off x="4191000" y="1371600"/>
            <a:ext cx="3505200" cy="2286000"/>
          </a:xfrm>
          <a:prstGeom prst="rect">
            <a:avLst/>
          </a:prstGeom>
          <a:solidFill>
            <a:srgbClr val="FFE6CD"/>
          </a:solidFill>
          <a:ln w="9525">
            <a:solidFill>
              <a:schemeClr val="tx1"/>
            </a:solidFill>
            <a:miter lim="800000"/>
            <a:headEnd/>
            <a:tailEnd/>
          </a:ln>
          <a:effectLst/>
        </p:spPr>
        <p:txBody>
          <a:bodyPr wrap="none" anchor="ctr"/>
          <a:lstStyle/>
          <a:p>
            <a:pPr algn="ctr"/>
            <a:r>
              <a:rPr lang="en-US"/>
              <a:t>Family Households: </a:t>
            </a:r>
          </a:p>
          <a:p>
            <a:pPr algn="ctr"/>
            <a:r>
              <a:rPr lang="en-US"/>
              <a:t>Married couple, </a:t>
            </a:r>
          </a:p>
          <a:p>
            <a:pPr algn="ctr"/>
            <a:r>
              <a:rPr lang="en-US"/>
              <a:t>Nuclear family, </a:t>
            </a:r>
          </a:p>
          <a:p>
            <a:pPr algn="ctr"/>
            <a:r>
              <a:rPr lang="en-US"/>
              <a:t>Extended family</a:t>
            </a:r>
          </a:p>
        </p:txBody>
      </p:sp>
      <p:sp>
        <p:nvSpPr>
          <p:cNvPr id="133125" name="Rectangle 5"/>
          <p:cNvSpPr>
            <a:spLocks noChangeArrowheads="1"/>
          </p:cNvSpPr>
          <p:nvPr/>
        </p:nvSpPr>
        <p:spPr bwMode="auto">
          <a:xfrm>
            <a:off x="4191000" y="3810000"/>
            <a:ext cx="3505200" cy="2286000"/>
          </a:xfrm>
          <a:prstGeom prst="rect">
            <a:avLst/>
          </a:prstGeom>
          <a:solidFill>
            <a:srgbClr val="FFE6CD"/>
          </a:solidFill>
          <a:ln w="9525">
            <a:solidFill>
              <a:schemeClr val="tx1"/>
            </a:solidFill>
            <a:miter lim="800000"/>
            <a:headEnd/>
            <a:tailEnd/>
          </a:ln>
          <a:effectLst/>
        </p:spPr>
        <p:txBody>
          <a:bodyPr wrap="none" anchor="ctr"/>
          <a:lstStyle/>
          <a:p>
            <a:pPr algn="ctr"/>
            <a:r>
              <a:rPr lang="en-US"/>
              <a:t>Non-Family Households: </a:t>
            </a:r>
          </a:p>
          <a:p>
            <a:pPr algn="ctr"/>
            <a:r>
              <a:rPr lang="en-US"/>
              <a:t>Unmarried couples, </a:t>
            </a:r>
          </a:p>
          <a:p>
            <a:pPr algn="ctr"/>
            <a:r>
              <a:rPr lang="en-US"/>
              <a:t>Friends/ Roommates</a:t>
            </a:r>
          </a:p>
        </p:txBody>
      </p:sp>
      <p:cxnSp>
        <p:nvCxnSpPr>
          <p:cNvPr id="133126" name="AutoShape 6"/>
          <p:cNvCxnSpPr>
            <a:cxnSpLocks noChangeShapeType="1"/>
            <a:stCxn id="133123" idx="3"/>
            <a:endCxn id="133124" idx="1"/>
          </p:cNvCxnSpPr>
          <p:nvPr/>
        </p:nvCxnSpPr>
        <p:spPr bwMode="auto">
          <a:xfrm flipV="1">
            <a:off x="3352800" y="2514600"/>
            <a:ext cx="838200" cy="1371600"/>
          </a:xfrm>
          <a:prstGeom prst="bentConnector3">
            <a:avLst>
              <a:gd name="adj1" fmla="val 50000"/>
            </a:avLst>
          </a:prstGeom>
          <a:noFill/>
          <a:ln w="9525">
            <a:solidFill>
              <a:schemeClr val="tx1"/>
            </a:solidFill>
            <a:miter lim="800000"/>
            <a:headEnd/>
            <a:tailEnd type="triangle" w="med" len="med"/>
          </a:ln>
          <a:effectLst/>
        </p:spPr>
      </p:cxnSp>
      <p:cxnSp>
        <p:nvCxnSpPr>
          <p:cNvPr id="133127" name="AutoShape 7"/>
          <p:cNvCxnSpPr>
            <a:cxnSpLocks noChangeShapeType="1"/>
            <a:stCxn id="133123" idx="3"/>
            <a:endCxn id="133125" idx="1"/>
          </p:cNvCxnSpPr>
          <p:nvPr/>
        </p:nvCxnSpPr>
        <p:spPr bwMode="auto">
          <a:xfrm>
            <a:off x="3352800" y="3886200"/>
            <a:ext cx="838200" cy="1066800"/>
          </a:xfrm>
          <a:prstGeom prst="bentConnector3">
            <a:avLst>
              <a:gd name="adj1" fmla="val 50000"/>
            </a:avLst>
          </a:prstGeom>
          <a:noFill/>
          <a:ln w="9525">
            <a:solidFill>
              <a:schemeClr val="tx1"/>
            </a:solidFill>
            <a:miter lim="800000"/>
            <a:headEnd/>
            <a:tailEnd type="triangle" w="med" len="med"/>
          </a:ln>
          <a:effectLst/>
        </p:spPr>
      </p:cxnSp>
    </p:spTree>
  </p:cSld>
  <p:clrMapOvr>
    <a:masterClrMapping/>
  </p:clrMapOvr>
  <p:transition>
    <p:cov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1772</Words>
  <Application>Microsoft Office PowerPoint</Application>
  <PresentationFormat>On-screen Show (4:3)</PresentationFormat>
  <Paragraphs>338</Paragraphs>
  <Slides>48</Slides>
  <Notes>33</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The Family and Its Social Class Standing</vt:lpstr>
      <vt:lpstr>What is a Group?</vt:lpstr>
      <vt:lpstr>Group </vt:lpstr>
      <vt:lpstr>Slide 4</vt:lpstr>
      <vt:lpstr>Factors Encouraging Conformity: A Reference Group Must ...</vt:lpstr>
      <vt:lpstr>Selected Consumer-Related  Reference Groups</vt:lpstr>
      <vt:lpstr>Brand Communities</vt:lpstr>
      <vt:lpstr>Reference Group Appeals</vt:lpstr>
      <vt:lpstr>Households</vt:lpstr>
      <vt:lpstr>The Changing Family Structure &amp; Composition</vt:lpstr>
      <vt:lpstr>Evidence of the Dynamic Nature of U.S. Households </vt:lpstr>
      <vt:lpstr>As You See It, What Is the Main “Family Message” of This Ad?</vt:lpstr>
      <vt:lpstr>It Reminds Parents of the Importance of Creating “Quality Time.”</vt:lpstr>
      <vt:lpstr>Socialization and Related Roles of Family Members</vt:lpstr>
      <vt:lpstr>Slide 15</vt:lpstr>
      <vt:lpstr>Slide 16</vt:lpstr>
      <vt:lpstr>Discussion Questions</vt:lpstr>
      <vt:lpstr>A Simple Model of the  Socialization Process - Figure 10.4 </vt:lpstr>
      <vt:lpstr>Other Functions of the Family</vt:lpstr>
      <vt:lpstr>Family Decision Making</vt:lpstr>
      <vt:lpstr>tactics used by children to influence their parents</vt:lpstr>
      <vt:lpstr>Framework of 10-year-old Influencer Figure 10.5</vt:lpstr>
      <vt:lpstr>The Family Life Cycle</vt:lpstr>
      <vt:lpstr>To Which Stage of the Family Life Cycle Does This Ad Apply, and Why?</vt:lpstr>
      <vt:lpstr>Bachelorhood – The Target Consumer Is Not Yet Married</vt:lpstr>
      <vt:lpstr>Which Subgroup of “Empty Nesters” Does This Ad Most Likely Target?</vt:lpstr>
      <vt:lpstr>The ones who are would like to pursue new interests and fulfill unsatisfied needs</vt:lpstr>
      <vt:lpstr>Nontraditional FLC Family Stages</vt:lpstr>
      <vt:lpstr>Slide 29</vt:lpstr>
      <vt:lpstr>Social Class and Social Status</vt:lpstr>
      <vt:lpstr>Status Consumption</vt:lpstr>
      <vt:lpstr> Characteristics of Social Class</vt:lpstr>
      <vt:lpstr>Social Class Measure and Distribution Table 10.8</vt:lpstr>
      <vt:lpstr>Social Class Measurement</vt:lpstr>
      <vt:lpstr>Objective Measures</vt:lpstr>
      <vt:lpstr>Discussion Questions</vt:lpstr>
      <vt:lpstr>Social Class Mobility</vt:lpstr>
      <vt:lpstr>Slide 38</vt:lpstr>
      <vt:lpstr>Prizm Clusters Figure 10.10a, b</vt:lpstr>
      <vt:lpstr>The Affluent Consumer</vt:lpstr>
      <vt:lpstr>The Affluent Consumer</vt:lpstr>
      <vt:lpstr>What Is the Name of the Segment Targeted by This Ad, and Why Is the Appeal Shown Here Used?</vt:lpstr>
      <vt:lpstr>This Ad was Used Because it is Effective for the Affluent Consumer.</vt:lpstr>
      <vt:lpstr>What Is the Middle Class?</vt:lpstr>
      <vt:lpstr>The Working Class?</vt:lpstr>
      <vt:lpstr>Discussion Questions</vt:lpstr>
      <vt:lpstr>The Techno Class</vt:lpstr>
      <vt:lpstr>Consumer Behavior and  Social Class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Family and Its Social Class Standing</dc:title>
  <dc:creator>user</dc:creator>
  <cp:lastModifiedBy>user</cp:lastModifiedBy>
  <cp:revision>4</cp:revision>
  <dcterms:created xsi:type="dcterms:W3CDTF">2013-10-23T18:03:34Z</dcterms:created>
  <dcterms:modified xsi:type="dcterms:W3CDTF">2014-02-16T21:06:49Z</dcterms:modified>
</cp:coreProperties>
</file>