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4F2684-D7B0-437E-BF75-6D8810F125E6}" type="doc">
      <dgm:prSet loTypeId="urn:microsoft.com/office/officeart/2005/8/layout/vList5" loCatId="list" qsTypeId="urn:microsoft.com/office/officeart/2005/8/quickstyle/3d1" qsCatId="3D" csTypeId="urn:microsoft.com/office/officeart/2005/8/colors/colorful1#2" csCatId="colorful" phldr="1"/>
      <dgm:spPr/>
      <dgm:t>
        <a:bodyPr/>
        <a:lstStyle/>
        <a:p>
          <a:endParaRPr lang="en-US"/>
        </a:p>
      </dgm:t>
    </dgm:pt>
    <dgm:pt modelId="{904C7043-5F6A-4E32-A8A3-66E6277D824D}">
      <dgm:prSet/>
      <dgm:spPr>
        <a:solidFill>
          <a:schemeClr val="tx1">
            <a:lumMod val="75000"/>
            <a:lumOff val="25000"/>
          </a:schemeClr>
        </a:solidFill>
      </dgm:spPr>
      <dgm:t>
        <a:bodyPr/>
        <a:lstStyle/>
        <a:p>
          <a:pPr rtl="0"/>
          <a:r>
            <a:rPr lang="en-US" dirty="0" smtClean="0"/>
            <a:t>Demographics</a:t>
          </a:r>
          <a:endParaRPr lang="en-US" dirty="0"/>
        </a:p>
      </dgm:t>
    </dgm:pt>
    <dgm:pt modelId="{1D736FDC-DF8B-4627-9498-C568070992BA}" type="parTrans" cxnId="{9EA380BD-42C8-408E-B391-5E53773234C7}">
      <dgm:prSet/>
      <dgm:spPr/>
      <dgm:t>
        <a:bodyPr/>
        <a:lstStyle/>
        <a:p>
          <a:endParaRPr lang="en-US"/>
        </a:p>
      </dgm:t>
    </dgm:pt>
    <dgm:pt modelId="{C8FC3CBF-BC99-4577-8431-E6318D98F89F}" type="sibTrans" cxnId="{9EA380BD-42C8-408E-B391-5E53773234C7}">
      <dgm:prSet/>
      <dgm:spPr/>
      <dgm:t>
        <a:bodyPr/>
        <a:lstStyle/>
        <a:p>
          <a:endParaRPr lang="en-US"/>
        </a:p>
      </dgm:t>
    </dgm:pt>
    <dgm:pt modelId="{EB01B52C-B437-4BD0-A9B3-B208BA5E5302}">
      <dgm:prSet/>
      <dgm:spPr/>
      <dgm:t>
        <a:bodyPr/>
        <a:lstStyle/>
        <a:p>
          <a:pPr rtl="0"/>
          <a:r>
            <a:rPr lang="en-US" dirty="0" smtClean="0"/>
            <a:t>Geodemographic</a:t>
          </a:r>
          <a:endParaRPr lang="en-US" dirty="0"/>
        </a:p>
      </dgm:t>
    </dgm:pt>
    <dgm:pt modelId="{E185473E-4DEC-42F1-A883-893B557325EB}" type="parTrans" cxnId="{276129E0-4D6F-4B37-A915-B4C732583858}">
      <dgm:prSet/>
      <dgm:spPr/>
      <dgm:t>
        <a:bodyPr/>
        <a:lstStyle/>
        <a:p>
          <a:endParaRPr lang="en-US"/>
        </a:p>
      </dgm:t>
    </dgm:pt>
    <dgm:pt modelId="{552A0603-8FF1-4319-9A43-FDEF8C47AE03}" type="sibTrans" cxnId="{276129E0-4D6F-4B37-A915-B4C732583858}">
      <dgm:prSet/>
      <dgm:spPr/>
      <dgm:t>
        <a:bodyPr/>
        <a:lstStyle/>
        <a:p>
          <a:endParaRPr lang="en-US"/>
        </a:p>
      </dgm:t>
    </dgm:pt>
    <dgm:pt modelId="{24F9A55C-F40E-4E3D-A952-1C5B8CBD935D}">
      <dgm:prSet/>
      <dgm:spPr/>
      <dgm:t>
        <a:bodyPr/>
        <a:lstStyle/>
        <a:p>
          <a:pPr rtl="0"/>
          <a:r>
            <a:rPr lang="en-US" dirty="0" smtClean="0"/>
            <a:t>Personality Traits</a:t>
          </a:r>
          <a:endParaRPr lang="en-US" dirty="0"/>
        </a:p>
      </dgm:t>
    </dgm:pt>
    <dgm:pt modelId="{498EAC4C-6440-4405-A4B3-9F48E9356BE7}" type="parTrans" cxnId="{B513E023-B67D-4EA0-AE38-3FE509F07548}">
      <dgm:prSet/>
      <dgm:spPr/>
      <dgm:t>
        <a:bodyPr/>
        <a:lstStyle/>
        <a:p>
          <a:endParaRPr lang="en-US"/>
        </a:p>
      </dgm:t>
    </dgm:pt>
    <dgm:pt modelId="{312FFD76-3419-49A1-BC32-18150D3E0834}" type="sibTrans" cxnId="{B513E023-B67D-4EA0-AE38-3FE509F07548}">
      <dgm:prSet/>
      <dgm:spPr/>
      <dgm:t>
        <a:bodyPr/>
        <a:lstStyle/>
        <a:p>
          <a:endParaRPr lang="en-US"/>
        </a:p>
      </dgm:t>
    </dgm:pt>
    <dgm:pt modelId="{0BC3BFAA-91C1-4078-9423-166D89CC6543}">
      <dgm:prSet/>
      <dgm:spPr/>
      <dgm:t>
        <a:bodyPr/>
        <a:lstStyle/>
        <a:p>
          <a:pPr rtl="0"/>
          <a:r>
            <a:rPr lang="en-US" dirty="0" smtClean="0"/>
            <a:t>Lifestyles</a:t>
          </a:r>
          <a:endParaRPr lang="en-US" dirty="0"/>
        </a:p>
      </dgm:t>
    </dgm:pt>
    <dgm:pt modelId="{CD9B6122-C6C6-4096-A316-847C339C32F6}" type="parTrans" cxnId="{2603F1AB-C675-4503-A009-4D1770DE9EE5}">
      <dgm:prSet/>
      <dgm:spPr/>
      <dgm:t>
        <a:bodyPr/>
        <a:lstStyle/>
        <a:p>
          <a:endParaRPr lang="en-US"/>
        </a:p>
      </dgm:t>
    </dgm:pt>
    <dgm:pt modelId="{105F691F-93F9-4589-81E7-65D5C4B42534}" type="sibTrans" cxnId="{2603F1AB-C675-4503-A009-4D1770DE9EE5}">
      <dgm:prSet/>
      <dgm:spPr/>
      <dgm:t>
        <a:bodyPr/>
        <a:lstStyle/>
        <a:p>
          <a:endParaRPr lang="en-US"/>
        </a:p>
      </dgm:t>
    </dgm:pt>
    <dgm:pt modelId="{61E80010-685D-4896-A54B-A65E30D3674B}">
      <dgm:prSet/>
      <dgm:spPr/>
      <dgm:t>
        <a:bodyPr/>
        <a:lstStyle/>
        <a:p>
          <a:pPr rtl="0"/>
          <a:r>
            <a:rPr lang="en-US" dirty="0" smtClean="0"/>
            <a:t>Sociocultural</a:t>
          </a:r>
          <a:endParaRPr lang="en-US" dirty="0"/>
        </a:p>
      </dgm:t>
    </dgm:pt>
    <dgm:pt modelId="{74BA58D5-52C9-43D8-BA59-8DDD9A908756}" type="parTrans" cxnId="{10680A85-74D3-4A57-9E48-CA030613C0EA}">
      <dgm:prSet/>
      <dgm:spPr/>
      <dgm:t>
        <a:bodyPr/>
        <a:lstStyle/>
        <a:p>
          <a:endParaRPr lang="en-US"/>
        </a:p>
      </dgm:t>
    </dgm:pt>
    <dgm:pt modelId="{D29DC130-4C1F-4744-81D8-B0B8427D6615}" type="sibTrans" cxnId="{10680A85-74D3-4A57-9E48-CA030613C0EA}">
      <dgm:prSet/>
      <dgm:spPr/>
      <dgm:t>
        <a:bodyPr/>
        <a:lstStyle/>
        <a:p>
          <a:endParaRPr lang="en-US"/>
        </a:p>
      </dgm:t>
    </dgm:pt>
    <dgm:pt modelId="{105C6F99-ED12-4A4E-8FC4-7B882E8DF74A}" type="pres">
      <dgm:prSet presAssocID="{924F2684-D7B0-437E-BF75-6D8810F125E6}" presName="Name0" presStyleCnt="0">
        <dgm:presLayoutVars>
          <dgm:dir/>
          <dgm:animLvl val="lvl"/>
          <dgm:resizeHandles val="exact"/>
        </dgm:presLayoutVars>
      </dgm:prSet>
      <dgm:spPr/>
      <dgm:t>
        <a:bodyPr/>
        <a:lstStyle/>
        <a:p>
          <a:endParaRPr lang="en-US"/>
        </a:p>
      </dgm:t>
    </dgm:pt>
    <dgm:pt modelId="{6D31D9EF-2928-489D-A5EB-29B315F2E591}" type="pres">
      <dgm:prSet presAssocID="{904C7043-5F6A-4E32-A8A3-66E6277D824D}" presName="linNode" presStyleCnt="0"/>
      <dgm:spPr/>
    </dgm:pt>
    <dgm:pt modelId="{098D6B11-C651-45F3-9B39-C2F8B206D1DD}" type="pres">
      <dgm:prSet presAssocID="{904C7043-5F6A-4E32-A8A3-66E6277D824D}" presName="parentText" presStyleLbl="node1" presStyleIdx="0" presStyleCnt="5">
        <dgm:presLayoutVars>
          <dgm:chMax val="1"/>
          <dgm:bulletEnabled val="1"/>
        </dgm:presLayoutVars>
      </dgm:prSet>
      <dgm:spPr/>
      <dgm:t>
        <a:bodyPr/>
        <a:lstStyle/>
        <a:p>
          <a:endParaRPr lang="en-US"/>
        </a:p>
      </dgm:t>
    </dgm:pt>
    <dgm:pt modelId="{ABB91882-C2FA-4DE3-93E1-A99B18674A42}" type="pres">
      <dgm:prSet presAssocID="{C8FC3CBF-BC99-4577-8431-E6318D98F89F}" presName="sp" presStyleCnt="0"/>
      <dgm:spPr/>
    </dgm:pt>
    <dgm:pt modelId="{915BE2DF-4F91-4337-857B-CC03B81108F4}" type="pres">
      <dgm:prSet presAssocID="{EB01B52C-B437-4BD0-A9B3-B208BA5E5302}" presName="linNode" presStyleCnt="0"/>
      <dgm:spPr/>
    </dgm:pt>
    <dgm:pt modelId="{07BB7E40-0B35-415D-8068-FCE935739271}" type="pres">
      <dgm:prSet presAssocID="{EB01B52C-B437-4BD0-A9B3-B208BA5E5302}" presName="parentText" presStyleLbl="node1" presStyleIdx="1" presStyleCnt="5">
        <dgm:presLayoutVars>
          <dgm:chMax val="1"/>
          <dgm:bulletEnabled val="1"/>
        </dgm:presLayoutVars>
      </dgm:prSet>
      <dgm:spPr/>
      <dgm:t>
        <a:bodyPr/>
        <a:lstStyle/>
        <a:p>
          <a:endParaRPr lang="en-US"/>
        </a:p>
      </dgm:t>
    </dgm:pt>
    <dgm:pt modelId="{ABFDD2CD-8A52-4243-A974-C98E81BFAE5F}" type="pres">
      <dgm:prSet presAssocID="{552A0603-8FF1-4319-9A43-FDEF8C47AE03}" presName="sp" presStyleCnt="0"/>
      <dgm:spPr/>
    </dgm:pt>
    <dgm:pt modelId="{27EF5D84-DBEB-4F31-8F0D-E73B2BBD598A}" type="pres">
      <dgm:prSet presAssocID="{24F9A55C-F40E-4E3D-A952-1C5B8CBD935D}" presName="linNode" presStyleCnt="0"/>
      <dgm:spPr/>
    </dgm:pt>
    <dgm:pt modelId="{26B8CAEA-1164-4825-AADE-624CE53AA5BC}" type="pres">
      <dgm:prSet presAssocID="{24F9A55C-F40E-4E3D-A952-1C5B8CBD935D}" presName="parentText" presStyleLbl="node1" presStyleIdx="2" presStyleCnt="5">
        <dgm:presLayoutVars>
          <dgm:chMax val="1"/>
          <dgm:bulletEnabled val="1"/>
        </dgm:presLayoutVars>
      </dgm:prSet>
      <dgm:spPr/>
      <dgm:t>
        <a:bodyPr/>
        <a:lstStyle/>
        <a:p>
          <a:endParaRPr lang="en-US"/>
        </a:p>
      </dgm:t>
    </dgm:pt>
    <dgm:pt modelId="{501E4148-401F-41FD-8568-F4AC79441A3B}" type="pres">
      <dgm:prSet presAssocID="{312FFD76-3419-49A1-BC32-18150D3E0834}" presName="sp" presStyleCnt="0"/>
      <dgm:spPr/>
    </dgm:pt>
    <dgm:pt modelId="{750DAD1A-D83C-4F99-B331-C8E35D47E2C3}" type="pres">
      <dgm:prSet presAssocID="{0BC3BFAA-91C1-4078-9423-166D89CC6543}" presName="linNode" presStyleCnt="0"/>
      <dgm:spPr/>
    </dgm:pt>
    <dgm:pt modelId="{631E41E3-CB38-4100-9C2C-A6D9F5004ACA}" type="pres">
      <dgm:prSet presAssocID="{0BC3BFAA-91C1-4078-9423-166D89CC6543}" presName="parentText" presStyleLbl="node1" presStyleIdx="3" presStyleCnt="5">
        <dgm:presLayoutVars>
          <dgm:chMax val="1"/>
          <dgm:bulletEnabled val="1"/>
        </dgm:presLayoutVars>
      </dgm:prSet>
      <dgm:spPr/>
      <dgm:t>
        <a:bodyPr/>
        <a:lstStyle/>
        <a:p>
          <a:endParaRPr lang="en-US"/>
        </a:p>
      </dgm:t>
    </dgm:pt>
    <dgm:pt modelId="{E7A7532F-089A-4626-B5D6-6E9386CF295C}" type="pres">
      <dgm:prSet presAssocID="{105F691F-93F9-4589-81E7-65D5C4B42534}" presName="sp" presStyleCnt="0"/>
      <dgm:spPr/>
    </dgm:pt>
    <dgm:pt modelId="{887EC13E-5AF0-4E07-8CAD-19753BFAE18E}" type="pres">
      <dgm:prSet presAssocID="{61E80010-685D-4896-A54B-A65E30D3674B}" presName="linNode" presStyleCnt="0"/>
      <dgm:spPr/>
    </dgm:pt>
    <dgm:pt modelId="{32B5E2B4-472A-4186-A980-DD897DAA1389}" type="pres">
      <dgm:prSet presAssocID="{61E80010-685D-4896-A54B-A65E30D3674B}" presName="parentText" presStyleLbl="node1" presStyleIdx="4" presStyleCnt="5">
        <dgm:presLayoutVars>
          <dgm:chMax val="1"/>
          <dgm:bulletEnabled val="1"/>
        </dgm:presLayoutVars>
      </dgm:prSet>
      <dgm:spPr/>
      <dgm:t>
        <a:bodyPr/>
        <a:lstStyle/>
        <a:p>
          <a:endParaRPr lang="en-US"/>
        </a:p>
      </dgm:t>
    </dgm:pt>
  </dgm:ptLst>
  <dgm:cxnLst>
    <dgm:cxn modelId="{276129E0-4D6F-4B37-A915-B4C732583858}" srcId="{924F2684-D7B0-437E-BF75-6D8810F125E6}" destId="{EB01B52C-B437-4BD0-A9B3-B208BA5E5302}" srcOrd="1" destOrd="0" parTransId="{E185473E-4DEC-42F1-A883-893B557325EB}" sibTransId="{552A0603-8FF1-4319-9A43-FDEF8C47AE03}"/>
    <dgm:cxn modelId="{4A656862-9E16-4861-951B-DE0C9FCE8377}" type="presOf" srcId="{EB01B52C-B437-4BD0-A9B3-B208BA5E5302}" destId="{07BB7E40-0B35-415D-8068-FCE935739271}" srcOrd="0" destOrd="0" presId="urn:microsoft.com/office/officeart/2005/8/layout/vList5"/>
    <dgm:cxn modelId="{A8174CCE-6379-4FD1-AC64-4E02F738F4A7}" type="presOf" srcId="{904C7043-5F6A-4E32-A8A3-66E6277D824D}" destId="{098D6B11-C651-45F3-9B39-C2F8B206D1DD}" srcOrd="0" destOrd="0" presId="urn:microsoft.com/office/officeart/2005/8/layout/vList5"/>
    <dgm:cxn modelId="{D7A07B2C-9433-4DC8-A7F2-27619A7127FE}" type="presOf" srcId="{24F9A55C-F40E-4E3D-A952-1C5B8CBD935D}" destId="{26B8CAEA-1164-4825-AADE-624CE53AA5BC}" srcOrd="0" destOrd="0" presId="urn:microsoft.com/office/officeart/2005/8/layout/vList5"/>
    <dgm:cxn modelId="{9EA380BD-42C8-408E-B391-5E53773234C7}" srcId="{924F2684-D7B0-437E-BF75-6D8810F125E6}" destId="{904C7043-5F6A-4E32-A8A3-66E6277D824D}" srcOrd="0" destOrd="0" parTransId="{1D736FDC-DF8B-4627-9498-C568070992BA}" sibTransId="{C8FC3CBF-BC99-4577-8431-E6318D98F89F}"/>
    <dgm:cxn modelId="{10680A85-74D3-4A57-9E48-CA030613C0EA}" srcId="{924F2684-D7B0-437E-BF75-6D8810F125E6}" destId="{61E80010-685D-4896-A54B-A65E30D3674B}" srcOrd="4" destOrd="0" parTransId="{74BA58D5-52C9-43D8-BA59-8DDD9A908756}" sibTransId="{D29DC130-4C1F-4744-81D8-B0B8427D6615}"/>
    <dgm:cxn modelId="{B513E023-B67D-4EA0-AE38-3FE509F07548}" srcId="{924F2684-D7B0-437E-BF75-6D8810F125E6}" destId="{24F9A55C-F40E-4E3D-A952-1C5B8CBD935D}" srcOrd="2" destOrd="0" parTransId="{498EAC4C-6440-4405-A4B3-9F48E9356BE7}" sibTransId="{312FFD76-3419-49A1-BC32-18150D3E0834}"/>
    <dgm:cxn modelId="{91524537-63F2-4A11-AA83-3C76671EBCEF}" type="presOf" srcId="{61E80010-685D-4896-A54B-A65E30D3674B}" destId="{32B5E2B4-472A-4186-A980-DD897DAA1389}" srcOrd="0" destOrd="0" presId="urn:microsoft.com/office/officeart/2005/8/layout/vList5"/>
    <dgm:cxn modelId="{D815F109-253B-4238-AF62-EB3315570D6C}" type="presOf" srcId="{924F2684-D7B0-437E-BF75-6D8810F125E6}" destId="{105C6F99-ED12-4A4E-8FC4-7B882E8DF74A}" srcOrd="0" destOrd="0" presId="urn:microsoft.com/office/officeart/2005/8/layout/vList5"/>
    <dgm:cxn modelId="{A72297F9-F51D-498A-80AC-538A9BD726E6}" type="presOf" srcId="{0BC3BFAA-91C1-4078-9423-166D89CC6543}" destId="{631E41E3-CB38-4100-9C2C-A6D9F5004ACA}" srcOrd="0" destOrd="0" presId="urn:microsoft.com/office/officeart/2005/8/layout/vList5"/>
    <dgm:cxn modelId="{2603F1AB-C675-4503-A009-4D1770DE9EE5}" srcId="{924F2684-D7B0-437E-BF75-6D8810F125E6}" destId="{0BC3BFAA-91C1-4078-9423-166D89CC6543}" srcOrd="3" destOrd="0" parTransId="{CD9B6122-C6C6-4096-A316-847C339C32F6}" sibTransId="{105F691F-93F9-4589-81E7-65D5C4B42534}"/>
    <dgm:cxn modelId="{7F673060-34DE-47D3-BEAC-B5DC97EE86AF}" type="presParOf" srcId="{105C6F99-ED12-4A4E-8FC4-7B882E8DF74A}" destId="{6D31D9EF-2928-489D-A5EB-29B315F2E591}" srcOrd="0" destOrd="0" presId="urn:microsoft.com/office/officeart/2005/8/layout/vList5"/>
    <dgm:cxn modelId="{519CEBF1-AEB5-4444-B8B5-621B14AB9761}" type="presParOf" srcId="{6D31D9EF-2928-489D-A5EB-29B315F2E591}" destId="{098D6B11-C651-45F3-9B39-C2F8B206D1DD}" srcOrd="0" destOrd="0" presId="urn:microsoft.com/office/officeart/2005/8/layout/vList5"/>
    <dgm:cxn modelId="{94BAADBF-BA7D-46BE-9BFB-4E11522E7CF0}" type="presParOf" srcId="{105C6F99-ED12-4A4E-8FC4-7B882E8DF74A}" destId="{ABB91882-C2FA-4DE3-93E1-A99B18674A42}" srcOrd="1" destOrd="0" presId="urn:microsoft.com/office/officeart/2005/8/layout/vList5"/>
    <dgm:cxn modelId="{E76924DC-0890-4D43-8A84-48387FE8378C}" type="presParOf" srcId="{105C6F99-ED12-4A4E-8FC4-7B882E8DF74A}" destId="{915BE2DF-4F91-4337-857B-CC03B81108F4}" srcOrd="2" destOrd="0" presId="urn:microsoft.com/office/officeart/2005/8/layout/vList5"/>
    <dgm:cxn modelId="{0FDEB80A-3AD8-4705-9780-744DAEA5F400}" type="presParOf" srcId="{915BE2DF-4F91-4337-857B-CC03B81108F4}" destId="{07BB7E40-0B35-415D-8068-FCE935739271}" srcOrd="0" destOrd="0" presId="urn:microsoft.com/office/officeart/2005/8/layout/vList5"/>
    <dgm:cxn modelId="{7CE6DDFE-C0A8-49C3-8327-EB5A3550053F}" type="presParOf" srcId="{105C6F99-ED12-4A4E-8FC4-7B882E8DF74A}" destId="{ABFDD2CD-8A52-4243-A974-C98E81BFAE5F}" srcOrd="3" destOrd="0" presId="urn:microsoft.com/office/officeart/2005/8/layout/vList5"/>
    <dgm:cxn modelId="{823FF1FE-C391-4178-B329-C4910549327B}" type="presParOf" srcId="{105C6F99-ED12-4A4E-8FC4-7B882E8DF74A}" destId="{27EF5D84-DBEB-4F31-8F0D-E73B2BBD598A}" srcOrd="4" destOrd="0" presId="urn:microsoft.com/office/officeart/2005/8/layout/vList5"/>
    <dgm:cxn modelId="{0DA0BE40-495C-4533-A359-BE8DDADB2B56}" type="presParOf" srcId="{27EF5D84-DBEB-4F31-8F0D-E73B2BBD598A}" destId="{26B8CAEA-1164-4825-AADE-624CE53AA5BC}" srcOrd="0" destOrd="0" presId="urn:microsoft.com/office/officeart/2005/8/layout/vList5"/>
    <dgm:cxn modelId="{5361EC99-66DC-4B26-8C98-DF755AFEB9B9}" type="presParOf" srcId="{105C6F99-ED12-4A4E-8FC4-7B882E8DF74A}" destId="{501E4148-401F-41FD-8568-F4AC79441A3B}" srcOrd="5" destOrd="0" presId="urn:microsoft.com/office/officeart/2005/8/layout/vList5"/>
    <dgm:cxn modelId="{C6FAA101-0015-4275-947E-1FF186286055}" type="presParOf" srcId="{105C6F99-ED12-4A4E-8FC4-7B882E8DF74A}" destId="{750DAD1A-D83C-4F99-B331-C8E35D47E2C3}" srcOrd="6" destOrd="0" presId="urn:microsoft.com/office/officeart/2005/8/layout/vList5"/>
    <dgm:cxn modelId="{7246EA47-3AC2-4141-B85E-409BDFA0DEDD}" type="presParOf" srcId="{750DAD1A-D83C-4F99-B331-C8E35D47E2C3}" destId="{631E41E3-CB38-4100-9C2C-A6D9F5004ACA}" srcOrd="0" destOrd="0" presId="urn:microsoft.com/office/officeart/2005/8/layout/vList5"/>
    <dgm:cxn modelId="{7DD52E35-22B8-4399-B412-F24D1A9C3161}" type="presParOf" srcId="{105C6F99-ED12-4A4E-8FC4-7B882E8DF74A}" destId="{E7A7532F-089A-4626-B5D6-6E9386CF295C}" srcOrd="7" destOrd="0" presId="urn:microsoft.com/office/officeart/2005/8/layout/vList5"/>
    <dgm:cxn modelId="{6A81ED4D-F97B-4D27-B41A-EA7B9BED324E}" type="presParOf" srcId="{105C6F99-ED12-4A4E-8FC4-7B882E8DF74A}" destId="{887EC13E-5AF0-4E07-8CAD-19753BFAE18E}" srcOrd="8" destOrd="0" presId="urn:microsoft.com/office/officeart/2005/8/layout/vList5"/>
    <dgm:cxn modelId="{9A0BC1CD-A541-4836-929D-6F42593175F3}" type="presParOf" srcId="{887EC13E-5AF0-4E07-8CAD-19753BFAE18E}" destId="{32B5E2B4-472A-4186-A980-DD897DAA138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0EE0B4-3359-4BA2-91BE-72C14574F9C7}" type="doc">
      <dgm:prSet loTypeId="urn:microsoft.com/office/officeart/2005/8/layout/default#2" loCatId="list" qsTypeId="urn:microsoft.com/office/officeart/2005/8/quickstyle/simple1" qsCatId="simple" csTypeId="urn:microsoft.com/office/officeart/2005/8/colors/colorful2" csCatId="colorful" phldr="1"/>
      <dgm:spPr/>
      <dgm:t>
        <a:bodyPr/>
        <a:lstStyle/>
        <a:p>
          <a:endParaRPr lang="en-US"/>
        </a:p>
      </dgm:t>
    </dgm:pt>
    <dgm:pt modelId="{DC12C6E1-4F6A-400E-B969-A439586D9653}">
      <dgm:prSet phldrT="[Text]"/>
      <dgm:spPr>
        <a:solidFill>
          <a:schemeClr val="bg2">
            <a:lumMod val="25000"/>
          </a:schemeClr>
        </a:solidFill>
      </dgm:spPr>
      <dgm:t>
        <a:bodyPr/>
        <a:lstStyle/>
        <a:p>
          <a:r>
            <a:rPr lang="en-US" b="0" dirty="0" smtClean="0"/>
            <a:t>Age</a:t>
          </a:r>
          <a:endParaRPr lang="en-US" dirty="0"/>
        </a:p>
      </dgm:t>
    </dgm:pt>
    <dgm:pt modelId="{58FF625A-4809-4F57-A5C7-381DF2776214}" type="parTrans" cxnId="{41207634-6433-4C1D-8FC8-BBD219A428AE}">
      <dgm:prSet/>
      <dgm:spPr/>
      <dgm:t>
        <a:bodyPr/>
        <a:lstStyle/>
        <a:p>
          <a:endParaRPr lang="en-US"/>
        </a:p>
      </dgm:t>
    </dgm:pt>
    <dgm:pt modelId="{47C7EF24-BBF1-4317-A9D1-135D8EE1D6EE}" type="sibTrans" cxnId="{41207634-6433-4C1D-8FC8-BBD219A428AE}">
      <dgm:prSet/>
      <dgm:spPr/>
      <dgm:t>
        <a:bodyPr/>
        <a:lstStyle/>
        <a:p>
          <a:endParaRPr lang="en-US"/>
        </a:p>
      </dgm:t>
    </dgm:pt>
    <dgm:pt modelId="{6AB1773E-7416-4DCC-B882-FF982F7D8C9B}">
      <dgm:prSet phldrT="[Text]"/>
      <dgm:spPr>
        <a:solidFill>
          <a:schemeClr val="bg2">
            <a:lumMod val="50000"/>
          </a:schemeClr>
        </a:solidFill>
      </dgm:spPr>
      <dgm:t>
        <a:bodyPr/>
        <a:lstStyle/>
        <a:p>
          <a:r>
            <a:rPr lang="en-US" dirty="0" smtClean="0"/>
            <a:t>Gender</a:t>
          </a:r>
          <a:endParaRPr lang="en-US" dirty="0"/>
        </a:p>
      </dgm:t>
    </dgm:pt>
    <dgm:pt modelId="{C562E62D-FD09-4FCA-AB56-8C05BD1042A0}" type="parTrans" cxnId="{9C702DDE-59DA-4B73-9C59-6A519951F9B9}">
      <dgm:prSet/>
      <dgm:spPr/>
      <dgm:t>
        <a:bodyPr/>
        <a:lstStyle/>
        <a:p>
          <a:endParaRPr lang="en-US"/>
        </a:p>
      </dgm:t>
    </dgm:pt>
    <dgm:pt modelId="{8B01902C-D81E-4286-8A7D-E2FA5324FAD8}" type="sibTrans" cxnId="{9C702DDE-59DA-4B73-9C59-6A519951F9B9}">
      <dgm:prSet/>
      <dgm:spPr/>
      <dgm:t>
        <a:bodyPr/>
        <a:lstStyle/>
        <a:p>
          <a:endParaRPr lang="en-US"/>
        </a:p>
      </dgm:t>
    </dgm:pt>
    <dgm:pt modelId="{9F0541FA-0563-41FA-BD38-B9EDA8C4016F}">
      <dgm:prSet phldrT="[Text]"/>
      <dgm:spPr/>
      <dgm:t>
        <a:bodyPr/>
        <a:lstStyle/>
        <a:p>
          <a:r>
            <a:rPr lang="en-US" b="0" dirty="0" smtClean="0"/>
            <a:t>Marital Status</a:t>
          </a:r>
          <a:endParaRPr lang="en-US" dirty="0"/>
        </a:p>
      </dgm:t>
    </dgm:pt>
    <dgm:pt modelId="{F16A1C83-72AF-49ED-AF30-002E376EB2CA}" type="parTrans" cxnId="{E33338BD-444D-48CC-85F1-3BCCF0756279}">
      <dgm:prSet/>
      <dgm:spPr/>
      <dgm:t>
        <a:bodyPr/>
        <a:lstStyle/>
        <a:p>
          <a:endParaRPr lang="en-US"/>
        </a:p>
      </dgm:t>
    </dgm:pt>
    <dgm:pt modelId="{546DC158-7768-4FAD-8F38-E70BEF9C0804}" type="sibTrans" cxnId="{E33338BD-444D-48CC-85F1-3BCCF0756279}">
      <dgm:prSet/>
      <dgm:spPr/>
      <dgm:t>
        <a:bodyPr/>
        <a:lstStyle/>
        <a:p>
          <a:endParaRPr lang="en-US"/>
        </a:p>
      </dgm:t>
    </dgm:pt>
    <dgm:pt modelId="{9AA066A8-CB9B-4AAB-91B2-0F1B1751692B}">
      <dgm:prSet phldrT="[Text]"/>
      <dgm:spPr/>
      <dgm:t>
        <a:bodyPr/>
        <a:lstStyle/>
        <a:p>
          <a:r>
            <a:rPr lang="en-US" b="0" dirty="0" smtClean="0"/>
            <a:t>Income, Education, and Occupation</a:t>
          </a:r>
          <a:endParaRPr lang="en-US" dirty="0"/>
        </a:p>
      </dgm:t>
    </dgm:pt>
    <dgm:pt modelId="{F568B5FA-5C5C-4E4F-93E6-6190C8B8E9AD}" type="parTrans" cxnId="{DF325B8D-D6CB-4AB0-B558-B4DAA599D6D9}">
      <dgm:prSet/>
      <dgm:spPr/>
      <dgm:t>
        <a:bodyPr/>
        <a:lstStyle/>
        <a:p>
          <a:endParaRPr lang="en-US"/>
        </a:p>
      </dgm:t>
    </dgm:pt>
    <dgm:pt modelId="{D401EE20-C524-4E8E-B7F1-4D10E36B1F7A}" type="sibTrans" cxnId="{DF325B8D-D6CB-4AB0-B558-B4DAA599D6D9}">
      <dgm:prSet/>
      <dgm:spPr/>
      <dgm:t>
        <a:bodyPr/>
        <a:lstStyle/>
        <a:p>
          <a:endParaRPr lang="en-US"/>
        </a:p>
      </dgm:t>
    </dgm:pt>
    <dgm:pt modelId="{D460609E-0B2C-42B8-B956-2893B21996B5}">
      <dgm:prSet phldrT="[Text]"/>
      <dgm:spPr/>
      <dgm:t>
        <a:bodyPr/>
        <a:lstStyle/>
        <a:p>
          <a:r>
            <a:rPr lang="en-US" dirty="0" smtClean="0"/>
            <a:t>Family Life-cycle</a:t>
          </a:r>
          <a:endParaRPr lang="en-US" dirty="0"/>
        </a:p>
      </dgm:t>
    </dgm:pt>
    <dgm:pt modelId="{BDD36D81-9C50-43AB-9DCF-B35C9BAB3CDB}" type="parTrans" cxnId="{0F2B915D-17E9-4F80-88D2-2C236F6EA105}">
      <dgm:prSet/>
      <dgm:spPr/>
      <dgm:t>
        <a:bodyPr/>
        <a:lstStyle/>
        <a:p>
          <a:endParaRPr lang="en-US"/>
        </a:p>
      </dgm:t>
    </dgm:pt>
    <dgm:pt modelId="{9832A36D-F88B-46A4-B292-01100EF06025}" type="sibTrans" cxnId="{0F2B915D-17E9-4F80-88D2-2C236F6EA105}">
      <dgm:prSet/>
      <dgm:spPr/>
      <dgm:t>
        <a:bodyPr/>
        <a:lstStyle/>
        <a:p>
          <a:endParaRPr lang="en-US"/>
        </a:p>
      </dgm:t>
    </dgm:pt>
    <dgm:pt modelId="{808A936C-71DF-40C5-9B4A-D03350A639E0}" type="pres">
      <dgm:prSet presAssocID="{1E0EE0B4-3359-4BA2-91BE-72C14574F9C7}" presName="diagram" presStyleCnt="0">
        <dgm:presLayoutVars>
          <dgm:dir/>
          <dgm:resizeHandles val="exact"/>
        </dgm:presLayoutVars>
      </dgm:prSet>
      <dgm:spPr/>
      <dgm:t>
        <a:bodyPr/>
        <a:lstStyle/>
        <a:p>
          <a:endParaRPr lang="en-US"/>
        </a:p>
      </dgm:t>
    </dgm:pt>
    <dgm:pt modelId="{D60262D3-E59A-489B-9F9C-2C2874CDDDB5}" type="pres">
      <dgm:prSet presAssocID="{DC12C6E1-4F6A-400E-B969-A439586D9653}" presName="node" presStyleLbl="node1" presStyleIdx="0" presStyleCnt="5">
        <dgm:presLayoutVars>
          <dgm:bulletEnabled val="1"/>
        </dgm:presLayoutVars>
      </dgm:prSet>
      <dgm:spPr/>
      <dgm:t>
        <a:bodyPr/>
        <a:lstStyle/>
        <a:p>
          <a:endParaRPr lang="en-US"/>
        </a:p>
      </dgm:t>
    </dgm:pt>
    <dgm:pt modelId="{CD48F407-BF44-4EF3-A891-B34EBA1CDCA7}" type="pres">
      <dgm:prSet presAssocID="{47C7EF24-BBF1-4317-A9D1-135D8EE1D6EE}" presName="sibTrans" presStyleCnt="0"/>
      <dgm:spPr/>
      <dgm:t>
        <a:bodyPr/>
        <a:lstStyle/>
        <a:p>
          <a:endParaRPr lang="en-US"/>
        </a:p>
      </dgm:t>
    </dgm:pt>
    <dgm:pt modelId="{FB8994B7-1037-498A-9193-FDB30F683885}" type="pres">
      <dgm:prSet presAssocID="{6AB1773E-7416-4DCC-B882-FF982F7D8C9B}" presName="node" presStyleLbl="node1" presStyleIdx="1" presStyleCnt="5">
        <dgm:presLayoutVars>
          <dgm:bulletEnabled val="1"/>
        </dgm:presLayoutVars>
      </dgm:prSet>
      <dgm:spPr/>
      <dgm:t>
        <a:bodyPr/>
        <a:lstStyle/>
        <a:p>
          <a:endParaRPr lang="en-US"/>
        </a:p>
      </dgm:t>
    </dgm:pt>
    <dgm:pt modelId="{09DE2211-3BB0-4F5F-9E35-1578BA7DC278}" type="pres">
      <dgm:prSet presAssocID="{8B01902C-D81E-4286-8A7D-E2FA5324FAD8}" presName="sibTrans" presStyleCnt="0"/>
      <dgm:spPr/>
      <dgm:t>
        <a:bodyPr/>
        <a:lstStyle/>
        <a:p>
          <a:endParaRPr lang="en-US"/>
        </a:p>
      </dgm:t>
    </dgm:pt>
    <dgm:pt modelId="{FF63CEE8-EE38-406F-BBC0-7A3937450F31}" type="pres">
      <dgm:prSet presAssocID="{9F0541FA-0563-41FA-BD38-B9EDA8C4016F}" presName="node" presStyleLbl="node1" presStyleIdx="2" presStyleCnt="5">
        <dgm:presLayoutVars>
          <dgm:bulletEnabled val="1"/>
        </dgm:presLayoutVars>
      </dgm:prSet>
      <dgm:spPr/>
      <dgm:t>
        <a:bodyPr/>
        <a:lstStyle/>
        <a:p>
          <a:endParaRPr lang="en-US"/>
        </a:p>
      </dgm:t>
    </dgm:pt>
    <dgm:pt modelId="{432CCFA5-5C1A-41EE-889E-5EEB615BFD9C}" type="pres">
      <dgm:prSet presAssocID="{546DC158-7768-4FAD-8F38-E70BEF9C0804}" presName="sibTrans" presStyleCnt="0"/>
      <dgm:spPr/>
      <dgm:t>
        <a:bodyPr/>
        <a:lstStyle/>
        <a:p>
          <a:endParaRPr lang="en-US"/>
        </a:p>
      </dgm:t>
    </dgm:pt>
    <dgm:pt modelId="{F919FBB9-5DED-46C6-BF84-B546D65801E6}" type="pres">
      <dgm:prSet presAssocID="{D460609E-0B2C-42B8-B956-2893B21996B5}" presName="node" presStyleLbl="node1" presStyleIdx="3" presStyleCnt="5">
        <dgm:presLayoutVars>
          <dgm:bulletEnabled val="1"/>
        </dgm:presLayoutVars>
      </dgm:prSet>
      <dgm:spPr/>
      <dgm:t>
        <a:bodyPr/>
        <a:lstStyle/>
        <a:p>
          <a:endParaRPr lang="en-US"/>
        </a:p>
      </dgm:t>
    </dgm:pt>
    <dgm:pt modelId="{7185E403-FDFA-4BA7-9B07-6C4CD43E571C}" type="pres">
      <dgm:prSet presAssocID="{9832A36D-F88B-46A4-B292-01100EF06025}" presName="sibTrans" presStyleCnt="0"/>
      <dgm:spPr/>
      <dgm:t>
        <a:bodyPr/>
        <a:lstStyle/>
        <a:p>
          <a:endParaRPr lang="en-US"/>
        </a:p>
      </dgm:t>
    </dgm:pt>
    <dgm:pt modelId="{2FF94D42-0B36-4C17-A081-240D6453E93B}" type="pres">
      <dgm:prSet presAssocID="{9AA066A8-CB9B-4AAB-91B2-0F1B1751692B}" presName="node" presStyleLbl="node1" presStyleIdx="4" presStyleCnt="5">
        <dgm:presLayoutVars>
          <dgm:bulletEnabled val="1"/>
        </dgm:presLayoutVars>
      </dgm:prSet>
      <dgm:spPr/>
      <dgm:t>
        <a:bodyPr/>
        <a:lstStyle/>
        <a:p>
          <a:endParaRPr lang="en-US"/>
        </a:p>
      </dgm:t>
    </dgm:pt>
  </dgm:ptLst>
  <dgm:cxnLst>
    <dgm:cxn modelId="{3AFD8698-B54C-4DD5-9923-9F772EDA6BB3}" type="presOf" srcId="{9F0541FA-0563-41FA-BD38-B9EDA8C4016F}" destId="{FF63CEE8-EE38-406F-BBC0-7A3937450F31}" srcOrd="0" destOrd="0" presId="urn:microsoft.com/office/officeart/2005/8/layout/default#2"/>
    <dgm:cxn modelId="{1715EC90-FCC0-4B6A-BBCF-E8CCF1153453}" type="presOf" srcId="{9AA066A8-CB9B-4AAB-91B2-0F1B1751692B}" destId="{2FF94D42-0B36-4C17-A081-240D6453E93B}" srcOrd="0" destOrd="0" presId="urn:microsoft.com/office/officeart/2005/8/layout/default#2"/>
    <dgm:cxn modelId="{DF325B8D-D6CB-4AB0-B558-B4DAA599D6D9}" srcId="{1E0EE0B4-3359-4BA2-91BE-72C14574F9C7}" destId="{9AA066A8-CB9B-4AAB-91B2-0F1B1751692B}" srcOrd="4" destOrd="0" parTransId="{F568B5FA-5C5C-4E4F-93E6-6190C8B8E9AD}" sibTransId="{D401EE20-C524-4E8E-B7F1-4D10E36B1F7A}"/>
    <dgm:cxn modelId="{12A9D375-2F1E-475D-8346-1503E427AFCC}" type="presOf" srcId="{1E0EE0B4-3359-4BA2-91BE-72C14574F9C7}" destId="{808A936C-71DF-40C5-9B4A-D03350A639E0}" srcOrd="0" destOrd="0" presId="urn:microsoft.com/office/officeart/2005/8/layout/default#2"/>
    <dgm:cxn modelId="{E33338BD-444D-48CC-85F1-3BCCF0756279}" srcId="{1E0EE0B4-3359-4BA2-91BE-72C14574F9C7}" destId="{9F0541FA-0563-41FA-BD38-B9EDA8C4016F}" srcOrd="2" destOrd="0" parTransId="{F16A1C83-72AF-49ED-AF30-002E376EB2CA}" sibTransId="{546DC158-7768-4FAD-8F38-E70BEF9C0804}"/>
    <dgm:cxn modelId="{9C702DDE-59DA-4B73-9C59-6A519951F9B9}" srcId="{1E0EE0B4-3359-4BA2-91BE-72C14574F9C7}" destId="{6AB1773E-7416-4DCC-B882-FF982F7D8C9B}" srcOrd="1" destOrd="0" parTransId="{C562E62D-FD09-4FCA-AB56-8C05BD1042A0}" sibTransId="{8B01902C-D81E-4286-8A7D-E2FA5324FAD8}"/>
    <dgm:cxn modelId="{CF878066-F9BF-4EC9-ACA2-C98E1DDE3F35}" type="presOf" srcId="{D460609E-0B2C-42B8-B956-2893B21996B5}" destId="{F919FBB9-5DED-46C6-BF84-B546D65801E6}" srcOrd="0" destOrd="0" presId="urn:microsoft.com/office/officeart/2005/8/layout/default#2"/>
    <dgm:cxn modelId="{41207634-6433-4C1D-8FC8-BBD219A428AE}" srcId="{1E0EE0B4-3359-4BA2-91BE-72C14574F9C7}" destId="{DC12C6E1-4F6A-400E-B969-A439586D9653}" srcOrd="0" destOrd="0" parTransId="{58FF625A-4809-4F57-A5C7-381DF2776214}" sibTransId="{47C7EF24-BBF1-4317-A9D1-135D8EE1D6EE}"/>
    <dgm:cxn modelId="{0F2B915D-17E9-4F80-88D2-2C236F6EA105}" srcId="{1E0EE0B4-3359-4BA2-91BE-72C14574F9C7}" destId="{D460609E-0B2C-42B8-B956-2893B21996B5}" srcOrd="3" destOrd="0" parTransId="{BDD36D81-9C50-43AB-9DCF-B35C9BAB3CDB}" sibTransId="{9832A36D-F88B-46A4-B292-01100EF06025}"/>
    <dgm:cxn modelId="{F35BC9A6-41B5-43E7-B8CF-D75C27904C5E}" type="presOf" srcId="{6AB1773E-7416-4DCC-B882-FF982F7D8C9B}" destId="{FB8994B7-1037-498A-9193-FDB30F683885}" srcOrd="0" destOrd="0" presId="urn:microsoft.com/office/officeart/2005/8/layout/default#2"/>
    <dgm:cxn modelId="{A1AE419D-DB04-422E-8CCE-71346BA9EC11}" type="presOf" srcId="{DC12C6E1-4F6A-400E-B969-A439586D9653}" destId="{D60262D3-E59A-489B-9F9C-2C2874CDDDB5}" srcOrd="0" destOrd="0" presId="urn:microsoft.com/office/officeart/2005/8/layout/default#2"/>
    <dgm:cxn modelId="{61D12B4E-E30C-44CF-8459-A73D59DFDA76}" type="presParOf" srcId="{808A936C-71DF-40C5-9B4A-D03350A639E0}" destId="{D60262D3-E59A-489B-9F9C-2C2874CDDDB5}" srcOrd="0" destOrd="0" presId="urn:microsoft.com/office/officeart/2005/8/layout/default#2"/>
    <dgm:cxn modelId="{E2052E95-ADD1-420A-AB9F-F06F5F4F80D8}" type="presParOf" srcId="{808A936C-71DF-40C5-9B4A-D03350A639E0}" destId="{CD48F407-BF44-4EF3-A891-B34EBA1CDCA7}" srcOrd="1" destOrd="0" presId="urn:microsoft.com/office/officeart/2005/8/layout/default#2"/>
    <dgm:cxn modelId="{E8C6EB96-D6F4-4E21-A0AF-A9B363694BA6}" type="presParOf" srcId="{808A936C-71DF-40C5-9B4A-D03350A639E0}" destId="{FB8994B7-1037-498A-9193-FDB30F683885}" srcOrd="2" destOrd="0" presId="urn:microsoft.com/office/officeart/2005/8/layout/default#2"/>
    <dgm:cxn modelId="{D0592BBF-6884-4BDA-A6CF-07FD1C290BAB}" type="presParOf" srcId="{808A936C-71DF-40C5-9B4A-D03350A639E0}" destId="{09DE2211-3BB0-4F5F-9E35-1578BA7DC278}" srcOrd="3" destOrd="0" presId="urn:microsoft.com/office/officeart/2005/8/layout/default#2"/>
    <dgm:cxn modelId="{7F26CDF0-4465-44E2-B56D-AFD4EF5F2B94}" type="presParOf" srcId="{808A936C-71DF-40C5-9B4A-D03350A639E0}" destId="{FF63CEE8-EE38-406F-BBC0-7A3937450F31}" srcOrd="4" destOrd="0" presId="urn:microsoft.com/office/officeart/2005/8/layout/default#2"/>
    <dgm:cxn modelId="{6B989ADB-016D-4892-9CAD-3D2203D271E0}" type="presParOf" srcId="{808A936C-71DF-40C5-9B4A-D03350A639E0}" destId="{432CCFA5-5C1A-41EE-889E-5EEB615BFD9C}" srcOrd="5" destOrd="0" presId="urn:microsoft.com/office/officeart/2005/8/layout/default#2"/>
    <dgm:cxn modelId="{5A0CCC66-5837-4E7F-BA49-D36F6BF64CC7}" type="presParOf" srcId="{808A936C-71DF-40C5-9B4A-D03350A639E0}" destId="{F919FBB9-5DED-46C6-BF84-B546D65801E6}" srcOrd="6" destOrd="0" presId="urn:microsoft.com/office/officeart/2005/8/layout/default#2"/>
    <dgm:cxn modelId="{B3B33E4B-6350-4FDD-A664-F7B82FC06E2B}" type="presParOf" srcId="{808A936C-71DF-40C5-9B4A-D03350A639E0}" destId="{7185E403-FDFA-4BA7-9B07-6C4CD43E571C}" srcOrd="7" destOrd="0" presId="urn:microsoft.com/office/officeart/2005/8/layout/default#2"/>
    <dgm:cxn modelId="{D214E245-043F-4F41-99D5-45FCD0DF62DA}" type="presParOf" srcId="{808A936C-71DF-40C5-9B4A-D03350A639E0}" destId="{2FF94D42-0B36-4C17-A081-240D6453E93B}" srcOrd="8" destOrd="0" presId="urn:microsoft.com/office/officeart/2005/8/layout/defaul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991307-8EC3-4B5E-9013-D1D35A314869}"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n-US"/>
        </a:p>
      </dgm:t>
    </dgm:pt>
    <dgm:pt modelId="{E164FD97-B2D5-45FB-8EEF-81F358465CD3}">
      <dgm:prSet phldrT="[Text]"/>
      <dgm:spPr/>
      <dgm:t>
        <a:bodyPr/>
        <a:lstStyle/>
        <a:p>
          <a:r>
            <a:rPr lang="en-US" dirty="0" smtClean="0"/>
            <a:t>AS AN OPPORTUNITY TO MAKE A NEW START</a:t>
          </a:r>
          <a:endParaRPr lang="en-US" dirty="0"/>
        </a:p>
      </dgm:t>
    </dgm:pt>
    <dgm:pt modelId="{330199A4-2647-4E9C-A321-6A6556192FDC}" type="parTrans" cxnId="{C006573F-630A-4F2D-86B4-DB5B04840780}">
      <dgm:prSet/>
      <dgm:spPr/>
      <dgm:t>
        <a:bodyPr/>
        <a:lstStyle/>
        <a:p>
          <a:endParaRPr lang="en-US"/>
        </a:p>
      </dgm:t>
    </dgm:pt>
    <dgm:pt modelId="{558C24DA-7D11-40F8-AA77-81E9B6BBB31E}" type="sibTrans" cxnId="{C006573F-630A-4F2D-86B4-DB5B04840780}">
      <dgm:prSet/>
      <dgm:spPr/>
      <dgm:t>
        <a:bodyPr/>
        <a:lstStyle/>
        <a:p>
          <a:endParaRPr lang="en-US"/>
        </a:p>
      </dgm:t>
    </dgm:pt>
    <dgm:pt modelId="{178A860D-0649-416F-B125-10CEC877B39D}">
      <dgm:prSet phldrT="[Text]"/>
      <dgm:spPr/>
      <dgm:t>
        <a:bodyPr/>
        <a:lstStyle/>
        <a:p>
          <a:r>
            <a:rPr lang="en-US" dirty="0" smtClean="0"/>
            <a:t>This group regards retirement as an exciting time. Work will have been largely unrewarding, so the transition is seen as a</a:t>
          </a:r>
          <a:r>
            <a:rPr lang="en-US" b="1" dirty="0" smtClean="0">
              <a:solidFill>
                <a:srgbClr val="FF0000"/>
              </a:solidFill>
            </a:rPr>
            <a:t> freedom</a:t>
          </a:r>
          <a:r>
            <a:rPr lang="en-US" dirty="0" smtClean="0"/>
            <a:t> from the constraints of their former role. Retirement will invigorate such people and inspire them toward undertaking activities that work largely prevented them from pursuing.</a:t>
          </a:r>
          <a:endParaRPr lang="en-US" dirty="0"/>
        </a:p>
      </dgm:t>
    </dgm:pt>
    <dgm:pt modelId="{2D33B4E6-66F5-4296-9F0C-5B17764334F5}" type="parTrans" cxnId="{9222237F-73D6-4C02-94B3-152AB2E79F29}">
      <dgm:prSet/>
      <dgm:spPr/>
      <dgm:t>
        <a:bodyPr/>
        <a:lstStyle/>
        <a:p>
          <a:endParaRPr lang="en-US"/>
        </a:p>
      </dgm:t>
    </dgm:pt>
    <dgm:pt modelId="{52256DBA-74F0-4B34-AFE9-A329F4E3F15E}" type="sibTrans" cxnId="{9222237F-73D6-4C02-94B3-152AB2E79F29}">
      <dgm:prSet/>
      <dgm:spPr/>
      <dgm:t>
        <a:bodyPr/>
        <a:lstStyle/>
        <a:p>
          <a:endParaRPr lang="en-US"/>
        </a:p>
      </dgm:t>
    </dgm:pt>
    <dgm:pt modelId="{5A9A3E4A-3F48-46AB-BA99-A71E4C1D8EEB}">
      <dgm:prSet phldrT="[Text]"/>
      <dgm:spPr/>
      <dgm:t>
        <a:bodyPr/>
        <a:lstStyle/>
        <a:p>
          <a:r>
            <a:rPr lang="en-US" dirty="0" smtClean="0"/>
            <a:t>AS A CONTINUATION OF THEIR PRE-RETIREMENT LIFESTYLE</a:t>
          </a:r>
          <a:endParaRPr lang="en-US" dirty="0"/>
        </a:p>
      </dgm:t>
    </dgm:pt>
    <dgm:pt modelId="{A0AE8F9E-195C-454A-B353-16D3EF3D0E45}" type="parTrans" cxnId="{05B2F82D-579C-46E2-ABBE-FF8AEA040CA3}">
      <dgm:prSet/>
      <dgm:spPr/>
      <dgm:t>
        <a:bodyPr/>
        <a:lstStyle/>
        <a:p>
          <a:endParaRPr lang="en-US"/>
        </a:p>
      </dgm:t>
    </dgm:pt>
    <dgm:pt modelId="{E406E407-98E0-42CB-A472-5A2D7D816EB1}" type="sibTrans" cxnId="{05B2F82D-579C-46E2-ABBE-FF8AEA040CA3}">
      <dgm:prSet/>
      <dgm:spPr/>
      <dgm:t>
        <a:bodyPr/>
        <a:lstStyle/>
        <a:p>
          <a:endParaRPr lang="en-US"/>
        </a:p>
      </dgm:t>
    </dgm:pt>
    <dgm:pt modelId="{FAC5B720-D6A3-4A6A-8716-3011C8E3CD62}">
      <dgm:prSet phldrT="[Text]"/>
      <dgm:spPr/>
      <dgm:t>
        <a:bodyPr/>
        <a:lstStyle/>
        <a:p>
          <a:r>
            <a:rPr lang="en-US" dirty="0" smtClean="0"/>
            <a:t>To such people, retirement is not perceived as signaling a drastic change.  Work life has not been as unsatisfying as for others, hence its ending is not greeted with euphoria.  There is, however, some satisfaction that retirement permits more opportunity to devote time to existing activities outside of their working role.  The future is likely to see an increase in such activities but no real desire to engage in new ones.</a:t>
          </a:r>
          <a:endParaRPr lang="en-US" dirty="0"/>
        </a:p>
      </dgm:t>
    </dgm:pt>
    <dgm:pt modelId="{CD5A2B65-B4A4-4B1E-8984-80A9157256D7}" type="parTrans" cxnId="{FD289466-0178-449A-8017-2E1EEFB6BA3A}">
      <dgm:prSet/>
      <dgm:spPr/>
      <dgm:t>
        <a:bodyPr/>
        <a:lstStyle/>
        <a:p>
          <a:endParaRPr lang="en-US"/>
        </a:p>
      </dgm:t>
    </dgm:pt>
    <dgm:pt modelId="{A9DA3F00-D4DA-49A9-8F31-0F63394F54E5}" type="sibTrans" cxnId="{FD289466-0178-449A-8017-2E1EEFB6BA3A}">
      <dgm:prSet/>
      <dgm:spPr/>
      <dgm:t>
        <a:bodyPr/>
        <a:lstStyle/>
        <a:p>
          <a:endParaRPr lang="en-US"/>
        </a:p>
      </dgm:t>
    </dgm:pt>
    <dgm:pt modelId="{8B807C2E-E235-43CD-B002-9B8276DBEE95}" type="pres">
      <dgm:prSet presAssocID="{57991307-8EC3-4B5E-9013-D1D35A314869}" presName="linear" presStyleCnt="0">
        <dgm:presLayoutVars>
          <dgm:animLvl val="lvl"/>
          <dgm:resizeHandles val="exact"/>
        </dgm:presLayoutVars>
      </dgm:prSet>
      <dgm:spPr/>
      <dgm:t>
        <a:bodyPr/>
        <a:lstStyle/>
        <a:p>
          <a:endParaRPr lang="en-US"/>
        </a:p>
      </dgm:t>
    </dgm:pt>
    <dgm:pt modelId="{BECDB84B-F115-43F9-AE86-57A3231AF084}" type="pres">
      <dgm:prSet presAssocID="{E164FD97-B2D5-45FB-8EEF-81F358465CD3}" presName="parentText" presStyleLbl="node1" presStyleIdx="0" presStyleCnt="2">
        <dgm:presLayoutVars>
          <dgm:chMax val="0"/>
          <dgm:bulletEnabled val="1"/>
        </dgm:presLayoutVars>
      </dgm:prSet>
      <dgm:spPr/>
      <dgm:t>
        <a:bodyPr/>
        <a:lstStyle/>
        <a:p>
          <a:endParaRPr lang="en-US"/>
        </a:p>
      </dgm:t>
    </dgm:pt>
    <dgm:pt modelId="{8B41E379-45AE-484C-85AC-5DCAFC4014A8}" type="pres">
      <dgm:prSet presAssocID="{E164FD97-B2D5-45FB-8EEF-81F358465CD3}" presName="childText" presStyleLbl="revTx" presStyleIdx="0" presStyleCnt="2">
        <dgm:presLayoutVars>
          <dgm:bulletEnabled val="1"/>
        </dgm:presLayoutVars>
      </dgm:prSet>
      <dgm:spPr/>
      <dgm:t>
        <a:bodyPr/>
        <a:lstStyle/>
        <a:p>
          <a:endParaRPr lang="en-US"/>
        </a:p>
      </dgm:t>
    </dgm:pt>
    <dgm:pt modelId="{E23C50E2-477F-4848-B41B-8BCBC8CD55E6}" type="pres">
      <dgm:prSet presAssocID="{5A9A3E4A-3F48-46AB-BA99-A71E4C1D8EEB}" presName="parentText" presStyleLbl="node1" presStyleIdx="1" presStyleCnt="2">
        <dgm:presLayoutVars>
          <dgm:chMax val="0"/>
          <dgm:bulletEnabled val="1"/>
        </dgm:presLayoutVars>
      </dgm:prSet>
      <dgm:spPr/>
      <dgm:t>
        <a:bodyPr/>
        <a:lstStyle/>
        <a:p>
          <a:endParaRPr lang="en-US"/>
        </a:p>
      </dgm:t>
    </dgm:pt>
    <dgm:pt modelId="{160D5DEC-DA50-4C08-AFBA-B0B6AEA4842A}" type="pres">
      <dgm:prSet presAssocID="{5A9A3E4A-3F48-46AB-BA99-A71E4C1D8EEB}" presName="childText" presStyleLbl="revTx" presStyleIdx="1" presStyleCnt="2">
        <dgm:presLayoutVars>
          <dgm:bulletEnabled val="1"/>
        </dgm:presLayoutVars>
      </dgm:prSet>
      <dgm:spPr/>
      <dgm:t>
        <a:bodyPr/>
        <a:lstStyle/>
        <a:p>
          <a:endParaRPr lang="en-US"/>
        </a:p>
      </dgm:t>
    </dgm:pt>
  </dgm:ptLst>
  <dgm:cxnLst>
    <dgm:cxn modelId="{760EF5C7-E159-4A86-9202-75D82FF9783A}" type="presOf" srcId="{5A9A3E4A-3F48-46AB-BA99-A71E4C1D8EEB}" destId="{E23C50E2-477F-4848-B41B-8BCBC8CD55E6}" srcOrd="0" destOrd="0" presId="urn:microsoft.com/office/officeart/2005/8/layout/vList2"/>
    <dgm:cxn modelId="{5E748F73-73EB-4ADC-9CBA-78D3A685123C}" type="presOf" srcId="{178A860D-0649-416F-B125-10CEC877B39D}" destId="{8B41E379-45AE-484C-85AC-5DCAFC4014A8}" srcOrd="0" destOrd="0" presId="urn:microsoft.com/office/officeart/2005/8/layout/vList2"/>
    <dgm:cxn modelId="{DEDD33D5-5162-4BE8-90C7-D446814BD2C9}" type="presOf" srcId="{FAC5B720-D6A3-4A6A-8716-3011C8E3CD62}" destId="{160D5DEC-DA50-4C08-AFBA-B0B6AEA4842A}" srcOrd="0" destOrd="0" presId="urn:microsoft.com/office/officeart/2005/8/layout/vList2"/>
    <dgm:cxn modelId="{F4762877-CE91-48AC-8CDC-D370F4022AF1}" type="presOf" srcId="{57991307-8EC3-4B5E-9013-D1D35A314869}" destId="{8B807C2E-E235-43CD-B002-9B8276DBEE95}" srcOrd="0" destOrd="0" presId="urn:microsoft.com/office/officeart/2005/8/layout/vList2"/>
    <dgm:cxn modelId="{9222237F-73D6-4C02-94B3-152AB2E79F29}" srcId="{E164FD97-B2D5-45FB-8EEF-81F358465CD3}" destId="{178A860D-0649-416F-B125-10CEC877B39D}" srcOrd="0" destOrd="0" parTransId="{2D33B4E6-66F5-4296-9F0C-5B17764334F5}" sibTransId="{52256DBA-74F0-4B34-AFE9-A329F4E3F15E}"/>
    <dgm:cxn modelId="{05B2F82D-579C-46E2-ABBE-FF8AEA040CA3}" srcId="{57991307-8EC3-4B5E-9013-D1D35A314869}" destId="{5A9A3E4A-3F48-46AB-BA99-A71E4C1D8EEB}" srcOrd="1" destOrd="0" parTransId="{A0AE8F9E-195C-454A-B353-16D3EF3D0E45}" sibTransId="{E406E407-98E0-42CB-A472-5A2D7D816EB1}"/>
    <dgm:cxn modelId="{8B16CC59-9487-4DE7-8826-FE7B244D67FA}" type="presOf" srcId="{E164FD97-B2D5-45FB-8EEF-81F358465CD3}" destId="{BECDB84B-F115-43F9-AE86-57A3231AF084}" srcOrd="0" destOrd="0" presId="urn:microsoft.com/office/officeart/2005/8/layout/vList2"/>
    <dgm:cxn modelId="{C006573F-630A-4F2D-86B4-DB5B04840780}" srcId="{57991307-8EC3-4B5E-9013-D1D35A314869}" destId="{E164FD97-B2D5-45FB-8EEF-81F358465CD3}" srcOrd="0" destOrd="0" parTransId="{330199A4-2647-4E9C-A321-6A6556192FDC}" sibTransId="{558C24DA-7D11-40F8-AA77-81E9B6BBB31E}"/>
    <dgm:cxn modelId="{FD289466-0178-449A-8017-2E1EEFB6BA3A}" srcId="{5A9A3E4A-3F48-46AB-BA99-A71E4C1D8EEB}" destId="{FAC5B720-D6A3-4A6A-8716-3011C8E3CD62}" srcOrd="0" destOrd="0" parTransId="{CD5A2B65-B4A4-4B1E-8984-80A9157256D7}" sibTransId="{A9DA3F00-D4DA-49A9-8F31-0F63394F54E5}"/>
    <dgm:cxn modelId="{F9985AF5-6625-4B11-A84D-EC2C96B40830}" type="presParOf" srcId="{8B807C2E-E235-43CD-B002-9B8276DBEE95}" destId="{BECDB84B-F115-43F9-AE86-57A3231AF084}" srcOrd="0" destOrd="0" presId="urn:microsoft.com/office/officeart/2005/8/layout/vList2"/>
    <dgm:cxn modelId="{4CCEF0FE-6B10-43CD-BA06-939F9B80A560}" type="presParOf" srcId="{8B807C2E-E235-43CD-B002-9B8276DBEE95}" destId="{8B41E379-45AE-484C-85AC-5DCAFC4014A8}" srcOrd="1" destOrd="0" presId="urn:microsoft.com/office/officeart/2005/8/layout/vList2"/>
    <dgm:cxn modelId="{3D22E9A4-279F-4F32-B5EE-E7CCB5BA5031}" type="presParOf" srcId="{8B807C2E-E235-43CD-B002-9B8276DBEE95}" destId="{E23C50E2-477F-4848-B41B-8BCBC8CD55E6}" srcOrd="2" destOrd="0" presId="urn:microsoft.com/office/officeart/2005/8/layout/vList2"/>
    <dgm:cxn modelId="{E9F3CEC1-9B63-4B84-BAD0-52890E782F4B}" type="presParOf" srcId="{8B807C2E-E235-43CD-B002-9B8276DBEE95}" destId="{160D5DEC-DA50-4C08-AFBA-B0B6AEA4842A}"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24F2684-D7B0-437E-BF75-6D8810F125E6}" type="doc">
      <dgm:prSet loTypeId="urn:microsoft.com/office/officeart/2005/8/layout/vList5" loCatId="list" qsTypeId="urn:microsoft.com/office/officeart/2005/8/quickstyle/3d1" qsCatId="3D" csTypeId="urn:microsoft.com/office/officeart/2005/8/colors/colorful1#3" csCatId="colorful" phldr="1"/>
      <dgm:spPr/>
      <dgm:t>
        <a:bodyPr/>
        <a:lstStyle/>
        <a:p>
          <a:endParaRPr lang="en-US"/>
        </a:p>
      </dgm:t>
    </dgm:pt>
    <dgm:pt modelId="{904C7043-5F6A-4E32-A8A3-66E6277D824D}">
      <dgm:prSet/>
      <dgm:spPr>
        <a:solidFill>
          <a:schemeClr val="accent1"/>
        </a:solidFill>
      </dgm:spPr>
      <dgm:t>
        <a:bodyPr/>
        <a:lstStyle/>
        <a:p>
          <a:pPr rtl="0"/>
          <a:r>
            <a:rPr lang="en-US" dirty="0" smtClean="0"/>
            <a:t>Usage rate</a:t>
          </a:r>
          <a:endParaRPr lang="en-US" dirty="0"/>
        </a:p>
      </dgm:t>
    </dgm:pt>
    <dgm:pt modelId="{1D736FDC-DF8B-4627-9498-C568070992BA}" type="parTrans" cxnId="{9EA380BD-42C8-408E-B391-5E53773234C7}">
      <dgm:prSet/>
      <dgm:spPr/>
      <dgm:t>
        <a:bodyPr/>
        <a:lstStyle/>
        <a:p>
          <a:endParaRPr lang="en-US"/>
        </a:p>
      </dgm:t>
    </dgm:pt>
    <dgm:pt modelId="{C8FC3CBF-BC99-4577-8431-E6318D98F89F}" type="sibTrans" cxnId="{9EA380BD-42C8-408E-B391-5E53773234C7}">
      <dgm:prSet/>
      <dgm:spPr/>
      <dgm:t>
        <a:bodyPr/>
        <a:lstStyle/>
        <a:p>
          <a:endParaRPr lang="en-US"/>
        </a:p>
      </dgm:t>
    </dgm:pt>
    <dgm:pt modelId="{F2D5B10B-FF09-49BB-A082-B8BD346F180C}">
      <dgm:prSet/>
      <dgm:spPr/>
      <dgm:t>
        <a:bodyPr/>
        <a:lstStyle/>
        <a:p>
          <a:pPr rtl="0"/>
          <a:r>
            <a:rPr lang="en-US" dirty="0" smtClean="0"/>
            <a:t>Usage situation</a:t>
          </a:r>
          <a:endParaRPr lang="en-US" dirty="0"/>
        </a:p>
      </dgm:t>
    </dgm:pt>
    <dgm:pt modelId="{526C76F0-B6E9-4D46-8E6F-FB85E6D65519}" type="parTrans" cxnId="{B03DFED4-7266-4D11-BFCA-C4CBC2A27EF2}">
      <dgm:prSet/>
      <dgm:spPr/>
      <dgm:t>
        <a:bodyPr/>
        <a:lstStyle/>
        <a:p>
          <a:endParaRPr lang="en-US"/>
        </a:p>
      </dgm:t>
    </dgm:pt>
    <dgm:pt modelId="{A98B2F39-2A50-423F-8BB6-DF470E1D91AA}" type="sibTrans" cxnId="{B03DFED4-7266-4D11-BFCA-C4CBC2A27EF2}">
      <dgm:prSet/>
      <dgm:spPr/>
      <dgm:t>
        <a:bodyPr/>
        <a:lstStyle/>
        <a:p>
          <a:endParaRPr lang="en-US"/>
        </a:p>
      </dgm:t>
    </dgm:pt>
    <dgm:pt modelId="{1764C77C-726A-4207-84DF-239BB8C1CAD1}">
      <dgm:prSet/>
      <dgm:spPr/>
      <dgm:t>
        <a:bodyPr/>
        <a:lstStyle/>
        <a:p>
          <a:pPr rtl="0"/>
          <a:r>
            <a:rPr lang="en-US" dirty="0" smtClean="0"/>
            <a:t>Benefit segmentation</a:t>
          </a:r>
          <a:endParaRPr lang="en-US" dirty="0"/>
        </a:p>
      </dgm:t>
    </dgm:pt>
    <dgm:pt modelId="{FE24FA0D-7A54-4C6C-B87B-A5ED0C1BED50}" type="parTrans" cxnId="{56E7AC0C-58DA-4E30-89EA-EB4803120E5A}">
      <dgm:prSet/>
      <dgm:spPr/>
      <dgm:t>
        <a:bodyPr/>
        <a:lstStyle/>
        <a:p>
          <a:endParaRPr lang="en-US"/>
        </a:p>
      </dgm:t>
    </dgm:pt>
    <dgm:pt modelId="{E06D818B-7E23-49E5-B5B4-4A326EB695B5}" type="sibTrans" cxnId="{56E7AC0C-58DA-4E30-89EA-EB4803120E5A}">
      <dgm:prSet/>
      <dgm:spPr/>
      <dgm:t>
        <a:bodyPr/>
        <a:lstStyle/>
        <a:p>
          <a:endParaRPr lang="en-US"/>
        </a:p>
      </dgm:t>
    </dgm:pt>
    <dgm:pt modelId="{0C3C81C1-9FEB-4EB4-A416-E6A453443F96}">
      <dgm:prSet/>
      <dgm:spPr/>
      <dgm:t>
        <a:bodyPr/>
        <a:lstStyle/>
        <a:p>
          <a:pPr rtl="0"/>
          <a:r>
            <a:rPr lang="en-US" dirty="0" smtClean="0"/>
            <a:t>Perceived brand loyalty</a:t>
          </a:r>
          <a:endParaRPr lang="en-US" dirty="0"/>
        </a:p>
      </dgm:t>
    </dgm:pt>
    <dgm:pt modelId="{EA25ABCD-9E26-4A91-BBEF-971D3896DB21}" type="parTrans" cxnId="{87E096E7-D301-4479-83BB-D7A8FE7319C3}">
      <dgm:prSet/>
      <dgm:spPr/>
      <dgm:t>
        <a:bodyPr/>
        <a:lstStyle/>
        <a:p>
          <a:endParaRPr lang="en-US"/>
        </a:p>
      </dgm:t>
    </dgm:pt>
    <dgm:pt modelId="{C050E47E-FE84-4C8E-88F7-C6294C8F72E1}" type="sibTrans" cxnId="{87E096E7-D301-4479-83BB-D7A8FE7319C3}">
      <dgm:prSet/>
      <dgm:spPr/>
      <dgm:t>
        <a:bodyPr/>
        <a:lstStyle/>
        <a:p>
          <a:endParaRPr lang="en-US"/>
        </a:p>
      </dgm:t>
    </dgm:pt>
    <dgm:pt modelId="{2136A650-1AA0-40B9-86EF-4145CD2460B6}">
      <dgm:prSet/>
      <dgm:spPr/>
      <dgm:t>
        <a:bodyPr/>
        <a:lstStyle/>
        <a:p>
          <a:pPr rtl="0"/>
          <a:r>
            <a:rPr lang="en-US" dirty="0" smtClean="0"/>
            <a:t>Brand relationship</a:t>
          </a:r>
          <a:endParaRPr lang="en-US" dirty="0"/>
        </a:p>
      </dgm:t>
    </dgm:pt>
    <dgm:pt modelId="{AE596B6B-5BE5-4B08-AE61-4A6C3AB09DC9}" type="parTrans" cxnId="{5486669B-40DA-4542-B956-CFBA0B266270}">
      <dgm:prSet/>
      <dgm:spPr/>
      <dgm:t>
        <a:bodyPr/>
        <a:lstStyle/>
        <a:p>
          <a:endParaRPr lang="en-US"/>
        </a:p>
      </dgm:t>
    </dgm:pt>
    <dgm:pt modelId="{F7B549E0-D0D6-4D7C-A607-D340BEE70982}" type="sibTrans" cxnId="{5486669B-40DA-4542-B956-CFBA0B266270}">
      <dgm:prSet/>
      <dgm:spPr/>
      <dgm:t>
        <a:bodyPr/>
        <a:lstStyle/>
        <a:p>
          <a:endParaRPr lang="en-US"/>
        </a:p>
      </dgm:t>
    </dgm:pt>
    <dgm:pt modelId="{105C6F99-ED12-4A4E-8FC4-7B882E8DF74A}" type="pres">
      <dgm:prSet presAssocID="{924F2684-D7B0-437E-BF75-6D8810F125E6}" presName="Name0" presStyleCnt="0">
        <dgm:presLayoutVars>
          <dgm:dir/>
          <dgm:animLvl val="lvl"/>
          <dgm:resizeHandles val="exact"/>
        </dgm:presLayoutVars>
      </dgm:prSet>
      <dgm:spPr/>
      <dgm:t>
        <a:bodyPr/>
        <a:lstStyle/>
        <a:p>
          <a:endParaRPr lang="en-US"/>
        </a:p>
      </dgm:t>
    </dgm:pt>
    <dgm:pt modelId="{6D31D9EF-2928-489D-A5EB-29B315F2E591}" type="pres">
      <dgm:prSet presAssocID="{904C7043-5F6A-4E32-A8A3-66E6277D824D}" presName="linNode" presStyleCnt="0"/>
      <dgm:spPr/>
      <dgm:t>
        <a:bodyPr/>
        <a:lstStyle/>
        <a:p>
          <a:endParaRPr lang="en-US"/>
        </a:p>
      </dgm:t>
    </dgm:pt>
    <dgm:pt modelId="{098D6B11-C651-45F3-9B39-C2F8B206D1DD}" type="pres">
      <dgm:prSet presAssocID="{904C7043-5F6A-4E32-A8A3-66E6277D824D}" presName="parentText" presStyleLbl="node1" presStyleIdx="0" presStyleCnt="5">
        <dgm:presLayoutVars>
          <dgm:chMax val="1"/>
          <dgm:bulletEnabled val="1"/>
        </dgm:presLayoutVars>
      </dgm:prSet>
      <dgm:spPr/>
      <dgm:t>
        <a:bodyPr/>
        <a:lstStyle/>
        <a:p>
          <a:endParaRPr lang="en-US"/>
        </a:p>
      </dgm:t>
    </dgm:pt>
    <dgm:pt modelId="{ABB91882-C2FA-4DE3-93E1-A99B18674A42}" type="pres">
      <dgm:prSet presAssocID="{C8FC3CBF-BC99-4577-8431-E6318D98F89F}" presName="sp" presStyleCnt="0"/>
      <dgm:spPr/>
      <dgm:t>
        <a:bodyPr/>
        <a:lstStyle/>
        <a:p>
          <a:endParaRPr lang="en-US"/>
        </a:p>
      </dgm:t>
    </dgm:pt>
    <dgm:pt modelId="{5A22258C-45B8-40D0-AD77-2F73F624DF1A}" type="pres">
      <dgm:prSet presAssocID="{F2D5B10B-FF09-49BB-A082-B8BD346F180C}" presName="linNode" presStyleCnt="0"/>
      <dgm:spPr/>
      <dgm:t>
        <a:bodyPr/>
        <a:lstStyle/>
        <a:p>
          <a:endParaRPr lang="en-US"/>
        </a:p>
      </dgm:t>
    </dgm:pt>
    <dgm:pt modelId="{4B37B447-CB00-4BCC-ACC3-5D220E330419}" type="pres">
      <dgm:prSet presAssocID="{F2D5B10B-FF09-49BB-A082-B8BD346F180C}" presName="parentText" presStyleLbl="node1" presStyleIdx="1" presStyleCnt="5">
        <dgm:presLayoutVars>
          <dgm:chMax val="1"/>
          <dgm:bulletEnabled val="1"/>
        </dgm:presLayoutVars>
      </dgm:prSet>
      <dgm:spPr/>
      <dgm:t>
        <a:bodyPr/>
        <a:lstStyle/>
        <a:p>
          <a:endParaRPr lang="en-US"/>
        </a:p>
      </dgm:t>
    </dgm:pt>
    <dgm:pt modelId="{E1D61478-F5A1-404D-8D7C-B04B10D690DD}" type="pres">
      <dgm:prSet presAssocID="{A98B2F39-2A50-423F-8BB6-DF470E1D91AA}" presName="sp" presStyleCnt="0"/>
      <dgm:spPr/>
      <dgm:t>
        <a:bodyPr/>
        <a:lstStyle/>
        <a:p>
          <a:endParaRPr lang="en-US"/>
        </a:p>
      </dgm:t>
    </dgm:pt>
    <dgm:pt modelId="{0859056B-F8D9-4EAB-B600-588E72EDE2F6}" type="pres">
      <dgm:prSet presAssocID="{1764C77C-726A-4207-84DF-239BB8C1CAD1}" presName="linNode" presStyleCnt="0"/>
      <dgm:spPr/>
      <dgm:t>
        <a:bodyPr/>
        <a:lstStyle/>
        <a:p>
          <a:endParaRPr lang="en-US"/>
        </a:p>
      </dgm:t>
    </dgm:pt>
    <dgm:pt modelId="{C7E9521E-35D9-48D2-9744-EE6583888A0C}" type="pres">
      <dgm:prSet presAssocID="{1764C77C-726A-4207-84DF-239BB8C1CAD1}" presName="parentText" presStyleLbl="node1" presStyleIdx="2" presStyleCnt="5">
        <dgm:presLayoutVars>
          <dgm:chMax val="1"/>
          <dgm:bulletEnabled val="1"/>
        </dgm:presLayoutVars>
      </dgm:prSet>
      <dgm:spPr/>
      <dgm:t>
        <a:bodyPr/>
        <a:lstStyle/>
        <a:p>
          <a:endParaRPr lang="en-US"/>
        </a:p>
      </dgm:t>
    </dgm:pt>
    <dgm:pt modelId="{182177EC-F75C-4011-9E90-5FA48819DFD5}" type="pres">
      <dgm:prSet presAssocID="{E06D818B-7E23-49E5-B5B4-4A326EB695B5}" presName="sp" presStyleCnt="0"/>
      <dgm:spPr/>
      <dgm:t>
        <a:bodyPr/>
        <a:lstStyle/>
        <a:p>
          <a:endParaRPr lang="en-US"/>
        </a:p>
      </dgm:t>
    </dgm:pt>
    <dgm:pt modelId="{B7D2F82A-2B57-452D-AB43-9136DF54359D}" type="pres">
      <dgm:prSet presAssocID="{0C3C81C1-9FEB-4EB4-A416-E6A453443F96}" presName="linNode" presStyleCnt="0"/>
      <dgm:spPr/>
      <dgm:t>
        <a:bodyPr/>
        <a:lstStyle/>
        <a:p>
          <a:endParaRPr lang="en-US"/>
        </a:p>
      </dgm:t>
    </dgm:pt>
    <dgm:pt modelId="{8F0399CA-78A9-431F-99DB-F211DFCE1710}" type="pres">
      <dgm:prSet presAssocID="{0C3C81C1-9FEB-4EB4-A416-E6A453443F96}" presName="parentText" presStyleLbl="node1" presStyleIdx="3" presStyleCnt="5">
        <dgm:presLayoutVars>
          <dgm:chMax val="1"/>
          <dgm:bulletEnabled val="1"/>
        </dgm:presLayoutVars>
      </dgm:prSet>
      <dgm:spPr/>
      <dgm:t>
        <a:bodyPr/>
        <a:lstStyle/>
        <a:p>
          <a:endParaRPr lang="en-US"/>
        </a:p>
      </dgm:t>
    </dgm:pt>
    <dgm:pt modelId="{DD744A87-27A2-445A-B3C2-10DB8EA35AF1}" type="pres">
      <dgm:prSet presAssocID="{C050E47E-FE84-4C8E-88F7-C6294C8F72E1}" presName="sp" presStyleCnt="0"/>
      <dgm:spPr/>
      <dgm:t>
        <a:bodyPr/>
        <a:lstStyle/>
        <a:p>
          <a:endParaRPr lang="en-US"/>
        </a:p>
      </dgm:t>
    </dgm:pt>
    <dgm:pt modelId="{8F52FB04-AB5E-4681-BB06-36661A5E7AC3}" type="pres">
      <dgm:prSet presAssocID="{2136A650-1AA0-40B9-86EF-4145CD2460B6}" presName="linNode" presStyleCnt="0"/>
      <dgm:spPr/>
      <dgm:t>
        <a:bodyPr/>
        <a:lstStyle/>
        <a:p>
          <a:endParaRPr lang="en-US"/>
        </a:p>
      </dgm:t>
    </dgm:pt>
    <dgm:pt modelId="{963935DD-47AD-4F49-80E2-2BCF21A87AA6}" type="pres">
      <dgm:prSet presAssocID="{2136A650-1AA0-40B9-86EF-4145CD2460B6}" presName="parentText" presStyleLbl="node1" presStyleIdx="4" presStyleCnt="5">
        <dgm:presLayoutVars>
          <dgm:chMax val="1"/>
          <dgm:bulletEnabled val="1"/>
        </dgm:presLayoutVars>
      </dgm:prSet>
      <dgm:spPr/>
      <dgm:t>
        <a:bodyPr/>
        <a:lstStyle/>
        <a:p>
          <a:endParaRPr lang="en-US"/>
        </a:p>
      </dgm:t>
    </dgm:pt>
  </dgm:ptLst>
  <dgm:cxnLst>
    <dgm:cxn modelId="{7027B2C1-D3BA-4E64-A560-30F834365726}" type="presOf" srcId="{924F2684-D7B0-437E-BF75-6D8810F125E6}" destId="{105C6F99-ED12-4A4E-8FC4-7B882E8DF74A}" srcOrd="0" destOrd="0" presId="urn:microsoft.com/office/officeart/2005/8/layout/vList5"/>
    <dgm:cxn modelId="{B03DFED4-7266-4D11-BFCA-C4CBC2A27EF2}" srcId="{924F2684-D7B0-437E-BF75-6D8810F125E6}" destId="{F2D5B10B-FF09-49BB-A082-B8BD346F180C}" srcOrd="1" destOrd="0" parTransId="{526C76F0-B6E9-4D46-8E6F-FB85E6D65519}" sibTransId="{A98B2F39-2A50-423F-8BB6-DF470E1D91AA}"/>
    <dgm:cxn modelId="{87E096E7-D301-4479-83BB-D7A8FE7319C3}" srcId="{924F2684-D7B0-437E-BF75-6D8810F125E6}" destId="{0C3C81C1-9FEB-4EB4-A416-E6A453443F96}" srcOrd="3" destOrd="0" parTransId="{EA25ABCD-9E26-4A91-BBEF-971D3896DB21}" sibTransId="{C050E47E-FE84-4C8E-88F7-C6294C8F72E1}"/>
    <dgm:cxn modelId="{9EA380BD-42C8-408E-B391-5E53773234C7}" srcId="{924F2684-D7B0-437E-BF75-6D8810F125E6}" destId="{904C7043-5F6A-4E32-A8A3-66E6277D824D}" srcOrd="0" destOrd="0" parTransId="{1D736FDC-DF8B-4627-9498-C568070992BA}" sibTransId="{C8FC3CBF-BC99-4577-8431-E6318D98F89F}"/>
    <dgm:cxn modelId="{2F258A80-75D0-4C14-A053-868E31B1CFEA}" type="presOf" srcId="{0C3C81C1-9FEB-4EB4-A416-E6A453443F96}" destId="{8F0399CA-78A9-431F-99DB-F211DFCE1710}" srcOrd="0" destOrd="0" presId="urn:microsoft.com/office/officeart/2005/8/layout/vList5"/>
    <dgm:cxn modelId="{A2C3E2AF-1B5E-48EC-818B-AFD6A1C10FEE}" type="presOf" srcId="{2136A650-1AA0-40B9-86EF-4145CD2460B6}" destId="{963935DD-47AD-4F49-80E2-2BCF21A87AA6}" srcOrd="0" destOrd="0" presId="urn:microsoft.com/office/officeart/2005/8/layout/vList5"/>
    <dgm:cxn modelId="{5486669B-40DA-4542-B956-CFBA0B266270}" srcId="{924F2684-D7B0-437E-BF75-6D8810F125E6}" destId="{2136A650-1AA0-40B9-86EF-4145CD2460B6}" srcOrd="4" destOrd="0" parTransId="{AE596B6B-5BE5-4B08-AE61-4A6C3AB09DC9}" sibTransId="{F7B549E0-D0D6-4D7C-A607-D340BEE70982}"/>
    <dgm:cxn modelId="{56E7AC0C-58DA-4E30-89EA-EB4803120E5A}" srcId="{924F2684-D7B0-437E-BF75-6D8810F125E6}" destId="{1764C77C-726A-4207-84DF-239BB8C1CAD1}" srcOrd="2" destOrd="0" parTransId="{FE24FA0D-7A54-4C6C-B87B-A5ED0C1BED50}" sibTransId="{E06D818B-7E23-49E5-B5B4-4A326EB695B5}"/>
    <dgm:cxn modelId="{52523B0A-32F6-4130-89AE-E214B6B9DE44}" type="presOf" srcId="{F2D5B10B-FF09-49BB-A082-B8BD346F180C}" destId="{4B37B447-CB00-4BCC-ACC3-5D220E330419}" srcOrd="0" destOrd="0" presId="urn:microsoft.com/office/officeart/2005/8/layout/vList5"/>
    <dgm:cxn modelId="{3ACFB6D4-A017-407E-A43D-FAF02930AACD}" type="presOf" srcId="{904C7043-5F6A-4E32-A8A3-66E6277D824D}" destId="{098D6B11-C651-45F3-9B39-C2F8B206D1DD}" srcOrd="0" destOrd="0" presId="urn:microsoft.com/office/officeart/2005/8/layout/vList5"/>
    <dgm:cxn modelId="{FEF9F91C-226E-4F48-8D61-F8A770797A36}" type="presOf" srcId="{1764C77C-726A-4207-84DF-239BB8C1CAD1}" destId="{C7E9521E-35D9-48D2-9744-EE6583888A0C}" srcOrd="0" destOrd="0" presId="urn:microsoft.com/office/officeart/2005/8/layout/vList5"/>
    <dgm:cxn modelId="{60148BCD-4D3E-476C-A160-D22A3E0EB02E}" type="presParOf" srcId="{105C6F99-ED12-4A4E-8FC4-7B882E8DF74A}" destId="{6D31D9EF-2928-489D-A5EB-29B315F2E591}" srcOrd="0" destOrd="0" presId="urn:microsoft.com/office/officeart/2005/8/layout/vList5"/>
    <dgm:cxn modelId="{7F2CB807-ECEB-48B1-99C2-B64F089E3AB3}" type="presParOf" srcId="{6D31D9EF-2928-489D-A5EB-29B315F2E591}" destId="{098D6B11-C651-45F3-9B39-C2F8B206D1DD}" srcOrd="0" destOrd="0" presId="urn:microsoft.com/office/officeart/2005/8/layout/vList5"/>
    <dgm:cxn modelId="{CFFB08CC-6453-4EAD-A765-97EC887013D5}" type="presParOf" srcId="{105C6F99-ED12-4A4E-8FC4-7B882E8DF74A}" destId="{ABB91882-C2FA-4DE3-93E1-A99B18674A42}" srcOrd="1" destOrd="0" presId="urn:microsoft.com/office/officeart/2005/8/layout/vList5"/>
    <dgm:cxn modelId="{4314F2BF-3958-4F86-9139-E19F5B45F8A7}" type="presParOf" srcId="{105C6F99-ED12-4A4E-8FC4-7B882E8DF74A}" destId="{5A22258C-45B8-40D0-AD77-2F73F624DF1A}" srcOrd="2" destOrd="0" presId="urn:microsoft.com/office/officeart/2005/8/layout/vList5"/>
    <dgm:cxn modelId="{D7AB1F91-3512-4CB2-8D84-B76CE3D2EBF9}" type="presParOf" srcId="{5A22258C-45B8-40D0-AD77-2F73F624DF1A}" destId="{4B37B447-CB00-4BCC-ACC3-5D220E330419}" srcOrd="0" destOrd="0" presId="urn:microsoft.com/office/officeart/2005/8/layout/vList5"/>
    <dgm:cxn modelId="{A05DA0CD-DCE8-4306-98F2-49EBE2931669}" type="presParOf" srcId="{105C6F99-ED12-4A4E-8FC4-7B882E8DF74A}" destId="{E1D61478-F5A1-404D-8D7C-B04B10D690DD}" srcOrd="3" destOrd="0" presId="urn:microsoft.com/office/officeart/2005/8/layout/vList5"/>
    <dgm:cxn modelId="{B93CEFB7-425B-468F-9BD5-082177FFB1E4}" type="presParOf" srcId="{105C6F99-ED12-4A4E-8FC4-7B882E8DF74A}" destId="{0859056B-F8D9-4EAB-B600-588E72EDE2F6}" srcOrd="4" destOrd="0" presId="urn:microsoft.com/office/officeart/2005/8/layout/vList5"/>
    <dgm:cxn modelId="{696C4289-22D1-4AF5-8DB0-8209BB87B7B4}" type="presParOf" srcId="{0859056B-F8D9-4EAB-B600-588E72EDE2F6}" destId="{C7E9521E-35D9-48D2-9744-EE6583888A0C}" srcOrd="0" destOrd="0" presId="urn:microsoft.com/office/officeart/2005/8/layout/vList5"/>
    <dgm:cxn modelId="{CA681AEA-7D37-4AFF-9445-B661252A82BF}" type="presParOf" srcId="{105C6F99-ED12-4A4E-8FC4-7B882E8DF74A}" destId="{182177EC-F75C-4011-9E90-5FA48819DFD5}" srcOrd="5" destOrd="0" presId="urn:microsoft.com/office/officeart/2005/8/layout/vList5"/>
    <dgm:cxn modelId="{47BAA98B-B62B-4906-A633-17DEC76B3D04}" type="presParOf" srcId="{105C6F99-ED12-4A4E-8FC4-7B882E8DF74A}" destId="{B7D2F82A-2B57-452D-AB43-9136DF54359D}" srcOrd="6" destOrd="0" presId="urn:microsoft.com/office/officeart/2005/8/layout/vList5"/>
    <dgm:cxn modelId="{67D47F90-FE3D-4A90-A715-08AEBACD67AA}" type="presParOf" srcId="{B7D2F82A-2B57-452D-AB43-9136DF54359D}" destId="{8F0399CA-78A9-431F-99DB-F211DFCE1710}" srcOrd="0" destOrd="0" presId="urn:microsoft.com/office/officeart/2005/8/layout/vList5"/>
    <dgm:cxn modelId="{9E5D2C01-8D62-45D2-8A63-A3DE7737949D}" type="presParOf" srcId="{105C6F99-ED12-4A4E-8FC4-7B882E8DF74A}" destId="{DD744A87-27A2-445A-B3C2-10DB8EA35AF1}" srcOrd="7" destOrd="0" presId="urn:microsoft.com/office/officeart/2005/8/layout/vList5"/>
    <dgm:cxn modelId="{561581F0-7755-4FFE-AD2D-73FE9CE9AE07}" type="presParOf" srcId="{105C6F99-ED12-4A4E-8FC4-7B882E8DF74A}" destId="{8F52FB04-AB5E-4681-BB06-36661A5E7AC3}" srcOrd="8" destOrd="0" presId="urn:microsoft.com/office/officeart/2005/8/layout/vList5"/>
    <dgm:cxn modelId="{D27A92C2-E8A6-435A-88AA-DF7439274262}" type="presParOf" srcId="{8F52FB04-AB5E-4681-BB06-36661A5E7AC3}" destId="{963935DD-47AD-4F49-80E2-2BCF21A87AA6}"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ED7124C-2ABB-4E17-9FF9-7AF04E3BA426}" type="doc">
      <dgm:prSet loTypeId="urn:microsoft.com/office/officeart/2005/8/layout/default#1" loCatId="list" qsTypeId="urn:microsoft.com/office/officeart/2005/8/quickstyle/simple1" qsCatId="simple" csTypeId="urn:microsoft.com/office/officeart/2005/8/colors/colorful1#1" csCatId="colorful" phldr="1"/>
      <dgm:spPr/>
      <dgm:t>
        <a:bodyPr/>
        <a:lstStyle/>
        <a:p>
          <a:endParaRPr lang="en-US"/>
        </a:p>
      </dgm:t>
    </dgm:pt>
    <dgm:pt modelId="{69469FB7-1B85-4FA9-8380-60BD0487A8A4}">
      <dgm:prSet phldrT="[Text]"/>
      <dgm:spPr>
        <a:solidFill>
          <a:srgbClr val="ABA761"/>
        </a:solidFill>
      </dgm:spPr>
      <dgm:t>
        <a:bodyPr/>
        <a:lstStyle/>
        <a:p>
          <a:r>
            <a:rPr lang="en-US" b="1" dirty="0" smtClean="0"/>
            <a:t>Identifiable</a:t>
          </a:r>
          <a:endParaRPr lang="en-US" b="1" dirty="0"/>
        </a:p>
      </dgm:t>
    </dgm:pt>
    <dgm:pt modelId="{F9982DC3-CF9F-4E21-9680-D25E58C6278F}" type="parTrans" cxnId="{BCD0EEE7-567B-473E-8017-A4D91738929A}">
      <dgm:prSet/>
      <dgm:spPr/>
      <dgm:t>
        <a:bodyPr/>
        <a:lstStyle/>
        <a:p>
          <a:endParaRPr lang="en-US" b="1"/>
        </a:p>
      </dgm:t>
    </dgm:pt>
    <dgm:pt modelId="{6C5FDC89-98D7-413A-A76F-DBBF9560C304}" type="sibTrans" cxnId="{BCD0EEE7-567B-473E-8017-A4D91738929A}">
      <dgm:prSet/>
      <dgm:spPr/>
      <dgm:t>
        <a:bodyPr/>
        <a:lstStyle/>
        <a:p>
          <a:endParaRPr lang="en-US" b="1"/>
        </a:p>
      </dgm:t>
    </dgm:pt>
    <dgm:pt modelId="{2DDFC7CB-1852-4333-8D28-08D67FC25D2F}">
      <dgm:prSet phldrT="[Text]"/>
      <dgm:spPr/>
      <dgm:t>
        <a:bodyPr/>
        <a:lstStyle/>
        <a:p>
          <a:r>
            <a:rPr lang="en-US" b="1" dirty="0" smtClean="0"/>
            <a:t>Sizeable</a:t>
          </a:r>
          <a:endParaRPr lang="en-US" b="1" dirty="0"/>
        </a:p>
      </dgm:t>
    </dgm:pt>
    <dgm:pt modelId="{AA1A5513-CA65-45E5-8482-622B5BD82EB1}" type="parTrans" cxnId="{64565D64-AEE2-438A-993D-F728886B5D72}">
      <dgm:prSet/>
      <dgm:spPr/>
      <dgm:t>
        <a:bodyPr/>
        <a:lstStyle/>
        <a:p>
          <a:endParaRPr lang="en-US" b="1"/>
        </a:p>
      </dgm:t>
    </dgm:pt>
    <dgm:pt modelId="{9D43F76D-5654-43F1-9D5D-B19EA507BA2E}" type="sibTrans" cxnId="{64565D64-AEE2-438A-993D-F728886B5D72}">
      <dgm:prSet/>
      <dgm:spPr/>
      <dgm:t>
        <a:bodyPr/>
        <a:lstStyle/>
        <a:p>
          <a:endParaRPr lang="en-US" b="1"/>
        </a:p>
      </dgm:t>
    </dgm:pt>
    <dgm:pt modelId="{BDD5655E-AF57-4DF4-9FDE-28063DF1443A}">
      <dgm:prSet phldrT="[Text]"/>
      <dgm:spPr/>
      <dgm:t>
        <a:bodyPr/>
        <a:lstStyle/>
        <a:p>
          <a:r>
            <a:rPr lang="en-US" b="1" dirty="0" smtClean="0"/>
            <a:t>Stable</a:t>
          </a:r>
          <a:endParaRPr lang="en-US" b="1" dirty="0"/>
        </a:p>
      </dgm:t>
    </dgm:pt>
    <dgm:pt modelId="{360D2330-BE20-4D8B-B9D7-F54C6B480516}" type="parTrans" cxnId="{04D5653D-7261-4475-AC2D-347005FD92C1}">
      <dgm:prSet/>
      <dgm:spPr/>
      <dgm:t>
        <a:bodyPr/>
        <a:lstStyle/>
        <a:p>
          <a:endParaRPr lang="en-US" b="1"/>
        </a:p>
      </dgm:t>
    </dgm:pt>
    <dgm:pt modelId="{E9A1BC6E-8789-46DC-9805-5CD9EBB4E3F3}" type="sibTrans" cxnId="{04D5653D-7261-4475-AC2D-347005FD92C1}">
      <dgm:prSet/>
      <dgm:spPr/>
      <dgm:t>
        <a:bodyPr/>
        <a:lstStyle/>
        <a:p>
          <a:endParaRPr lang="en-US" b="1"/>
        </a:p>
      </dgm:t>
    </dgm:pt>
    <dgm:pt modelId="{67DB6159-F9F5-486F-AE3A-44DB980C8E96}">
      <dgm:prSet phldrT="[Text]"/>
      <dgm:spPr/>
      <dgm:t>
        <a:bodyPr/>
        <a:lstStyle/>
        <a:p>
          <a:r>
            <a:rPr lang="en-US" b="1" dirty="0" smtClean="0"/>
            <a:t>Accessible</a:t>
          </a:r>
          <a:endParaRPr lang="en-US" b="1" dirty="0"/>
        </a:p>
      </dgm:t>
    </dgm:pt>
    <dgm:pt modelId="{EDD25919-4E07-4D15-AC36-8B9557A8C4A7}" type="parTrans" cxnId="{7E811065-501D-4104-B9AA-F4D13D2F0975}">
      <dgm:prSet/>
      <dgm:spPr/>
      <dgm:t>
        <a:bodyPr/>
        <a:lstStyle/>
        <a:p>
          <a:endParaRPr lang="en-US" b="1"/>
        </a:p>
      </dgm:t>
    </dgm:pt>
    <dgm:pt modelId="{753E93AF-6569-45F0-996A-FD8DD3343299}" type="sibTrans" cxnId="{7E811065-501D-4104-B9AA-F4D13D2F0975}">
      <dgm:prSet/>
      <dgm:spPr/>
      <dgm:t>
        <a:bodyPr/>
        <a:lstStyle/>
        <a:p>
          <a:endParaRPr lang="en-US" b="1"/>
        </a:p>
      </dgm:t>
    </dgm:pt>
    <dgm:pt modelId="{D26E5DB8-9146-405F-9CED-5708BCD6CAA9}">
      <dgm:prSet phldrT="[Text]" custT="1"/>
      <dgm:spPr/>
      <dgm:t>
        <a:bodyPr/>
        <a:lstStyle/>
        <a:p>
          <a:r>
            <a:rPr lang="en-US" sz="2400" b="1" dirty="0" smtClean="0"/>
            <a:t>Congruent the company’s objectives and resources</a:t>
          </a:r>
          <a:endParaRPr lang="en-US" sz="2400" b="1" dirty="0"/>
        </a:p>
      </dgm:t>
    </dgm:pt>
    <dgm:pt modelId="{C94CF09B-92A0-4B27-903D-506120C4047F}" type="parTrans" cxnId="{84CB2480-11C5-4D77-A4CB-EFA60D1E695A}">
      <dgm:prSet/>
      <dgm:spPr/>
      <dgm:t>
        <a:bodyPr/>
        <a:lstStyle/>
        <a:p>
          <a:endParaRPr lang="en-US" b="1"/>
        </a:p>
      </dgm:t>
    </dgm:pt>
    <dgm:pt modelId="{6AC0C9E8-20B3-400A-A7C3-D61C37698345}" type="sibTrans" cxnId="{84CB2480-11C5-4D77-A4CB-EFA60D1E695A}">
      <dgm:prSet/>
      <dgm:spPr/>
      <dgm:t>
        <a:bodyPr/>
        <a:lstStyle/>
        <a:p>
          <a:endParaRPr lang="en-US" b="1"/>
        </a:p>
      </dgm:t>
    </dgm:pt>
    <dgm:pt modelId="{D64859DE-46D9-45EE-B819-E0C5163B4873}" type="pres">
      <dgm:prSet presAssocID="{EED7124C-2ABB-4E17-9FF9-7AF04E3BA426}" presName="diagram" presStyleCnt="0">
        <dgm:presLayoutVars>
          <dgm:dir/>
          <dgm:resizeHandles val="exact"/>
        </dgm:presLayoutVars>
      </dgm:prSet>
      <dgm:spPr/>
      <dgm:t>
        <a:bodyPr/>
        <a:lstStyle/>
        <a:p>
          <a:endParaRPr lang="en-US"/>
        </a:p>
      </dgm:t>
    </dgm:pt>
    <dgm:pt modelId="{9BEBDC30-36E2-47B6-800E-9EB5EB4F46A2}" type="pres">
      <dgm:prSet presAssocID="{69469FB7-1B85-4FA9-8380-60BD0487A8A4}" presName="node" presStyleLbl="node1" presStyleIdx="0" presStyleCnt="5">
        <dgm:presLayoutVars>
          <dgm:bulletEnabled val="1"/>
        </dgm:presLayoutVars>
      </dgm:prSet>
      <dgm:spPr/>
      <dgm:t>
        <a:bodyPr/>
        <a:lstStyle/>
        <a:p>
          <a:endParaRPr lang="en-US"/>
        </a:p>
      </dgm:t>
    </dgm:pt>
    <dgm:pt modelId="{FF3D3E55-03D4-40DB-B64A-FAA9D478836F}" type="pres">
      <dgm:prSet presAssocID="{6C5FDC89-98D7-413A-A76F-DBBF9560C304}" presName="sibTrans" presStyleCnt="0"/>
      <dgm:spPr/>
      <dgm:t>
        <a:bodyPr/>
        <a:lstStyle/>
        <a:p>
          <a:endParaRPr lang="en-US"/>
        </a:p>
      </dgm:t>
    </dgm:pt>
    <dgm:pt modelId="{910B8309-9FC8-4D55-B25B-10B23C0798DC}" type="pres">
      <dgm:prSet presAssocID="{2DDFC7CB-1852-4333-8D28-08D67FC25D2F}" presName="node" presStyleLbl="node1" presStyleIdx="1" presStyleCnt="5">
        <dgm:presLayoutVars>
          <dgm:bulletEnabled val="1"/>
        </dgm:presLayoutVars>
      </dgm:prSet>
      <dgm:spPr/>
      <dgm:t>
        <a:bodyPr/>
        <a:lstStyle/>
        <a:p>
          <a:endParaRPr lang="en-US"/>
        </a:p>
      </dgm:t>
    </dgm:pt>
    <dgm:pt modelId="{C13F1869-65DE-4FEC-871F-E52C0E46F4EB}" type="pres">
      <dgm:prSet presAssocID="{9D43F76D-5654-43F1-9D5D-B19EA507BA2E}" presName="sibTrans" presStyleCnt="0"/>
      <dgm:spPr/>
      <dgm:t>
        <a:bodyPr/>
        <a:lstStyle/>
        <a:p>
          <a:endParaRPr lang="en-US"/>
        </a:p>
      </dgm:t>
    </dgm:pt>
    <dgm:pt modelId="{351BBC69-5871-4B52-8B58-321B8C127C6A}" type="pres">
      <dgm:prSet presAssocID="{BDD5655E-AF57-4DF4-9FDE-28063DF1443A}" presName="node" presStyleLbl="node1" presStyleIdx="2" presStyleCnt="5">
        <dgm:presLayoutVars>
          <dgm:bulletEnabled val="1"/>
        </dgm:presLayoutVars>
      </dgm:prSet>
      <dgm:spPr/>
      <dgm:t>
        <a:bodyPr/>
        <a:lstStyle/>
        <a:p>
          <a:endParaRPr lang="en-US"/>
        </a:p>
      </dgm:t>
    </dgm:pt>
    <dgm:pt modelId="{8CA346B6-9DCE-4BC7-8F9D-81D89D0CEC37}" type="pres">
      <dgm:prSet presAssocID="{E9A1BC6E-8789-46DC-9805-5CD9EBB4E3F3}" presName="sibTrans" presStyleCnt="0"/>
      <dgm:spPr/>
      <dgm:t>
        <a:bodyPr/>
        <a:lstStyle/>
        <a:p>
          <a:endParaRPr lang="en-US"/>
        </a:p>
      </dgm:t>
    </dgm:pt>
    <dgm:pt modelId="{DF2AADE8-8E53-4269-975E-980A7B4753E5}" type="pres">
      <dgm:prSet presAssocID="{67DB6159-F9F5-486F-AE3A-44DB980C8E96}" presName="node" presStyleLbl="node1" presStyleIdx="3" presStyleCnt="5">
        <dgm:presLayoutVars>
          <dgm:bulletEnabled val="1"/>
        </dgm:presLayoutVars>
      </dgm:prSet>
      <dgm:spPr/>
      <dgm:t>
        <a:bodyPr/>
        <a:lstStyle/>
        <a:p>
          <a:endParaRPr lang="en-US"/>
        </a:p>
      </dgm:t>
    </dgm:pt>
    <dgm:pt modelId="{69D30049-BC01-4E10-A7FD-8871F827E166}" type="pres">
      <dgm:prSet presAssocID="{753E93AF-6569-45F0-996A-FD8DD3343299}" presName="sibTrans" presStyleCnt="0"/>
      <dgm:spPr/>
      <dgm:t>
        <a:bodyPr/>
        <a:lstStyle/>
        <a:p>
          <a:endParaRPr lang="en-US"/>
        </a:p>
      </dgm:t>
    </dgm:pt>
    <dgm:pt modelId="{AFC08C8E-3EC7-4124-B779-430F9AEB13C4}" type="pres">
      <dgm:prSet presAssocID="{D26E5DB8-9146-405F-9CED-5708BCD6CAA9}" presName="node" presStyleLbl="node1" presStyleIdx="4" presStyleCnt="5" custScaleX="164552">
        <dgm:presLayoutVars>
          <dgm:bulletEnabled val="1"/>
        </dgm:presLayoutVars>
      </dgm:prSet>
      <dgm:spPr/>
      <dgm:t>
        <a:bodyPr/>
        <a:lstStyle/>
        <a:p>
          <a:endParaRPr lang="en-US"/>
        </a:p>
      </dgm:t>
    </dgm:pt>
  </dgm:ptLst>
  <dgm:cxnLst>
    <dgm:cxn modelId="{1696428D-CAB6-4772-ACEC-4E4AD774A8F3}" type="presOf" srcId="{2DDFC7CB-1852-4333-8D28-08D67FC25D2F}" destId="{910B8309-9FC8-4D55-B25B-10B23C0798DC}" srcOrd="0" destOrd="0" presId="urn:microsoft.com/office/officeart/2005/8/layout/default#1"/>
    <dgm:cxn modelId="{7E811065-501D-4104-B9AA-F4D13D2F0975}" srcId="{EED7124C-2ABB-4E17-9FF9-7AF04E3BA426}" destId="{67DB6159-F9F5-486F-AE3A-44DB980C8E96}" srcOrd="3" destOrd="0" parTransId="{EDD25919-4E07-4D15-AC36-8B9557A8C4A7}" sibTransId="{753E93AF-6569-45F0-996A-FD8DD3343299}"/>
    <dgm:cxn modelId="{003F7E5F-9626-40B9-BC29-BA64FD06154F}" type="presOf" srcId="{D26E5DB8-9146-405F-9CED-5708BCD6CAA9}" destId="{AFC08C8E-3EC7-4124-B779-430F9AEB13C4}" srcOrd="0" destOrd="0" presId="urn:microsoft.com/office/officeart/2005/8/layout/default#1"/>
    <dgm:cxn modelId="{D9C07D19-BEAD-4CC7-B2F1-0249C988529C}" type="presOf" srcId="{69469FB7-1B85-4FA9-8380-60BD0487A8A4}" destId="{9BEBDC30-36E2-47B6-800E-9EB5EB4F46A2}" srcOrd="0" destOrd="0" presId="urn:microsoft.com/office/officeart/2005/8/layout/default#1"/>
    <dgm:cxn modelId="{B3A07938-A1E8-41E6-8740-A5AD29FEDB2E}" type="presOf" srcId="{EED7124C-2ABB-4E17-9FF9-7AF04E3BA426}" destId="{D64859DE-46D9-45EE-B819-E0C5163B4873}" srcOrd="0" destOrd="0" presId="urn:microsoft.com/office/officeart/2005/8/layout/default#1"/>
    <dgm:cxn modelId="{64565D64-AEE2-438A-993D-F728886B5D72}" srcId="{EED7124C-2ABB-4E17-9FF9-7AF04E3BA426}" destId="{2DDFC7CB-1852-4333-8D28-08D67FC25D2F}" srcOrd="1" destOrd="0" parTransId="{AA1A5513-CA65-45E5-8482-622B5BD82EB1}" sibTransId="{9D43F76D-5654-43F1-9D5D-B19EA507BA2E}"/>
    <dgm:cxn modelId="{EC99C206-24F2-4E49-8478-FCEBFF29B4F7}" type="presOf" srcId="{BDD5655E-AF57-4DF4-9FDE-28063DF1443A}" destId="{351BBC69-5871-4B52-8B58-321B8C127C6A}" srcOrd="0" destOrd="0" presId="urn:microsoft.com/office/officeart/2005/8/layout/default#1"/>
    <dgm:cxn modelId="{84CB2480-11C5-4D77-A4CB-EFA60D1E695A}" srcId="{EED7124C-2ABB-4E17-9FF9-7AF04E3BA426}" destId="{D26E5DB8-9146-405F-9CED-5708BCD6CAA9}" srcOrd="4" destOrd="0" parTransId="{C94CF09B-92A0-4B27-903D-506120C4047F}" sibTransId="{6AC0C9E8-20B3-400A-A7C3-D61C37698345}"/>
    <dgm:cxn modelId="{BCD0EEE7-567B-473E-8017-A4D91738929A}" srcId="{EED7124C-2ABB-4E17-9FF9-7AF04E3BA426}" destId="{69469FB7-1B85-4FA9-8380-60BD0487A8A4}" srcOrd="0" destOrd="0" parTransId="{F9982DC3-CF9F-4E21-9680-D25E58C6278F}" sibTransId="{6C5FDC89-98D7-413A-A76F-DBBF9560C304}"/>
    <dgm:cxn modelId="{04D5653D-7261-4475-AC2D-347005FD92C1}" srcId="{EED7124C-2ABB-4E17-9FF9-7AF04E3BA426}" destId="{BDD5655E-AF57-4DF4-9FDE-28063DF1443A}" srcOrd="2" destOrd="0" parTransId="{360D2330-BE20-4D8B-B9D7-F54C6B480516}" sibTransId="{E9A1BC6E-8789-46DC-9805-5CD9EBB4E3F3}"/>
    <dgm:cxn modelId="{6CE6589E-C0F1-4E8E-BBEA-57A461EE34CF}" type="presOf" srcId="{67DB6159-F9F5-486F-AE3A-44DB980C8E96}" destId="{DF2AADE8-8E53-4269-975E-980A7B4753E5}" srcOrd="0" destOrd="0" presId="urn:microsoft.com/office/officeart/2005/8/layout/default#1"/>
    <dgm:cxn modelId="{722FEB7E-AE9B-4AA2-966A-C3673950C8DE}" type="presParOf" srcId="{D64859DE-46D9-45EE-B819-E0C5163B4873}" destId="{9BEBDC30-36E2-47B6-800E-9EB5EB4F46A2}" srcOrd="0" destOrd="0" presId="urn:microsoft.com/office/officeart/2005/8/layout/default#1"/>
    <dgm:cxn modelId="{1045F54A-1D9B-43AA-9F3D-F741A9C9A15B}" type="presParOf" srcId="{D64859DE-46D9-45EE-B819-E0C5163B4873}" destId="{FF3D3E55-03D4-40DB-B64A-FAA9D478836F}" srcOrd="1" destOrd="0" presId="urn:microsoft.com/office/officeart/2005/8/layout/default#1"/>
    <dgm:cxn modelId="{494631EC-067A-4A4E-A4EB-055CA08161A8}" type="presParOf" srcId="{D64859DE-46D9-45EE-B819-E0C5163B4873}" destId="{910B8309-9FC8-4D55-B25B-10B23C0798DC}" srcOrd="2" destOrd="0" presId="urn:microsoft.com/office/officeart/2005/8/layout/default#1"/>
    <dgm:cxn modelId="{F528464C-AC46-4155-9C7A-8E5C21AD0CF8}" type="presParOf" srcId="{D64859DE-46D9-45EE-B819-E0C5163B4873}" destId="{C13F1869-65DE-4FEC-871F-E52C0E46F4EB}" srcOrd="3" destOrd="0" presId="urn:microsoft.com/office/officeart/2005/8/layout/default#1"/>
    <dgm:cxn modelId="{EAF7E8CE-CE41-464F-B743-6188C620C3E0}" type="presParOf" srcId="{D64859DE-46D9-45EE-B819-E0C5163B4873}" destId="{351BBC69-5871-4B52-8B58-321B8C127C6A}" srcOrd="4" destOrd="0" presId="urn:microsoft.com/office/officeart/2005/8/layout/default#1"/>
    <dgm:cxn modelId="{CFD21184-9347-4772-85BF-98D8F9ABCD0F}" type="presParOf" srcId="{D64859DE-46D9-45EE-B819-E0C5163B4873}" destId="{8CA346B6-9DCE-4BC7-8F9D-81D89D0CEC37}" srcOrd="5" destOrd="0" presId="urn:microsoft.com/office/officeart/2005/8/layout/default#1"/>
    <dgm:cxn modelId="{9BB8FC07-C9BF-4423-B879-67EC4A4D9A3E}" type="presParOf" srcId="{D64859DE-46D9-45EE-B819-E0C5163B4873}" destId="{DF2AADE8-8E53-4269-975E-980A7B4753E5}" srcOrd="6" destOrd="0" presId="urn:microsoft.com/office/officeart/2005/8/layout/default#1"/>
    <dgm:cxn modelId="{F7C77444-6917-4495-85FB-D0F19D103F0A}" type="presParOf" srcId="{D64859DE-46D9-45EE-B819-E0C5163B4873}" destId="{69D30049-BC01-4E10-A7FD-8871F827E166}" srcOrd="7" destOrd="0" presId="urn:microsoft.com/office/officeart/2005/8/layout/default#1"/>
    <dgm:cxn modelId="{212E6FC8-546C-4CB9-8496-71DE41B6AB2D}" type="presParOf" srcId="{D64859DE-46D9-45EE-B819-E0C5163B4873}" destId="{AFC08C8E-3EC7-4124-B779-430F9AEB13C4}" srcOrd="8"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8D6B11-C651-45F3-9B39-C2F8B206D1DD}">
      <dsp:nvSpPr>
        <dsp:cNvPr id="0" name=""/>
        <dsp:cNvSpPr/>
      </dsp:nvSpPr>
      <dsp:spPr>
        <a:xfrm>
          <a:off x="2633471" y="1921"/>
          <a:ext cx="2962656" cy="840330"/>
        </a:xfrm>
        <a:prstGeom prst="roundRect">
          <a:avLst/>
        </a:prstGeom>
        <a:solidFill>
          <a:schemeClr val="tx1">
            <a:lumMod val="75000"/>
            <a:lumOff val="2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2700" kern="1200" dirty="0" smtClean="0"/>
            <a:t>Demographics</a:t>
          </a:r>
          <a:endParaRPr lang="en-US" sz="2700" kern="1200" dirty="0"/>
        </a:p>
      </dsp:txBody>
      <dsp:txXfrm>
        <a:off x="2674493" y="42943"/>
        <a:ext cx="2880612" cy="758286"/>
      </dsp:txXfrm>
    </dsp:sp>
    <dsp:sp modelId="{07BB7E40-0B35-415D-8068-FCE935739271}">
      <dsp:nvSpPr>
        <dsp:cNvPr id="0" name=""/>
        <dsp:cNvSpPr/>
      </dsp:nvSpPr>
      <dsp:spPr>
        <a:xfrm>
          <a:off x="2633471" y="884269"/>
          <a:ext cx="2962656" cy="84033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2700" kern="1200" dirty="0" smtClean="0"/>
            <a:t>Geodemographic</a:t>
          </a:r>
          <a:endParaRPr lang="en-US" sz="2700" kern="1200" dirty="0"/>
        </a:p>
      </dsp:txBody>
      <dsp:txXfrm>
        <a:off x="2674493" y="925291"/>
        <a:ext cx="2880612" cy="758286"/>
      </dsp:txXfrm>
    </dsp:sp>
    <dsp:sp modelId="{26B8CAEA-1164-4825-AADE-624CE53AA5BC}">
      <dsp:nvSpPr>
        <dsp:cNvPr id="0" name=""/>
        <dsp:cNvSpPr/>
      </dsp:nvSpPr>
      <dsp:spPr>
        <a:xfrm>
          <a:off x="2633471" y="1766616"/>
          <a:ext cx="2962656" cy="84033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2700" kern="1200" dirty="0" smtClean="0"/>
            <a:t>Personality Traits</a:t>
          </a:r>
          <a:endParaRPr lang="en-US" sz="2700" kern="1200" dirty="0"/>
        </a:p>
      </dsp:txBody>
      <dsp:txXfrm>
        <a:off x="2674493" y="1807638"/>
        <a:ext cx="2880612" cy="758286"/>
      </dsp:txXfrm>
    </dsp:sp>
    <dsp:sp modelId="{631E41E3-CB38-4100-9C2C-A6D9F5004ACA}">
      <dsp:nvSpPr>
        <dsp:cNvPr id="0" name=""/>
        <dsp:cNvSpPr/>
      </dsp:nvSpPr>
      <dsp:spPr>
        <a:xfrm>
          <a:off x="2633471" y="2648963"/>
          <a:ext cx="2962656" cy="84033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2700" kern="1200" dirty="0" smtClean="0"/>
            <a:t>Lifestyles</a:t>
          </a:r>
          <a:endParaRPr lang="en-US" sz="2700" kern="1200" dirty="0"/>
        </a:p>
      </dsp:txBody>
      <dsp:txXfrm>
        <a:off x="2674493" y="2689985"/>
        <a:ext cx="2880612" cy="758286"/>
      </dsp:txXfrm>
    </dsp:sp>
    <dsp:sp modelId="{32B5E2B4-472A-4186-A980-DD897DAA1389}">
      <dsp:nvSpPr>
        <dsp:cNvPr id="0" name=""/>
        <dsp:cNvSpPr/>
      </dsp:nvSpPr>
      <dsp:spPr>
        <a:xfrm>
          <a:off x="2633471" y="3531310"/>
          <a:ext cx="2962656" cy="84033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2700" kern="1200" dirty="0" smtClean="0"/>
            <a:t>Sociocultural</a:t>
          </a:r>
          <a:endParaRPr lang="en-US" sz="2700" kern="1200" dirty="0"/>
        </a:p>
      </dsp:txBody>
      <dsp:txXfrm>
        <a:off x="2674493" y="3572332"/>
        <a:ext cx="2880612" cy="7582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0262D3-E59A-489B-9F9C-2C2874CDDDB5}">
      <dsp:nvSpPr>
        <dsp:cNvPr id="0" name=""/>
        <dsp:cNvSpPr/>
      </dsp:nvSpPr>
      <dsp:spPr>
        <a:xfrm>
          <a:off x="382224" y="1165"/>
          <a:ext cx="2030834" cy="1218500"/>
        </a:xfrm>
        <a:prstGeom prst="rect">
          <a:avLst/>
        </a:prstGeom>
        <a:solidFill>
          <a:schemeClr val="bg2">
            <a:lumMod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0" kern="1200" dirty="0" smtClean="0"/>
            <a:t>Age</a:t>
          </a:r>
          <a:endParaRPr lang="en-US" sz="2400" kern="1200" dirty="0"/>
        </a:p>
      </dsp:txBody>
      <dsp:txXfrm>
        <a:off x="382224" y="1165"/>
        <a:ext cx="2030834" cy="1218500"/>
      </dsp:txXfrm>
    </dsp:sp>
    <dsp:sp modelId="{FB8994B7-1037-498A-9193-FDB30F683885}">
      <dsp:nvSpPr>
        <dsp:cNvPr id="0" name=""/>
        <dsp:cNvSpPr/>
      </dsp:nvSpPr>
      <dsp:spPr>
        <a:xfrm>
          <a:off x="2616141" y="1165"/>
          <a:ext cx="2030834" cy="1218500"/>
        </a:xfrm>
        <a:prstGeom prst="rect">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Gender</a:t>
          </a:r>
          <a:endParaRPr lang="en-US" sz="2400" kern="1200" dirty="0"/>
        </a:p>
      </dsp:txBody>
      <dsp:txXfrm>
        <a:off x="2616141" y="1165"/>
        <a:ext cx="2030834" cy="1218500"/>
      </dsp:txXfrm>
    </dsp:sp>
    <dsp:sp modelId="{FF63CEE8-EE38-406F-BBC0-7A3937450F31}">
      <dsp:nvSpPr>
        <dsp:cNvPr id="0" name=""/>
        <dsp:cNvSpPr/>
      </dsp:nvSpPr>
      <dsp:spPr>
        <a:xfrm>
          <a:off x="382224" y="1422749"/>
          <a:ext cx="2030834" cy="1218500"/>
        </a:xfrm>
        <a:prstGeom prst="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0" kern="1200" dirty="0" smtClean="0"/>
            <a:t>Marital Status</a:t>
          </a:r>
          <a:endParaRPr lang="en-US" sz="2400" kern="1200" dirty="0"/>
        </a:p>
      </dsp:txBody>
      <dsp:txXfrm>
        <a:off x="382224" y="1422749"/>
        <a:ext cx="2030834" cy="1218500"/>
      </dsp:txXfrm>
    </dsp:sp>
    <dsp:sp modelId="{F919FBB9-5DED-46C6-BF84-B546D65801E6}">
      <dsp:nvSpPr>
        <dsp:cNvPr id="0" name=""/>
        <dsp:cNvSpPr/>
      </dsp:nvSpPr>
      <dsp:spPr>
        <a:xfrm>
          <a:off x="2616141" y="1422749"/>
          <a:ext cx="2030834" cy="1218500"/>
        </a:xfrm>
        <a:prstGeom prst="rect">
          <a:avLst/>
        </a:prstGeom>
        <a:solidFill>
          <a:schemeClr val="accent2">
            <a:hueOff val="3511139"/>
            <a:satOff val="-4379"/>
            <a:lumOff val="1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Family Life-cycle</a:t>
          </a:r>
          <a:endParaRPr lang="en-US" sz="2400" kern="1200" dirty="0"/>
        </a:p>
      </dsp:txBody>
      <dsp:txXfrm>
        <a:off x="2616141" y="1422749"/>
        <a:ext cx="2030834" cy="1218500"/>
      </dsp:txXfrm>
    </dsp:sp>
    <dsp:sp modelId="{2FF94D42-0B36-4C17-A081-240D6453E93B}">
      <dsp:nvSpPr>
        <dsp:cNvPr id="0" name=""/>
        <dsp:cNvSpPr/>
      </dsp:nvSpPr>
      <dsp:spPr>
        <a:xfrm>
          <a:off x="1499182" y="2844333"/>
          <a:ext cx="2030834" cy="1218500"/>
        </a:xfrm>
        <a:prstGeom prst="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0" kern="1200" dirty="0" smtClean="0"/>
            <a:t>Income, Education, and Occupation</a:t>
          </a:r>
          <a:endParaRPr lang="en-US" sz="2400" kern="1200" dirty="0"/>
        </a:p>
      </dsp:txBody>
      <dsp:txXfrm>
        <a:off x="1499182" y="2844333"/>
        <a:ext cx="2030834" cy="12185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CDB84B-F115-43F9-AE86-57A3231AF084}">
      <dsp:nvSpPr>
        <dsp:cNvPr id="0" name=""/>
        <dsp:cNvSpPr/>
      </dsp:nvSpPr>
      <dsp:spPr>
        <a:xfrm>
          <a:off x="0" y="214432"/>
          <a:ext cx="8686800"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t>AS AN OPPORTUNITY TO MAKE A NEW START</a:t>
          </a:r>
          <a:endParaRPr lang="en-US" sz="2700" kern="1200" dirty="0"/>
        </a:p>
      </dsp:txBody>
      <dsp:txXfrm>
        <a:off x="31613" y="246045"/>
        <a:ext cx="8623574" cy="584369"/>
      </dsp:txXfrm>
    </dsp:sp>
    <dsp:sp modelId="{8B41E379-45AE-484C-85AC-5DCAFC4014A8}">
      <dsp:nvSpPr>
        <dsp:cNvPr id="0" name=""/>
        <dsp:cNvSpPr/>
      </dsp:nvSpPr>
      <dsp:spPr>
        <a:xfrm>
          <a:off x="0" y="862027"/>
          <a:ext cx="8686800" cy="1536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5806"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smtClean="0"/>
            <a:t>This group regards retirement as an exciting time. Work will have been largely unrewarding, so the transition is seen as a</a:t>
          </a:r>
          <a:r>
            <a:rPr lang="en-US" sz="2100" b="1" kern="1200" dirty="0" smtClean="0">
              <a:solidFill>
                <a:srgbClr val="FF0000"/>
              </a:solidFill>
            </a:rPr>
            <a:t> freedom</a:t>
          </a:r>
          <a:r>
            <a:rPr lang="en-US" sz="2100" kern="1200" dirty="0" smtClean="0"/>
            <a:t> from the constraints of their former role. Retirement will invigorate such people and inspire them toward undertaking activities that work largely prevented them from pursuing.</a:t>
          </a:r>
          <a:endParaRPr lang="en-US" sz="2100" kern="1200" dirty="0"/>
        </a:p>
      </dsp:txBody>
      <dsp:txXfrm>
        <a:off x="0" y="862027"/>
        <a:ext cx="8686800" cy="1536975"/>
      </dsp:txXfrm>
    </dsp:sp>
    <dsp:sp modelId="{E23C50E2-477F-4848-B41B-8BCBC8CD55E6}">
      <dsp:nvSpPr>
        <dsp:cNvPr id="0" name=""/>
        <dsp:cNvSpPr/>
      </dsp:nvSpPr>
      <dsp:spPr>
        <a:xfrm>
          <a:off x="0" y="2399002"/>
          <a:ext cx="8686800"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t>AS A CONTINUATION OF THEIR PRE-RETIREMENT LIFESTYLE</a:t>
          </a:r>
          <a:endParaRPr lang="en-US" sz="2700" kern="1200" dirty="0"/>
        </a:p>
      </dsp:txBody>
      <dsp:txXfrm>
        <a:off x="31613" y="2430615"/>
        <a:ext cx="8623574" cy="584369"/>
      </dsp:txXfrm>
    </dsp:sp>
    <dsp:sp modelId="{160D5DEC-DA50-4C08-AFBA-B0B6AEA4842A}">
      <dsp:nvSpPr>
        <dsp:cNvPr id="0" name=""/>
        <dsp:cNvSpPr/>
      </dsp:nvSpPr>
      <dsp:spPr>
        <a:xfrm>
          <a:off x="0" y="3046597"/>
          <a:ext cx="8686800" cy="1844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5806"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smtClean="0"/>
            <a:t>To such people, retirement is not perceived as signaling a drastic change.  Work life has not been as unsatisfying as for others, hence its ending is not greeted with euphoria.  There is, however, some satisfaction that retirement permits more opportunity to devote time to existing activities outside of their working role.  The future is likely to see an increase in such activities but no real desire to engage in new ones.</a:t>
          </a:r>
          <a:endParaRPr lang="en-US" sz="2100" kern="1200" dirty="0"/>
        </a:p>
      </dsp:txBody>
      <dsp:txXfrm>
        <a:off x="0" y="3046597"/>
        <a:ext cx="8686800" cy="18443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8D6B11-C651-45F3-9B39-C2F8B206D1DD}">
      <dsp:nvSpPr>
        <dsp:cNvPr id="0" name=""/>
        <dsp:cNvSpPr/>
      </dsp:nvSpPr>
      <dsp:spPr>
        <a:xfrm>
          <a:off x="2633471" y="1921"/>
          <a:ext cx="2962656" cy="840330"/>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n-US" sz="2300" kern="1200" dirty="0" smtClean="0"/>
            <a:t>Usage rate</a:t>
          </a:r>
          <a:endParaRPr lang="en-US" sz="2300" kern="1200" dirty="0"/>
        </a:p>
      </dsp:txBody>
      <dsp:txXfrm>
        <a:off x="2674493" y="42943"/>
        <a:ext cx="2880612" cy="758286"/>
      </dsp:txXfrm>
    </dsp:sp>
    <dsp:sp modelId="{4B37B447-CB00-4BCC-ACC3-5D220E330419}">
      <dsp:nvSpPr>
        <dsp:cNvPr id="0" name=""/>
        <dsp:cNvSpPr/>
      </dsp:nvSpPr>
      <dsp:spPr>
        <a:xfrm>
          <a:off x="2633471" y="884269"/>
          <a:ext cx="2962656" cy="84033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n-US" sz="2300" kern="1200" dirty="0" smtClean="0"/>
            <a:t>Usage situation</a:t>
          </a:r>
          <a:endParaRPr lang="en-US" sz="2300" kern="1200" dirty="0"/>
        </a:p>
      </dsp:txBody>
      <dsp:txXfrm>
        <a:off x="2674493" y="925291"/>
        <a:ext cx="2880612" cy="758286"/>
      </dsp:txXfrm>
    </dsp:sp>
    <dsp:sp modelId="{C7E9521E-35D9-48D2-9744-EE6583888A0C}">
      <dsp:nvSpPr>
        <dsp:cNvPr id="0" name=""/>
        <dsp:cNvSpPr/>
      </dsp:nvSpPr>
      <dsp:spPr>
        <a:xfrm>
          <a:off x="2633471" y="1766616"/>
          <a:ext cx="2962656" cy="84033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n-US" sz="2300" kern="1200" dirty="0" smtClean="0"/>
            <a:t>Benefit segmentation</a:t>
          </a:r>
          <a:endParaRPr lang="en-US" sz="2300" kern="1200" dirty="0"/>
        </a:p>
      </dsp:txBody>
      <dsp:txXfrm>
        <a:off x="2674493" y="1807638"/>
        <a:ext cx="2880612" cy="758286"/>
      </dsp:txXfrm>
    </dsp:sp>
    <dsp:sp modelId="{8F0399CA-78A9-431F-99DB-F211DFCE1710}">
      <dsp:nvSpPr>
        <dsp:cNvPr id="0" name=""/>
        <dsp:cNvSpPr/>
      </dsp:nvSpPr>
      <dsp:spPr>
        <a:xfrm>
          <a:off x="2633471" y="2648963"/>
          <a:ext cx="2962656" cy="84033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n-US" sz="2300" kern="1200" dirty="0" smtClean="0"/>
            <a:t>Perceived brand loyalty</a:t>
          </a:r>
          <a:endParaRPr lang="en-US" sz="2300" kern="1200" dirty="0"/>
        </a:p>
      </dsp:txBody>
      <dsp:txXfrm>
        <a:off x="2674493" y="2689985"/>
        <a:ext cx="2880612" cy="758286"/>
      </dsp:txXfrm>
    </dsp:sp>
    <dsp:sp modelId="{963935DD-47AD-4F49-80E2-2BCF21A87AA6}">
      <dsp:nvSpPr>
        <dsp:cNvPr id="0" name=""/>
        <dsp:cNvSpPr/>
      </dsp:nvSpPr>
      <dsp:spPr>
        <a:xfrm>
          <a:off x="2633471" y="3531310"/>
          <a:ext cx="2962656" cy="84033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n-US" sz="2300" kern="1200" dirty="0" smtClean="0"/>
            <a:t>Brand relationship</a:t>
          </a:r>
          <a:endParaRPr lang="en-US" sz="2300" kern="1200" dirty="0"/>
        </a:p>
      </dsp:txBody>
      <dsp:txXfrm>
        <a:off x="2674493" y="3572332"/>
        <a:ext cx="2880612" cy="7582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EBDC30-36E2-47B6-800E-9EB5EB4F46A2}">
      <dsp:nvSpPr>
        <dsp:cNvPr id="0" name=""/>
        <dsp:cNvSpPr/>
      </dsp:nvSpPr>
      <dsp:spPr>
        <a:xfrm>
          <a:off x="225336" y="520"/>
          <a:ext cx="2361679" cy="1417007"/>
        </a:xfrm>
        <a:prstGeom prst="rect">
          <a:avLst/>
        </a:prstGeom>
        <a:solidFill>
          <a:srgbClr val="ABA7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b="1" kern="1200" dirty="0" smtClean="0"/>
            <a:t>Identifiable</a:t>
          </a:r>
          <a:endParaRPr lang="en-US" sz="3400" b="1" kern="1200" dirty="0"/>
        </a:p>
      </dsp:txBody>
      <dsp:txXfrm>
        <a:off x="225336" y="520"/>
        <a:ext cx="2361679" cy="1417007"/>
      </dsp:txXfrm>
    </dsp:sp>
    <dsp:sp modelId="{910B8309-9FC8-4D55-B25B-10B23C0798DC}">
      <dsp:nvSpPr>
        <dsp:cNvPr id="0" name=""/>
        <dsp:cNvSpPr/>
      </dsp:nvSpPr>
      <dsp:spPr>
        <a:xfrm>
          <a:off x="2823183" y="520"/>
          <a:ext cx="2361679" cy="1417007"/>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b="1" kern="1200" dirty="0" smtClean="0"/>
            <a:t>Sizeable</a:t>
          </a:r>
          <a:endParaRPr lang="en-US" sz="3400" b="1" kern="1200" dirty="0"/>
        </a:p>
      </dsp:txBody>
      <dsp:txXfrm>
        <a:off x="2823183" y="520"/>
        <a:ext cx="2361679" cy="1417007"/>
      </dsp:txXfrm>
    </dsp:sp>
    <dsp:sp modelId="{351BBC69-5871-4B52-8B58-321B8C127C6A}">
      <dsp:nvSpPr>
        <dsp:cNvPr id="0" name=""/>
        <dsp:cNvSpPr/>
      </dsp:nvSpPr>
      <dsp:spPr>
        <a:xfrm>
          <a:off x="225336" y="1653696"/>
          <a:ext cx="2361679" cy="141700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b="1" kern="1200" dirty="0" smtClean="0"/>
            <a:t>Stable</a:t>
          </a:r>
          <a:endParaRPr lang="en-US" sz="3400" b="1" kern="1200" dirty="0"/>
        </a:p>
      </dsp:txBody>
      <dsp:txXfrm>
        <a:off x="225336" y="1653696"/>
        <a:ext cx="2361679" cy="1417007"/>
      </dsp:txXfrm>
    </dsp:sp>
    <dsp:sp modelId="{DF2AADE8-8E53-4269-975E-980A7B4753E5}">
      <dsp:nvSpPr>
        <dsp:cNvPr id="0" name=""/>
        <dsp:cNvSpPr/>
      </dsp:nvSpPr>
      <dsp:spPr>
        <a:xfrm>
          <a:off x="2823183" y="1653696"/>
          <a:ext cx="2361679" cy="1417007"/>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b="1" kern="1200" dirty="0" smtClean="0"/>
            <a:t>Accessible</a:t>
          </a:r>
          <a:endParaRPr lang="en-US" sz="3400" b="1" kern="1200" dirty="0"/>
        </a:p>
      </dsp:txBody>
      <dsp:txXfrm>
        <a:off x="2823183" y="1653696"/>
        <a:ext cx="2361679" cy="1417007"/>
      </dsp:txXfrm>
    </dsp:sp>
    <dsp:sp modelId="{AFC08C8E-3EC7-4124-B779-430F9AEB13C4}">
      <dsp:nvSpPr>
        <dsp:cNvPr id="0" name=""/>
        <dsp:cNvSpPr/>
      </dsp:nvSpPr>
      <dsp:spPr>
        <a:xfrm>
          <a:off x="762004" y="3306871"/>
          <a:ext cx="3886190" cy="1417007"/>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Congruent the company’s objectives and resources</a:t>
          </a:r>
          <a:endParaRPr lang="en-US" sz="2400" b="1" kern="1200" dirty="0"/>
        </a:p>
      </dsp:txBody>
      <dsp:txXfrm>
        <a:off x="762004" y="3306871"/>
        <a:ext cx="3886190" cy="141700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58E5BD-E586-4906-AA69-15BB6EA92965}" type="datetimeFigureOut">
              <a:rPr lang="en-US" smtClean="0"/>
              <a:t>2/17/2015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100C6A-5A9D-45F7-86D3-A7AC70579A2F}" type="slidenum">
              <a:rPr lang="en-US" smtClean="0"/>
              <a:t>‹#›</a:t>
            </a:fld>
            <a:endParaRPr lang="en-US"/>
          </a:p>
        </p:txBody>
      </p:sp>
    </p:spTree>
    <p:extLst>
      <p:ext uri="{BB962C8B-B14F-4D97-AF65-F5344CB8AC3E}">
        <p14:creationId xmlns:p14="http://schemas.microsoft.com/office/powerpoint/2010/main" val="2348702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5EB3C8-0116-47CF-9005-B9DAD404E044}" type="slidenum">
              <a:rPr lang="en-US" smtClean="0"/>
              <a:pPr fontAlgn="base">
                <a:spcBef>
                  <a:spcPct val="0"/>
                </a:spcBef>
                <a:spcAft>
                  <a:spcPct val="0"/>
                </a:spcAft>
                <a:defRPr/>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EC86A0F-7696-4060-9324-972777678728}" type="slidenum">
              <a:rPr lang="en-US" smtClean="0"/>
              <a:pPr fontAlgn="base">
                <a:spcBef>
                  <a:spcPct val="0"/>
                </a:spcBef>
                <a:spcAft>
                  <a:spcPct val="0"/>
                </a:spcAft>
                <a:defRPr/>
              </a:pPr>
              <a:t>11</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963A03E-C180-42EE-B4C6-59BB92EC50F2}" type="slidenum">
              <a:rPr lang="en-US" smtClean="0"/>
              <a:pPr fontAlgn="base">
                <a:spcBef>
                  <a:spcPct val="0"/>
                </a:spcBef>
                <a:spcAft>
                  <a:spcPct val="0"/>
                </a:spcAft>
                <a:defRPr/>
              </a:pPr>
              <a:t>14</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50A62BEC-BEBC-481B-B265-CE4C47E249C8}" type="slidenum">
              <a:rPr lang="en-US" smtClean="0"/>
              <a:pPr>
                <a:defRPr/>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9DED2C-0C55-453D-9EF4-6E5296996915}" type="slidenum">
              <a:rPr lang="en-US" smtClean="0"/>
              <a:pPr fontAlgn="base">
                <a:spcBef>
                  <a:spcPct val="0"/>
                </a:spcBef>
                <a:spcAft>
                  <a:spcPct val="0"/>
                </a:spcAft>
                <a:defRPr/>
              </a:pPr>
              <a:t>16</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1B4C94-776E-44F9-A659-FF38BAB30A49}" type="slidenum">
              <a:rPr lang="en-US" smtClean="0"/>
              <a:pPr fontAlgn="base">
                <a:spcBef>
                  <a:spcPct val="0"/>
                </a:spcBef>
                <a:spcAft>
                  <a:spcPct val="0"/>
                </a:spcAft>
                <a:defRPr/>
              </a:pPr>
              <a:t>17</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C48B3B-4BB3-43AA-8563-AF24C8F842FD}" type="slidenum">
              <a:rPr lang="en-US" smtClean="0"/>
              <a:pPr fontAlgn="base">
                <a:spcBef>
                  <a:spcPct val="0"/>
                </a:spcBef>
                <a:spcAft>
                  <a:spcPct val="0"/>
                </a:spcAft>
                <a:defRPr/>
              </a:pPr>
              <a:t>19</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511E7E-2C2F-4F1F-B3E0-F53FB239EBC5}" type="slidenum">
              <a:rPr lang="en-US" smtClean="0"/>
              <a:pPr fontAlgn="base">
                <a:spcBef>
                  <a:spcPct val="0"/>
                </a:spcBef>
                <a:spcAft>
                  <a:spcPct val="0"/>
                </a:spcAft>
                <a:defRPr/>
              </a:pPr>
              <a:t>22</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7E4CAA0-8D16-48F5-AD20-338CF220AC53}" type="slidenum">
              <a:rPr lang="en-US" smtClean="0"/>
              <a:pPr fontAlgn="base">
                <a:spcBef>
                  <a:spcPct val="0"/>
                </a:spcBef>
                <a:spcAft>
                  <a:spcPct val="0"/>
                </a:spcAft>
                <a:defRPr/>
              </a:pPr>
              <a:t>23</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lgn="r" eaLnBrk="1" hangingPunct="1">
              <a:spcBef>
                <a:spcPct val="0"/>
              </a:spcBef>
            </a:pPr>
            <a:endParaRPr lang="en-US" dirty="0"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8DFD01-E187-426B-8F38-A0B7220E76B2}" type="slidenum">
              <a:rPr lang="en-US" smtClean="0"/>
              <a:pPr fontAlgn="base">
                <a:spcBef>
                  <a:spcPct val="0"/>
                </a:spcBef>
                <a:spcAft>
                  <a:spcPct val="0"/>
                </a:spcAft>
                <a:defRPr/>
              </a:pPr>
              <a:t>2</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3D8444-37EF-4BC1-8812-0DB590A8DA94}" type="slidenum">
              <a:rPr lang="en-US" smtClean="0"/>
              <a:pPr fontAlgn="base">
                <a:spcBef>
                  <a:spcPct val="0"/>
                </a:spcBef>
                <a:spcAft>
                  <a:spcPct val="0"/>
                </a:spcAft>
                <a:defRPr/>
              </a:pPr>
              <a:t>24</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a:p>
            <a:endParaRPr lang="en-US" dirty="0"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F8E611-EF68-4609-AA4D-35437B9504DF}" type="slidenum">
              <a:rPr lang="en-US" smtClean="0"/>
              <a:pPr fontAlgn="base">
                <a:spcBef>
                  <a:spcPct val="0"/>
                </a:spcBef>
                <a:spcAft>
                  <a:spcPct val="0"/>
                </a:spcAft>
                <a:defRPr/>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C6AC1A99-8FCD-4226-ADC3-4E74776D86A8}"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73BB208-0D2E-466F-A000-14145B06D3CC}" type="slidenum">
              <a:rPr lang="en-US" smtClean="0"/>
              <a:pPr fontAlgn="base">
                <a:spcBef>
                  <a:spcPct val="0"/>
                </a:spcBef>
                <a:spcAft>
                  <a:spcPct val="0"/>
                </a:spcAft>
                <a:defRPr/>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a:p>
            <a:pPr eaLnBrk="1" hangingPunct="1">
              <a:spcBef>
                <a:spcPct val="0"/>
              </a:spcBef>
            </a:pPr>
            <a:endParaRPr lang="en-US" dirty="0"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0D1286-3760-4974-BDEE-F5824AA8A66E}" type="slidenum">
              <a:rPr lang="en-US" smtClean="0"/>
              <a:pPr fontAlgn="base">
                <a:spcBef>
                  <a:spcPct val="0"/>
                </a:spcBef>
                <a:spcAft>
                  <a:spcPct val="0"/>
                </a:spcAft>
                <a:defRPr/>
              </a:pPr>
              <a:t>6</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4B2CB2-1C00-4D85-9E26-A9DE45C211CA}" type="slidenum">
              <a:rPr lang="en-US" smtClean="0"/>
              <a:pPr fontAlgn="base">
                <a:spcBef>
                  <a:spcPct val="0"/>
                </a:spcBef>
                <a:spcAft>
                  <a:spcPct val="0"/>
                </a:spcAft>
                <a:defRPr/>
              </a:pPr>
              <a:t>7</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BE5D34-6792-4E40-B6C9-3BB1339C64A8}" type="slidenum">
              <a:rPr lang="en-US" smtClean="0"/>
              <a:pPr fontAlgn="base">
                <a:spcBef>
                  <a:spcPct val="0"/>
                </a:spcBef>
                <a:spcAft>
                  <a:spcPct val="0"/>
                </a:spcAft>
                <a:defRPr/>
              </a:pPr>
              <a:t>8</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4FB576-5B56-4B0A-BEF2-C4280C566250}" type="slidenum">
              <a:rPr lang="en-US" smtClean="0"/>
              <a:pPr fontAlgn="base">
                <a:spcBef>
                  <a:spcPct val="0"/>
                </a:spcBef>
                <a:spcAft>
                  <a:spcPct val="0"/>
                </a:spcAft>
                <a:defRPr/>
              </a:pPr>
              <a:t>9</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864664-2DEE-41AF-8CAB-72C3A1AC0D50}" type="datetimeFigureOut">
              <a:rPr lang="en-US" smtClean="0"/>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E296C-419B-4620-968D-806A0385085D}" type="slidenum">
              <a:rPr lang="en-US" smtClean="0"/>
              <a:t>‹#›</a:t>
            </a:fld>
            <a:endParaRPr lang="en-US"/>
          </a:p>
        </p:txBody>
      </p:sp>
    </p:spTree>
    <p:extLst>
      <p:ext uri="{BB962C8B-B14F-4D97-AF65-F5344CB8AC3E}">
        <p14:creationId xmlns:p14="http://schemas.microsoft.com/office/powerpoint/2010/main" val="1973985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864664-2DEE-41AF-8CAB-72C3A1AC0D50}" type="datetimeFigureOut">
              <a:rPr lang="en-US" smtClean="0"/>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E296C-419B-4620-968D-806A0385085D}" type="slidenum">
              <a:rPr lang="en-US" smtClean="0"/>
              <a:t>‹#›</a:t>
            </a:fld>
            <a:endParaRPr lang="en-US"/>
          </a:p>
        </p:txBody>
      </p:sp>
    </p:spTree>
    <p:extLst>
      <p:ext uri="{BB962C8B-B14F-4D97-AF65-F5344CB8AC3E}">
        <p14:creationId xmlns:p14="http://schemas.microsoft.com/office/powerpoint/2010/main" val="3021322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864664-2DEE-41AF-8CAB-72C3A1AC0D50}" type="datetimeFigureOut">
              <a:rPr lang="en-US" smtClean="0"/>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E296C-419B-4620-968D-806A0385085D}" type="slidenum">
              <a:rPr lang="en-US" smtClean="0"/>
              <a:t>‹#›</a:t>
            </a:fld>
            <a:endParaRPr lang="en-US"/>
          </a:p>
        </p:txBody>
      </p:sp>
    </p:spTree>
    <p:extLst>
      <p:ext uri="{BB962C8B-B14F-4D97-AF65-F5344CB8AC3E}">
        <p14:creationId xmlns:p14="http://schemas.microsoft.com/office/powerpoint/2010/main" val="1780254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864664-2DEE-41AF-8CAB-72C3A1AC0D50}" type="datetimeFigureOut">
              <a:rPr lang="en-US" smtClean="0"/>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E296C-419B-4620-968D-806A0385085D}" type="slidenum">
              <a:rPr lang="en-US" smtClean="0"/>
              <a:t>‹#›</a:t>
            </a:fld>
            <a:endParaRPr lang="en-US"/>
          </a:p>
        </p:txBody>
      </p:sp>
    </p:spTree>
    <p:extLst>
      <p:ext uri="{BB962C8B-B14F-4D97-AF65-F5344CB8AC3E}">
        <p14:creationId xmlns:p14="http://schemas.microsoft.com/office/powerpoint/2010/main" val="1293070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864664-2DEE-41AF-8CAB-72C3A1AC0D50}" type="datetimeFigureOut">
              <a:rPr lang="en-US" smtClean="0"/>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E296C-419B-4620-968D-806A0385085D}" type="slidenum">
              <a:rPr lang="en-US" smtClean="0"/>
              <a:t>‹#›</a:t>
            </a:fld>
            <a:endParaRPr lang="en-US"/>
          </a:p>
        </p:txBody>
      </p:sp>
    </p:spTree>
    <p:extLst>
      <p:ext uri="{BB962C8B-B14F-4D97-AF65-F5344CB8AC3E}">
        <p14:creationId xmlns:p14="http://schemas.microsoft.com/office/powerpoint/2010/main" val="3823704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864664-2DEE-41AF-8CAB-72C3A1AC0D50}" type="datetimeFigureOut">
              <a:rPr lang="en-US" smtClean="0"/>
              <a:t>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2E296C-419B-4620-968D-806A0385085D}" type="slidenum">
              <a:rPr lang="en-US" smtClean="0"/>
              <a:t>‹#›</a:t>
            </a:fld>
            <a:endParaRPr lang="en-US"/>
          </a:p>
        </p:txBody>
      </p:sp>
    </p:spTree>
    <p:extLst>
      <p:ext uri="{BB962C8B-B14F-4D97-AF65-F5344CB8AC3E}">
        <p14:creationId xmlns:p14="http://schemas.microsoft.com/office/powerpoint/2010/main" val="2332097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864664-2DEE-41AF-8CAB-72C3A1AC0D50}" type="datetimeFigureOut">
              <a:rPr lang="en-US" smtClean="0"/>
              <a:t>2/17/2015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2E296C-419B-4620-968D-806A0385085D}" type="slidenum">
              <a:rPr lang="en-US" smtClean="0"/>
              <a:t>‹#›</a:t>
            </a:fld>
            <a:endParaRPr lang="en-US"/>
          </a:p>
        </p:txBody>
      </p:sp>
    </p:spTree>
    <p:extLst>
      <p:ext uri="{BB962C8B-B14F-4D97-AF65-F5344CB8AC3E}">
        <p14:creationId xmlns:p14="http://schemas.microsoft.com/office/powerpoint/2010/main" val="347658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864664-2DEE-41AF-8CAB-72C3A1AC0D50}" type="datetimeFigureOut">
              <a:rPr lang="en-US" smtClean="0"/>
              <a:t>2/17/2015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2E296C-419B-4620-968D-806A0385085D}" type="slidenum">
              <a:rPr lang="en-US" smtClean="0"/>
              <a:t>‹#›</a:t>
            </a:fld>
            <a:endParaRPr lang="en-US"/>
          </a:p>
        </p:txBody>
      </p:sp>
    </p:spTree>
    <p:extLst>
      <p:ext uri="{BB962C8B-B14F-4D97-AF65-F5344CB8AC3E}">
        <p14:creationId xmlns:p14="http://schemas.microsoft.com/office/powerpoint/2010/main" val="838658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864664-2DEE-41AF-8CAB-72C3A1AC0D50}" type="datetimeFigureOut">
              <a:rPr lang="en-US" smtClean="0"/>
              <a:t>2/17/2015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2E296C-419B-4620-968D-806A0385085D}" type="slidenum">
              <a:rPr lang="en-US" smtClean="0"/>
              <a:t>‹#›</a:t>
            </a:fld>
            <a:endParaRPr lang="en-US"/>
          </a:p>
        </p:txBody>
      </p:sp>
    </p:spTree>
    <p:extLst>
      <p:ext uri="{BB962C8B-B14F-4D97-AF65-F5344CB8AC3E}">
        <p14:creationId xmlns:p14="http://schemas.microsoft.com/office/powerpoint/2010/main" val="863792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864664-2DEE-41AF-8CAB-72C3A1AC0D50}" type="datetimeFigureOut">
              <a:rPr lang="en-US" smtClean="0"/>
              <a:t>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2E296C-419B-4620-968D-806A0385085D}" type="slidenum">
              <a:rPr lang="en-US" smtClean="0"/>
              <a:t>‹#›</a:t>
            </a:fld>
            <a:endParaRPr lang="en-US"/>
          </a:p>
        </p:txBody>
      </p:sp>
    </p:spTree>
    <p:extLst>
      <p:ext uri="{BB962C8B-B14F-4D97-AF65-F5344CB8AC3E}">
        <p14:creationId xmlns:p14="http://schemas.microsoft.com/office/powerpoint/2010/main" val="2131993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864664-2DEE-41AF-8CAB-72C3A1AC0D50}" type="datetimeFigureOut">
              <a:rPr lang="en-US" smtClean="0"/>
              <a:t>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2E296C-419B-4620-968D-806A0385085D}" type="slidenum">
              <a:rPr lang="en-US" smtClean="0"/>
              <a:t>‹#›</a:t>
            </a:fld>
            <a:endParaRPr lang="en-US"/>
          </a:p>
        </p:txBody>
      </p:sp>
    </p:spTree>
    <p:extLst>
      <p:ext uri="{BB962C8B-B14F-4D97-AF65-F5344CB8AC3E}">
        <p14:creationId xmlns:p14="http://schemas.microsoft.com/office/powerpoint/2010/main" val="1617069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864664-2DEE-41AF-8CAB-72C3A1AC0D50}" type="datetimeFigureOut">
              <a:rPr lang="en-US" smtClean="0"/>
              <a:t>2/17/2015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2E296C-419B-4620-968D-806A0385085D}" type="slidenum">
              <a:rPr lang="en-US" smtClean="0"/>
              <a:t>‹#›</a:t>
            </a:fld>
            <a:endParaRPr lang="en-US"/>
          </a:p>
        </p:txBody>
      </p:sp>
    </p:spTree>
    <p:extLst>
      <p:ext uri="{BB962C8B-B14F-4D97-AF65-F5344CB8AC3E}">
        <p14:creationId xmlns:p14="http://schemas.microsoft.com/office/powerpoint/2010/main" val="2804851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laritas.com/MyBestSegments/Default.jsp?ID=20&amp;SubID=&amp;pageName=ZIP+Code+Look-u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8382000" y="304800"/>
            <a:ext cx="152400" cy="5791200"/>
          </a:xfrm>
          <a:prstGeom prst="rect">
            <a:avLst/>
          </a:prstGeom>
          <a:solidFill>
            <a:srgbClr val="C6C3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123" name="Title 1"/>
          <p:cNvSpPr>
            <a:spLocks noGrp="1"/>
          </p:cNvSpPr>
          <p:nvPr>
            <p:ph type="ctrTitle"/>
          </p:nvPr>
        </p:nvSpPr>
        <p:spPr>
          <a:xfrm>
            <a:off x="4648200" y="3352800"/>
            <a:ext cx="3581400" cy="1143000"/>
          </a:xfrm>
        </p:spPr>
        <p:txBody>
          <a:bodyPr>
            <a:normAutofit/>
          </a:bodyPr>
          <a:lstStyle/>
          <a:p>
            <a:pPr eaLnBrk="1" hangingPunct="1"/>
            <a:r>
              <a:rPr lang="en-US" sz="2800" dirty="0" smtClean="0"/>
              <a:t>Market Segmentation and Strategic Targeting</a:t>
            </a:r>
          </a:p>
        </p:txBody>
      </p:sp>
      <p:sp>
        <p:nvSpPr>
          <p:cNvPr id="3" name="Subtitle 2"/>
          <p:cNvSpPr>
            <a:spLocks noGrp="1"/>
          </p:cNvSpPr>
          <p:nvPr>
            <p:ph type="subTitle" idx="1"/>
          </p:nvPr>
        </p:nvSpPr>
        <p:spPr>
          <a:xfrm>
            <a:off x="4800600" y="1600200"/>
            <a:ext cx="2743200" cy="1371600"/>
          </a:xfrm>
        </p:spPr>
        <p:txBody>
          <a:bodyPr rtlCol="0">
            <a:normAutofit fontScale="70000" lnSpcReduction="20000"/>
          </a:bodyPr>
          <a:lstStyle/>
          <a:p>
            <a:pPr eaLnBrk="1" fontAlgn="auto" hangingPunct="1">
              <a:spcAft>
                <a:spcPts val="0"/>
              </a:spcAft>
              <a:buFont typeface="Arial" pitchFamily="34" charset="0"/>
              <a:buNone/>
              <a:defRPr/>
            </a:pPr>
            <a:r>
              <a:rPr lang="en-US" sz="6000" b="1" dirty="0" smtClean="0">
                <a:solidFill>
                  <a:schemeClr val="tx1"/>
                </a:solidFill>
              </a:rPr>
              <a:t>CHAPTER</a:t>
            </a:r>
          </a:p>
          <a:p>
            <a:pPr eaLnBrk="1" fontAlgn="auto" hangingPunct="1">
              <a:spcAft>
                <a:spcPts val="0"/>
              </a:spcAft>
              <a:buFont typeface="Arial" pitchFamily="34" charset="0"/>
              <a:buNone/>
              <a:defRPr/>
            </a:pPr>
            <a:r>
              <a:rPr lang="en-US" sz="6000" b="1" dirty="0" smtClean="0">
                <a:solidFill>
                  <a:schemeClr val="tx1"/>
                </a:solidFill>
              </a:rPr>
              <a:t>THREE</a:t>
            </a:r>
          </a:p>
          <a:p>
            <a:pPr eaLnBrk="1" fontAlgn="auto" hangingPunct="1">
              <a:spcAft>
                <a:spcPts val="0"/>
              </a:spcAft>
              <a:buFont typeface="Arial" pitchFamily="34" charset="0"/>
              <a:buNone/>
              <a:defRPr/>
            </a:pPr>
            <a:endParaRPr lang="en-US" dirty="0"/>
          </a:p>
        </p:txBody>
      </p:sp>
      <p:sp>
        <p:nvSpPr>
          <p:cNvPr id="16" name="Rectangle 15"/>
          <p:cNvSpPr/>
          <p:nvPr/>
        </p:nvSpPr>
        <p:spPr>
          <a:xfrm>
            <a:off x="152400" y="6400800"/>
            <a:ext cx="87630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126" name="Picture 8"/>
          <p:cNvPicPr>
            <a:picLocks noChangeAspect="1" noChangeArrowheads="1"/>
          </p:cNvPicPr>
          <p:nvPr/>
        </p:nvPicPr>
        <p:blipFill>
          <a:blip r:embed="rId3"/>
          <a:srcRect/>
          <a:stretch>
            <a:fillRect/>
          </a:stretch>
        </p:blipFill>
        <p:spPr bwMode="auto">
          <a:xfrm>
            <a:off x="228600" y="304800"/>
            <a:ext cx="4333875" cy="5791200"/>
          </a:xfrm>
          <a:prstGeom prst="rect">
            <a:avLst/>
          </a:prstGeom>
          <a:noFill/>
          <a:ln w="9525">
            <a:noFill/>
            <a:miter lim="800000"/>
            <a:headEnd/>
            <a:tailEnd/>
          </a:ln>
        </p:spPr>
      </p:pic>
    </p:spTree>
    <p:extLst>
      <p:ext uri="{BB962C8B-B14F-4D97-AF65-F5344CB8AC3E}">
        <p14:creationId xmlns:p14="http://schemas.microsoft.com/office/powerpoint/2010/main" val="10963492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Content Placeholder 3" descr="fig03_01.jpg"/>
          <p:cNvPicPr>
            <a:picLocks noGrp="1" noChangeAspect="1"/>
          </p:cNvPicPr>
          <p:nvPr>
            <p:ph idx="1"/>
          </p:nvPr>
        </p:nvPicPr>
        <p:blipFill>
          <a:blip r:embed="rId2"/>
          <a:stretch>
            <a:fillRect/>
          </a:stretch>
        </p:blipFill>
        <p:spPr>
          <a:xfrm>
            <a:off x="4764069" y="1546244"/>
            <a:ext cx="3522707" cy="4525962"/>
          </a:xfrm>
        </p:spPr>
      </p:pic>
      <p:sp>
        <p:nvSpPr>
          <p:cNvPr id="6" name="Slide Number Placeholder 5"/>
          <p:cNvSpPr>
            <a:spLocks noGrp="1"/>
          </p:cNvSpPr>
          <p:nvPr>
            <p:ph type="sldNum" sz="quarter" idx="12"/>
          </p:nvPr>
        </p:nvSpPr>
        <p:spPr>
          <a:xfrm>
            <a:off x="6553200" y="6492875"/>
            <a:ext cx="2133600" cy="365125"/>
          </a:xfrm>
        </p:spPr>
        <p:txBody>
          <a:bodyPr/>
          <a:lstStyle/>
          <a:p>
            <a:pPr>
              <a:defRPr/>
            </a:pPr>
            <a:fld id="{5D0CB7ED-5713-40AC-9E09-ACBAD358F79D}" type="slidenum">
              <a:rPr lang="en-US"/>
              <a:pPr>
                <a:defRPr/>
              </a:pPr>
              <a:t>10</a:t>
            </a:fld>
            <a:endParaRPr lang="en-US" dirty="0"/>
          </a:p>
        </p:txBody>
      </p:sp>
      <p:sp>
        <p:nvSpPr>
          <p:cNvPr id="14338" name="Title 1"/>
          <p:cNvSpPr>
            <a:spLocks noGrp="1"/>
          </p:cNvSpPr>
          <p:nvPr>
            <p:ph type="title"/>
          </p:nvPr>
        </p:nvSpPr>
        <p:spPr/>
        <p:txBody>
          <a:bodyPr>
            <a:normAutofit fontScale="90000"/>
          </a:bodyPr>
          <a:lstStyle/>
          <a:p>
            <a:r>
              <a:rPr lang="en-US" smtClean="0"/>
              <a:t>What Kind of</a:t>
            </a:r>
            <a:br>
              <a:rPr lang="en-US" smtClean="0"/>
            </a:br>
            <a:r>
              <a:rPr lang="en-US" smtClean="0"/>
              <a:t>Consumer Does This Ad Target?</a:t>
            </a:r>
          </a:p>
        </p:txBody>
      </p:sp>
      <p:sp>
        <p:nvSpPr>
          <p:cNvPr id="7" name="Footer Placeholder 6"/>
          <p:cNvSpPr txBox="1">
            <a:spLocks/>
          </p:cNvSpPr>
          <p:nvPr/>
        </p:nvSpPr>
        <p:spPr>
          <a:xfrm>
            <a:off x="7086600" y="6492875"/>
            <a:ext cx="16764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Three  Slide</a:t>
            </a:r>
          </a:p>
        </p:txBody>
      </p:sp>
      <p:sp>
        <p:nvSpPr>
          <p:cNvPr id="14342" name="Rectangle 7"/>
          <p:cNvSpPr>
            <a:spLocks noChangeArrowheads="1"/>
          </p:cNvSpPr>
          <p:nvPr/>
        </p:nvSpPr>
        <p:spPr bwMode="auto">
          <a:xfrm>
            <a:off x="533400" y="2743200"/>
            <a:ext cx="3962400" cy="2246313"/>
          </a:xfrm>
          <a:prstGeom prst="rect">
            <a:avLst/>
          </a:prstGeom>
          <a:noFill/>
          <a:ln w="9525">
            <a:noFill/>
            <a:miter lim="800000"/>
            <a:headEnd/>
            <a:tailEnd/>
          </a:ln>
        </p:spPr>
        <p:txBody>
          <a:bodyPr>
            <a:spAutoFit/>
          </a:bodyPr>
          <a:lstStyle/>
          <a:p>
            <a:r>
              <a:rPr lang="en-US" sz="2800" dirty="0"/>
              <a:t>This Ad Targets </a:t>
            </a:r>
            <a:r>
              <a:rPr lang="en-US" sz="2800" dirty="0">
                <a:solidFill>
                  <a:srgbClr val="FF0000"/>
                </a:solidFill>
              </a:rPr>
              <a:t>Runners</a:t>
            </a:r>
            <a:r>
              <a:rPr lang="en-US" sz="2800" dirty="0"/>
              <a:t> Who Are Physically Active People and Also Relish the Outdoors.</a:t>
            </a:r>
          </a:p>
        </p:txBody>
      </p:sp>
    </p:spTree>
    <p:extLst>
      <p:ext uri="{BB962C8B-B14F-4D97-AF65-F5344CB8AC3E}">
        <p14:creationId xmlns:p14="http://schemas.microsoft.com/office/powerpoint/2010/main" val="511949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6553200" y="6492875"/>
            <a:ext cx="2133600" cy="365125"/>
          </a:xfrm>
        </p:spPr>
        <p:txBody>
          <a:bodyPr/>
          <a:lstStyle/>
          <a:p>
            <a:pPr>
              <a:defRPr/>
            </a:pPr>
            <a:fld id="{936A89F7-F816-4D22-B86D-05F1F44C910C}" type="slidenum">
              <a:rPr lang="en-US"/>
              <a:pPr>
                <a:defRPr/>
              </a:pPr>
              <a:t>11</a:t>
            </a:fld>
            <a:endParaRPr lang="en-US" dirty="0"/>
          </a:p>
        </p:txBody>
      </p:sp>
      <p:sp>
        <p:nvSpPr>
          <p:cNvPr id="15362" name="Title 1"/>
          <p:cNvSpPr>
            <a:spLocks noGrp="1"/>
          </p:cNvSpPr>
          <p:nvPr>
            <p:ph type="title"/>
          </p:nvPr>
        </p:nvSpPr>
        <p:spPr/>
        <p:txBody>
          <a:bodyPr/>
          <a:lstStyle/>
          <a:p>
            <a:pPr eaLnBrk="1" hangingPunct="1"/>
            <a:r>
              <a:rPr lang="en-US" smtClean="0"/>
              <a:t>VALS – Figure 3.4</a:t>
            </a:r>
          </a:p>
        </p:txBody>
      </p:sp>
      <p:sp>
        <p:nvSpPr>
          <p:cNvPr id="8" name="Footer Placeholder 6"/>
          <p:cNvSpPr txBox="1">
            <a:spLocks/>
          </p:cNvSpPr>
          <p:nvPr/>
        </p:nvSpPr>
        <p:spPr>
          <a:xfrm>
            <a:off x="7010400" y="6492875"/>
            <a:ext cx="16764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Three  Slide</a:t>
            </a:r>
          </a:p>
        </p:txBody>
      </p:sp>
      <p:pic>
        <p:nvPicPr>
          <p:cNvPr id="15365" name="Picture 9" descr="fig03_04"/>
          <p:cNvPicPr>
            <a:picLocks noChangeAspect="1" noChangeArrowheads="1"/>
          </p:cNvPicPr>
          <p:nvPr/>
        </p:nvPicPr>
        <p:blipFill>
          <a:blip r:embed="rId3"/>
          <a:srcRect/>
          <a:stretch>
            <a:fillRect/>
          </a:stretch>
        </p:blipFill>
        <p:spPr bwMode="auto">
          <a:xfrm>
            <a:off x="5105400" y="1562100"/>
            <a:ext cx="3733800" cy="4953000"/>
          </a:xfrm>
          <a:prstGeom prst="rect">
            <a:avLst/>
          </a:prstGeom>
          <a:noFill/>
          <a:ln w="9525">
            <a:noFill/>
            <a:miter lim="800000"/>
            <a:headEnd/>
            <a:tailEnd/>
          </a:ln>
        </p:spPr>
      </p:pic>
      <p:sp>
        <p:nvSpPr>
          <p:cNvPr id="2" name="Rectangle 1"/>
          <p:cNvSpPr/>
          <p:nvPr/>
        </p:nvSpPr>
        <p:spPr>
          <a:xfrm>
            <a:off x="457200" y="1676400"/>
            <a:ext cx="4495800" cy="4800600"/>
          </a:xfrm>
          <a:prstGeom prst="rect">
            <a:avLst/>
          </a:prstGeom>
        </p:spPr>
        <p:txBody>
          <a:bodyPr>
            <a:spAutoFit/>
          </a:bodyPr>
          <a:lstStyle/>
          <a:p>
            <a:pPr marL="231775" indent="-231775">
              <a:defRPr/>
            </a:pPr>
            <a:r>
              <a:rPr lang="en-US" sz="1700" dirty="0"/>
              <a:t>1- </a:t>
            </a:r>
            <a:r>
              <a:rPr lang="en-US" sz="1700" b="1" dirty="0">
                <a:solidFill>
                  <a:srgbClr val="FF0000"/>
                </a:solidFill>
              </a:rPr>
              <a:t>Innovators</a:t>
            </a:r>
            <a:r>
              <a:rPr lang="en-US" sz="1700" dirty="0"/>
              <a:t> (consumers with high resources and high innovation). </a:t>
            </a:r>
          </a:p>
          <a:p>
            <a:pPr marL="231775" indent="-231775">
              <a:defRPr/>
            </a:pPr>
            <a:endParaRPr lang="en-US" sz="1700" dirty="0"/>
          </a:p>
          <a:p>
            <a:pPr marL="231775" indent="-231775">
              <a:defRPr/>
            </a:pPr>
            <a:r>
              <a:rPr lang="en-US" sz="1700" dirty="0"/>
              <a:t>2- </a:t>
            </a:r>
            <a:r>
              <a:rPr lang="en-US" sz="1700" b="1" dirty="0">
                <a:solidFill>
                  <a:srgbClr val="FF0000"/>
                </a:solidFill>
              </a:rPr>
              <a:t>Ideals</a:t>
            </a:r>
            <a:r>
              <a:rPr lang="en-US" sz="1700" dirty="0"/>
              <a:t> motivated segments (consumers who are guided with knowledge and principles).</a:t>
            </a:r>
          </a:p>
          <a:p>
            <a:pPr>
              <a:defRPr/>
            </a:pPr>
            <a:endParaRPr lang="en-US" sz="1700" dirty="0"/>
          </a:p>
          <a:p>
            <a:pPr marL="231775" indent="-231775">
              <a:defRPr/>
            </a:pPr>
            <a:r>
              <a:rPr lang="en-US" sz="1700" dirty="0"/>
              <a:t>3- </a:t>
            </a:r>
            <a:r>
              <a:rPr lang="en-US" sz="1700" b="1" dirty="0">
                <a:solidFill>
                  <a:srgbClr val="FF0000"/>
                </a:solidFill>
              </a:rPr>
              <a:t>Achievement</a:t>
            </a:r>
            <a:r>
              <a:rPr lang="en-US" sz="1700" dirty="0"/>
              <a:t> motivated segments (consumers who are looking for products and services that demonstrate success to their peers).</a:t>
            </a:r>
          </a:p>
          <a:p>
            <a:pPr>
              <a:defRPr/>
            </a:pPr>
            <a:endParaRPr lang="en-US" sz="1700" dirty="0"/>
          </a:p>
          <a:p>
            <a:pPr marL="231775" indent="-231775">
              <a:defRPr/>
            </a:pPr>
            <a:r>
              <a:rPr lang="en-US" sz="1700" dirty="0"/>
              <a:t>4- </a:t>
            </a:r>
            <a:r>
              <a:rPr lang="en-US" sz="1700" b="1" dirty="0">
                <a:solidFill>
                  <a:srgbClr val="FF0000"/>
                </a:solidFill>
              </a:rPr>
              <a:t>Self-expression</a:t>
            </a:r>
            <a:r>
              <a:rPr lang="en-US" sz="1700" dirty="0"/>
              <a:t> motivated segments (consumers who desire social or physical activity, variety, and risk).</a:t>
            </a:r>
          </a:p>
          <a:p>
            <a:pPr>
              <a:defRPr/>
            </a:pPr>
            <a:endParaRPr lang="en-US" sz="1700" dirty="0"/>
          </a:p>
          <a:p>
            <a:pPr marL="231775" indent="-231775">
              <a:defRPr/>
            </a:pPr>
            <a:r>
              <a:rPr lang="en-US" sz="1700" dirty="0"/>
              <a:t>5- </a:t>
            </a:r>
            <a:r>
              <a:rPr lang="en-US" sz="1700" b="1" dirty="0">
                <a:solidFill>
                  <a:srgbClr val="FF0000"/>
                </a:solidFill>
              </a:rPr>
              <a:t>Survivors</a:t>
            </a:r>
            <a:r>
              <a:rPr lang="en-US" sz="1700" dirty="0"/>
              <a:t> (consumers with low resources and low innovation).</a:t>
            </a:r>
          </a:p>
        </p:txBody>
      </p:sp>
      <p:cxnSp>
        <p:nvCxnSpPr>
          <p:cNvPr id="10" name="Straight Connector 9"/>
          <p:cNvCxnSpPr/>
          <p:nvPr/>
        </p:nvCxnSpPr>
        <p:spPr>
          <a:xfrm>
            <a:off x="5105400" y="4114800"/>
            <a:ext cx="3733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88238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3"/>
          <p:cNvSpPr>
            <a:spLocks noGrp="1" noChangeArrowheads="1"/>
          </p:cNvSpPr>
          <p:nvPr>
            <p:ph idx="1"/>
          </p:nvPr>
        </p:nvSpPr>
        <p:spPr>
          <a:xfrm>
            <a:off x="838200" y="1600200"/>
            <a:ext cx="8001000" cy="5029200"/>
          </a:xfrm>
        </p:spPr>
        <p:txBody>
          <a:bodyPr>
            <a:normAutofit lnSpcReduction="10000"/>
          </a:bodyPr>
          <a:lstStyle/>
          <a:p>
            <a:r>
              <a:rPr lang="en-US" sz="2400" b="1" dirty="0" smtClean="0">
                <a:solidFill>
                  <a:srgbClr val="FF0000"/>
                </a:solidFill>
              </a:rPr>
              <a:t>Innovators</a:t>
            </a:r>
            <a:r>
              <a:rPr lang="en-US" sz="2400" dirty="0" smtClean="0"/>
              <a:t> – (high resources, high innovation): they are,  successful, seek sophisticated – upscale products, especially with innovative technology.</a:t>
            </a:r>
          </a:p>
          <a:p>
            <a:pPr algn="just"/>
            <a:r>
              <a:rPr lang="en-US" sz="2400" b="1" dirty="0" smtClean="0">
                <a:solidFill>
                  <a:srgbClr val="FF0000"/>
                </a:solidFill>
              </a:rPr>
              <a:t>Thinkers</a:t>
            </a:r>
            <a:r>
              <a:rPr lang="en-US" sz="2400" dirty="0" smtClean="0"/>
              <a:t> – (motivated by ideals, high resources). They are educated, practical – favor durability, functionality, and value in products.</a:t>
            </a:r>
          </a:p>
          <a:p>
            <a:r>
              <a:rPr lang="en-US" sz="2400" b="1" dirty="0" smtClean="0">
                <a:solidFill>
                  <a:srgbClr val="FF0000"/>
                </a:solidFill>
              </a:rPr>
              <a:t>Achievers</a:t>
            </a:r>
            <a:r>
              <a:rPr lang="en-US" sz="2400" dirty="0" smtClean="0"/>
              <a:t> – (motivated by achievement, high resources): they are goal-oriented, centered on career and family, prefer premium products that demonstrate success to their peers.</a:t>
            </a:r>
          </a:p>
          <a:p>
            <a:r>
              <a:rPr lang="en-US" sz="2400" b="1" dirty="0" err="1" smtClean="0">
                <a:solidFill>
                  <a:srgbClr val="FF0000"/>
                </a:solidFill>
              </a:rPr>
              <a:t>Experiencers</a:t>
            </a:r>
            <a:r>
              <a:rPr lang="en-US" sz="2400" dirty="0" smtClean="0"/>
              <a:t> – (motivated by self-expression, high resources): they are young, enthusiastic, impulsive, fashionable, social, like entertainment.</a:t>
            </a:r>
          </a:p>
        </p:txBody>
      </p:sp>
      <p:sp>
        <p:nvSpPr>
          <p:cNvPr id="67586" name="Slide Number Placeholder 5"/>
          <p:cNvSpPr>
            <a:spLocks noGrp="1"/>
          </p:cNvSpPr>
          <p:nvPr>
            <p:ph type="sldNum" sz="quarter" idx="12"/>
          </p:nvPr>
        </p:nvSpPr>
        <p:spPr>
          <a:xfrm>
            <a:off x="7010400" y="6553200"/>
            <a:ext cx="1905000" cy="457200"/>
          </a:xfrm>
        </p:spPr>
        <p:txBody>
          <a:bodyPr/>
          <a:lstStyle/>
          <a:p>
            <a:pPr>
              <a:defRPr/>
            </a:pPr>
            <a:r>
              <a:rPr lang="en-US" smtClean="0">
                <a:latin typeface="Arial" charset="0"/>
                <a:cs typeface="Arial" charset="0"/>
              </a:rPr>
              <a:t>4-</a:t>
            </a:r>
            <a:fld id="{702FEC8A-BB0D-4034-83D9-2EE9D04EA688}" type="slidenum">
              <a:rPr lang="en-US" smtClean="0">
                <a:latin typeface="Arial" charset="0"/>
                <a:cs typeface="Arial" charset="0"/>
              </a:rPr>
              <a:pPr>
                <a:defRPr/>
              </a:pPr>
              <a:t>12</a:t>
            </a:fld>
            <a:endParaRPr lang="en-US" smtClean="0">
              <a:latin typeface="Arial" charset="0"/>
              <a:cs typeface="Arial" charset="0"/>
            </a:endParaRPr>
          </a:p>
        </p:txBody>
      </p:sp>
      <p:sp>
        <p:nvSpPr>
          <p:cNvPr id="16387" name="Rectangle 2"/>
          <p:cNvSpPr>
            <a:spLocks noGrp="1" noChangeArrowheads="1"/>
          </p:cNvSpPr>
          <p:nvPr>
            <p:ph type="title"/>
          </p:nvPr>
        </p:nvSpPr>
        <p:spPr>
          <a:xfrm>
            <a:off x="685800" y="152400"/>
            <a:ext cx="7772400" cy="1154113"/>
          </a:xfrm>
        </p:spPr>
        <p:txBody>
          <a:bodyPr>
            <a:normAutofit fontScale="90000"/>
          </a:bodyPr>
          <a:lstStyle/>
          <a:p>
            <a:r>
              <a:rPr lang="en-US" smtClean="0">
                <a:solidFill>
                  <a:srgbClr val="FF0033"/>
                </a:solidFill>
              </a:rPr>
              <a:t>VALS</a:t>
            </a:r>
            <a:br>
              <a:rPr lang="en-US" smtClean="0">
                <a:solidFill>
                  <a:srgbClr val="FF0033"/>
                </a:solidFill>
              </a:rPr>
            </a:br>
            <a:r>
              <a:rPr lang="en-US" smtClean="0">
                <a:solidFill>
                  <a:srgbClr val="0000FF"/>
                </a:solidFill>
              </a:rPr>
              <a:t>Psychographic Segmentation</a:t>
            </a:r>
          </a:p>
        </p:txBody>
      </p:sp>
      <p:sp>
        <p:nvSpPr>
          <p:cNvPr id="90116" name="Rectangle 4"/>
          <p:cNvSpPr>
            <a:spLocks noChangeArrowheads="1"/>
          </p:cNvSpPr>
          <p:nvPr/>
        </p:nvSpPr>
        <p:spPr bwMode="auto">
          <a:xfrm>
            <a:off x="8839200" y="0"/>
            <a:ext cx="304800" cy="6858000"/>
          </a:xfrm>
          <a:prstGeom prst="rect">
            <a:avLst/>
          </a:prstGeom>
          <a:solidFill>
            <a:srgbClr val="3366FF"/>
          </a:solidFill>
          <a:ln w="12700">
            <a:noFill/>
            <a:miter lim="800000"/>
            <a:headEnd type="none" w="sm" len="sm"/>
            <a:tailEnd type="none" w="sm" len="sm"/>
          </a:ln>
          <a:effectLst/>
        </p:spPr>
        <p:txBody>
          <a:bodyPr wrap="none" anchor="ctr"/>
          <a:lstStyle/>
          <a:p>
            <a:pPr algn="ctr" eaLnBrk="0" hangingPunct="0">
              <a:defRPr/>
            </a:pPr>
            <a:endParaRPr lang="en-US" dirty="0">
              <a:effectLst>
                <a:outerShdw blurRad="38100" dist="38100" dir="2700000" algn="tl">
                  <a:srgbClr val="000000">
                    <a:alpha val="43137"/>
                  </a:srgbClr>
                </a:outerShdw>
              </a:effectLst>
              <a:latin typeface="Arial" pitchFamily="34" charset="0"/>
            </a:endParaRPr>
          </a:p>
        </p:txBody>
      </p:sp>
    </p:spTree>
    <p:extLst>
      <p:ext uri="{BB962C8B-B14F-4D97-AF65-F5344CB8AC3E}">
        <p14:creationId xmlns:p14="http://schemas.microsoft.com/office/powerpoint/2010/main" val="38776642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3"/>
          <p:cNvSpPr>
            <a:spLocks noGrp="1" noChangeArrowheads="1"/>
          </p:cNvSpPr>
          <p:nvPr>
            <p:ph idx="1"/>
          </p:nvPr>
        </p:nvSpPr>
        <p:spPr>
          <a:xfrm>
            <a:off x="357158" y="1676400"/>
            <a:ext cx="8001000" cy="4876800"/>
          </a:xfrm>
        </p:spPr>
        <p:txBody>
          <a:bodyPr>
            <a:normAutofit/>
          </a:bodyPr>
          <a:lstStyle/>
          <a:p>
            <a:r>
              <a:rPr lang="en-US" sz="2400" b="1" dirty="0" smtClean="0">
                <a:solidFill>
                  <a:srgbClr val="FF0000"/>
                </a:solidFill>
              </a:rPr>
              <a:t>Believers</a:t>
            </a:r>
            <a:r>
              <a:rPr lang="en-US" sz="2400" dirty="0" smtClean="0"/>
              <a:t> – (motivated by ideals, low resources): they are conservative, conventional, slow to alter their consumption habits, and choose familiar products.</a:t>
            </a:r>
          </a:p>
          <a:p>
            <a:r>
              <a:rPr lang="en-US" sz="2400" b="1" dirty="0" smtClean="0">
                <a:solidFill>
                  <a:srgbClr val="FF0000"/>
                </a:solidFill>
              </a:rPr>
              <a:t>Strivers</a:t>
            </a:r>
            <a:r>
              <a:rPr lang="en-US" sz="2400" dirty="0" smtClean="0"/>
              <a:t> – (motivated by achievement, low resources): they are trendy-representing latest trends, fun-loving, emulate wealthy people. </a:t>
            </a:r>
          </a:p>
          <a:p>
            <a:r>
              <a:rPr lang="en-US" sz="2400" b="1" dirty="0" smtClean="0">
                <a:solidFill>
                  <a:srgbClr val="FF0000"/>
                </a:solidFill>
              </a:rPr>
              <a:t>Makers</a:t>
            </a:r>
            <a:r>
              <a:rPr lang="en-US" sz="2400" dirty="0" smtClean="0"/>
              <a:t> – (motivated by self-expression, low resources): they are self-sufficient, not materialistic, spend leisure time with and friends, prefer value to luxury.</a:t>
            </a:r>
          </a:p>
          <a:p>
            <a:r>
              <a:rPr lang="en-US" sz="2400" b="1" dirty="0" smtClean="0">
                <a:solidFill>
                  <a:srgbClr val="FF0000"/>
                </a:solidFill>
              </a:rPr>
              <a:t>Survivors </a:t>
            </a:r>
            <a:r>
              <a:rPr lang="en-US" sz="2400" dirty="0" smtClean="0"/>
              <a:t>– (low resources, low innovation): they are concerned about safety and security, focus on needs, price sensitive, brand loyal and buy discounted products. </a:t>
            </a:r>
          </a:p>
        </p:txBody>
      </p:sp>
      <p:sp>
        <p:nvSpPr>
          <p:cNvPr id="67586" name="Slide Number Placeholder 5"/>
          <p:cNvSpPr>
            <a:spLocks noGrp="1"/>
          </p:cNvSpPr>
          <p:nvPr>
            <p:ph type="sldNum" sz="quarter" idx="12"/>
          </p:nvPr>
        </p:nvSpPr>
        <p:spPr>
          <a:xfrm>
            <a:off x="7010400" y="6553200"/>
            <a:ext cx="1905000" cy="457200"/>
          </a:xfrm>
        </p:spPr>
        <p:txBody>
          <a:bodyPr/>
          <a:lstStyle/>
          <a:p>
            <a:pPr>
              <a:defRPr/>
            </a:pPr>
            <a:r>
              <a:rPr lang="en-US" smtClean="0">
                <a:latin typeface="Arial" charset="0"/>
                <a:cs typeface="Arial" charset="0"/>
              </a:rPr>
              <a:t>4-</a:t>
            </a:r>
            <a:fld id="{FAF6D4CB-8CA6-4A16-9689-0D71969F9171}" type="slidenum">
              <a:rPr lang="en-US" smtClean="0">
                <a:latin typeface="Arial" charset="0"/>
                <a:cs typeface="Arial" charset="0"/>
              </a:rPr>
              <a:pPr>
                <a:defRPr/>
              </a:pPr>
              <a:t>13</a:t>
            </a:fld>
            <a:endParaRPr lang="en-US" smtClean="0">
              <a:latin typeface="Arial" charset="0"/>
              <a:cs typeface="Arial" charset="0"/>
            </a:endParaRPr>
          </a:p>
        </p:txBody>
      </p:sp>
      <p:sp>
        <p:nvSpPr>
          <p:cNvPr id="17411" name="Rectangle 2"/>
          <p:cNvSpPr>
            <a:spLocks noGrp="1" noChangeArrowheads="1"/>
          </p:cNvSpPr>
          <p:nvPr>
            <p:ph type="title"/>
          </p:nvPr>
        </p:nvSpPr>
        <p:spPr>
          <a:xfrm>
            <a:off x="871566" y="152400"/>
            <a:ext cx="7772400" cy="1154113"/>
          </a:xfrm>
        </p:spPr>
        <p:txBody>
          <a:bodyPr>
            <a:normAutofit fontScale="90000"/>
          </a:bodyPr>
          <a:lstStyle/>
          <a:p>
            <a:r>
              <a:rPr lang="en-US" dirty="0" smtClean="0">
                <a:solidFill>
                  <a:srgbClr val="FF0033"/>
                </a:solidFill>
              </a:rPr>
              <a:t>VALS</a:t>
            </a:r>
            <a:br>
              <a:rPr lang="en-US" dirty="0" smtClean="0">
                <a:solidFill>
                  <a:srgbClr val="FF0033"/>
                </a:solidFill>
              </a:rPr>
            </a:br>
            <a:r>
              <a:rPr lang="en-US" dirty="0" smtClean="0">
                <a:solidFill>
                  <a:srgbClr val="0000FF"/>
                </a:solidFill>
              </a:rPr>
              <a:t>Psychographic Segmentation</a:t>
            </a:r>
          </a:p>
        </p:txBody>
      </p:sp>
      <p:sp>
        <p:nvSpPr>
          <p:cNvPr id="90116" name="Rectangle 4"/>
          <p:cNvSpPr>
            <a:spLocks noChangeArrowheads="1"/>
          </p:cNvSpPr>
          <p:nvPr/>
        </p:nvSpPr>
        <p:spPr bwMode="auto">
          <a:xfrm>
            <a:off x="8839200" y="0"/>
            <a:ext cx="304800" cy="6858000"/>
          </a:xfrm>
          <a:prstGeom prst="rect">
            <a:avLst/>
          </a:prstGeom>
          <a:solidFill>
            <a:srgbClr val="3366FF"/>
          </a:solidFill>
          <a:ln w="12700">
            <a:noFill/>
            <a:miter lim="800000"/>
            <a:headEnd type="none" w="sm" len="sm"/>
            <a:tailEnd type="none" w="sm" len="sm"/>
          </a:ln>
          <a:effectLst/>
        </p:spPr>
        <p:txBody>
          <a:bodyPr wrap="none" anchor="ctr"/>
          <a:lstStyle/>
          <a:p>
            <a:pPr algn="ctr" eaLnBrk="0" hangingPunct="0">
              <a:defRPr/>
            </a:pPr>
            <a:endParaRPr lang="en-US" dirty="0">
              <a:effectLst>
                <a:outerShdw blurRad="38100" dist="38100" dir="2700000" algn="tl">
                  <a:srgbClr val="000000">
                    <a:alpha val="43137"/>
                  </a:srgbClr>
                </a:outerShdw>
              </a:effectLst>
              <a:latin typeface="Arial" pitchFamily="34" charset="0"/>
            </a:endParaRPr>
          </a:p>
        </p:txBody>
      </p:sp>
    </p:spTree>
    <p:extLst>
      <p:ext uri="{BB962C8B-B14F-4D97-AF65-F5344CB8AC3E}">
        <p14:creationId xmlns:p14="http://schemas.microsoft.com/office/powerpoint/2010/main" val="1070688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524000"/>
            <a:ext cx="8229600" cy="3124200"/>
          </a:xfrm>
        </p:spPr>
        <p:txBody>
          <a:bodyPr/>
          <a:lstStyle/>
          <a:p>
            <a:pPr eaLnBrk="1" hangingPunct="1"/>
            <a:r>
              <a:rPr lang="en-US" smtClean="0"/>
              <a:t>Sociological = group</a:t>
            </a:r>
          </a:p>
          <a:p>
            <a:pPr eaLnBrk="1" hangingPunct="1"/>
            <a:r>
              <a:rPr lang="en-US" smtClean="0"/>
              <a:t>Anthropological = cultural</a:t>
            </a:r>
          </a:p>
          <a:p>
            <a:pPr eaLnBrk="1" hangingPunct="1"/>
            <a:r>
              <a:rPr lang="en-US" smtClean="0"/>
              <a:t>Include segments based on</a:t>
            </a:r>
          </a:p>
          <a:p>
            <a:pPr lvl="1" eaLnBrk="1" hangingPunct="1"/>
            <a:r>
              <a:rPr lang="en-US" sz="2400" smtClean="0"/>
              <a:t>Cultural values</a:t>
            </a:r>
          </a:p>
          <a:p>
            <a:pPr lvl="1" eaLnBrk="1" hangingPunct="1"/>
            <a:r>
              <a:rPr lang="en-US" sz="2400" smtClean="0"/>
              <a:t>Sub-cultural membership</a:t>
            </a:r>
          </a:p>
          <a:p>
            <a:pPr lvl="1" eaLnBrk="1" hangingPunct="1"/>
            <a:r>
              <a:rPr lang="en-US" sz="2400" smtClean="0"/>
              <a:t>Cross-cultural affiliations</a:t>
            </a:r>
          </a:p>
        </p:txBody>
      </p:sp>
      <p:sp>
        <p:nvSpPr>
          <p:cNvPr id="5" name="Slide Number Placeholder 5"/>
          <p:cNvSpPr>
            <a:spLocks noGrp="1"/>
          </p:cNvSpPr>
          <p:nvPr>
            <p:ph type="sldNum" sz="quarter" idx="12"/>
          </p:nvPr>
        </p:nvSpPr>
        <p:spPr>
          <a:xfrm>
            <a:off x="6553200" y="6492875"/>
            <a:ext cx="2133600" cy="365125"/>
          </a:xfrm>
        </p:spPr>
        <p:txBody>
          <a:bodyPr/>
          <a:lstStyle/>
          <a:p>
            <a:pPr>
              <a:defRPr/>
            </a:pPr>
            <a:fld id="{0948879E-8236-4C92-A23C-07A29100358A}" type="slidenum">
              <a:rPr lang="en-US"/>
              <a:pPr>
                <a:defRPr/>
              </a:pPr>
              <a:t>14</a:t>
            </a:fld>
            <a:endParaRPr lang="en-US" dirty="0"/>
          </a:p>
        </p:txBody>
      </p:sp>
      <p:sp>
        <p:nvSpPr>
          <p:cNvPr id="18434" name="Title 1"/>
          <p:cNvSpPr>
            <a:spLocks noGrp="1"/>
          </p:cNvSpPr>
          <p:nvPr>
            <p:ph type="title"/>
          </p:nvPr>
        </p:nvSpPr>
        <p:spPr/>
        <p:txBody>
          <a:bodyPr>
            <a:normAutofit/>
          </a:bodyPr>
          <a:lstStyle/>
          <a:p>
            <a:pPr eaLnBrk="1" hangingPunct="1"/>
            <a:r>
              <a:rPr lang="en-US" smtClean="0"/>
              <a:t>Socio-Cultural Values and Beliefs</a:t>
            </a:r>
          </a:p>
        </p:txBody>
      </p:sp>
      <p:sp>
        <p:nvSpPr>
          <p:cNvPr id="6" name="Footer Placeholder 6"/>
          <p:cNvSpPr txBox="1">
            <a:spLocks/>
          </p:cNvSpPr>
          <p:nvPr/>
        </p:nvSpPr>
        <p:spPr>
          <a:xfrm>
            <a:off x="7010400" y="6492875"/>
            <a:ext cx="16764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Three  Slide</a:t>
            </a:r>
          </a:p>
        </p:txBody>
      </p:sp>
      <p:sp>
        <p:nvSpPr>
          <p:cNvPr id="2" name="Rectangle 1"/>
          <p:cNvSpPr/>
          <p:nvPr/>
        </p:nvSpPr>
        <p:spPr>
          <a:xfrm>
            <a:off x="457200" y="4722813"/>
            <a:ext cx="8229600" cy="1754187"/>
          </a:xfrm>
          <a:prstGeom prst="rect">
            <a:avLst/>
          </a:prstGeom>
          <a:solidFill>
            <a:schemeClr val="accent1">
              <a:lumMod val="20000"/>
              <a:lumOff val="80000"/>
            </a:schemeClr>
          </a:solidFill>
          <a:ln>
            <a:solidFill>
              <a:schemeClr val="tx1"/>
            </a:solidFill>
          </a:ln>
        </p:spPr>
        <p:txBody>
          <a:bodyPr>
            <a:spAutoFit/>
          </a:bodyPr>
          <a:lstStyle/>
          <a:p>
            <a:pPr>
              <a:defRPr/>
            </a:pPr>
            <a:r>
              <a:rPr lang="en-US" dirty="0"/>
              <a:t>An American might identify with common American</a:t>
            </a:r>
            <a:r>
              <a:rPr lang="en-US" b="1" dirty="0"/>
              <a:t> cultural </a:t>
            </a:r>
            <a:r>
              <a:rPr lang="en-US" dirty="0"/>
              <a:t>values, such as fitness and health but also with </a:t>
            </a:r>
            <a:r>
              <a:rPr lang="en-US" b="1" dirty="0"/>
              <a:t>sub-cultural</a:t>
            </a:r>
            <a:r>
              <a:rPr lang="en-US" dirty="0"/>
              <a:t> values if they are Hispanic or Asian Americans.  In this global world, marketers must often think </a:t>
            </a:r>
            <a:r>
              <a:rPr lang="en-US" b="1" dirty="0"/>
              <a:t>cross-culturally</a:t>
            </a:r>
            <a:r>
              <a:rPr lang="en-US" dirty="0"/>
              <a:t>, including many countries and more global marketing segmentation. Consumer may be cross-cultural if they were born in one country and are now living in another.</a:t>
            </a:r>
          </a:p>
        </p:txBody>
      </p:sp>
    </p:spTree>
    <p:extLst>
      <p:ext uri="{BB962C8B-B14F-4D97-AF65-F5344CB8AC3E}">
        <p14:creationId xmlns:p14="http://schemas.microsoft.com/office/powerpoint/2010/main" val="40187585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828800"/>
          <a:ext cx="8229600" cy="4373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484" name="Footer Placeholder 6"/>
          <p:cNvSpPr>
            <a:spLocks noGrp="1"/>
          </p:cNvSpPr>
          <p:nvPr>
            <p:ph type="ftr" sz="quarter" idx="11"/>
          </p:nvPr>
        </p:nvSpPr>
        <p:spPr bwMode="auto">
          <a:xfrm>
            <a:off x="0" y="6492875"/>
            <a:ext cx="56388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898989"/>
                </a:solidFill>
              </a:rPr>
              <a:t>Copyright 2010 Pearson Education, Inc.</a:t>
            </a:r>
          </a:p>
        </p:txBody>
      </p:sp>
      <p:sp>
        <p:nvSpPr>
          <p:cNvPr id="7" name="Slide Number Placeholder 5"/>
          <p:cNvSpPr>
            <a:spLocks noGrp="1"/>
          </p:cNvSpPr>
          <p:nvPr>
            <p:ph type="sldNum" sz="quarter" idx="12"/>
          </p:nvPr>
        </p:nvSpPr>
        <p:spPr>
          <a:xfrm>
            <a:off x="6705600" y="6492875"/>
            <a:ext cx="2133600" cy="365125"/>
          </a:xfrm>
        </p:spPr>
        <p:txBody>
          <a:bodyPr/>
          <a:lstStyle/>
          <a:p>
            <a:pPr>
              <a:defRPr/>
            </a:pPr>
            <a:fld id="{80D02CAA-AD17-46B4-A3B5-F51041823BC1}" type="slidenum">
              <a:rPr lang="en-US"/>
              <a:pPr>
                <a:defRPr/>
              </a:pPr>
              <a:t>15</a:t>
            </a:fld>
            <a:endParaRPr lang="en-US" dirty="0"/>
          </a:p>
        </p:txBody>
      </p:sp>
      <p:sp>
        <p:nvSpPr>
          <p:cNvPr id="2" name="Title 1"/>
          <p:cNvSpPr>
            <a:spLocks noGrp="1"/>
          </p:cNvSpPr>
          <p:nvPr>
            <p:ph type="title"/>
          </p:nvPr>
        </p:nvSpPr>
        <p:spPr/>
        <p:txBody>
          <a:bodyPr rtlCol="0">
            <a:noAutofit/>
          </a:bodyPr>
          <a:lstStyle/>
          <a:p>
            <a:pPr eaLnBrk="1" fontAlgn="auto" hangingPunct="1">
              <a:spcAft>
                <a:spcPts val="0"/>
              </a:spcAft>
              <a:defRPr/>
            </a:pPr>
            <a:r>
              <a:rPr lang="en-US" dirty="0" smtClean="0">
                <a:solidFill>
                  <a:schemeClr val="bg2">
                    <a:lumMod val="25000"/>
                  </a:schemeClr>
                </a:solidFill>
              </a:rPr>
              <a:t>Consumption-Specific </a:t>
            </a:r>
            <a:br>
              <a:rPr lang="en-US" dirty="0" smtClean="0">
                <a:solidFill>
                  <a:schemeClr val="bg2">
                    <a:lumMod val="25000"/>
                  </a:schemeClr>
                </a:solidFill>
              </a:rPr>
            </a:br>
            <a:r>
              <a:rPr lang="en-US" dirty="0" smtClean="0">
                <a:solidFill>
                  <a:schemeClr val="bg2">
                    <a:lumMod val="25000"/>
                  </a:schemeClr>
                </a:solidFill>
              </a:rPr>
              <a:t>Segmentation Bases</a:t>
            </a:r>
            <a:endParaRPr lang="en-US" dirty="0">
              <a:solidFill>
                <a:schemeClr val="bg2">
                  <a:lumMod val="25000"/>
                </a:schemeClr>
              </a:solidFill>
            </a:endParaRPr>
          </a:p>
        </p:txBody>
      </p:sp>
      <p:sp>
        <p:nvSpPr>
          <p:cNvPr id="8" name="Footer Placeholder 6"/>
          <p:cNvSpPr txBox="1">
            <a:spLocks/>
          </p:cNvSpPr>
          <p:nvPr/>
        </p:nvSpPr>
        <p:spPr>
          <a:xfrm>
            <a:off x="7086600" y="6492875"/>
            <a:ext cx="16764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Three  Slide</a:t>
            </a:r>
          </a:p>
        </p:txBody>
      </p:sp>
    </p:spTree>
    <p:extLst>
      <p:ext uri="{BB962C8B-B14F-4D97-AF65-F5344CB8AC3E}">
        <p14:creationId xmlns:p14="http://schemas.microsoft.com/office/powerpoint/2010/main" val="9224620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457200" y="1752600"/>
            <a:ext cx="8229600" cy="4495800"/>
          </a:xfrm>
        </p:spPr>
        <p:txBody>
          <a:bodyPr>
            <a:normAutofit lnSpcReduction="10000"/>
          </a:bodyPr>
          <a:lstStyle/>
          <a:p>
            <a:r>
              <a:rPr lang="en-US" sz="2400" smtClean="0"/>
              <a:t>Usage rate: Usage rate is often based on whether a group of consumers are </a:t>
            </a:r>
            <a:r>
              <a:rPr lang="en-US" sz="2400" b="1" smtClean="0">
                <a:solidFill>
                  <a:srgbClr val="C00000"/>
                </a:solidFill>
              </a:rPr>
              <a:t>heavy</a:t>
            </a:r>
            <a:r>
              <a:rPr lang="en-US" sz="2400" b="1" smtClean="0"/>
              <a:t>, </a:t>
            </a:r>
            <a:r>
              <a:rPr lang="en-US" sz="2400" b="1" smtClean="0">
                <a:solidFill>
                  <a:srgbClr val="C00000"/>
                </a:solidFill>
              </a:rPr>
              <a:t>medium</a:t>
            </a:r>
            <a:r>
              <a:rPr lang="en-US" sz="2400" b="1" smtClean="0"/>
              <a:t>, </a:t>
            </a:r>
            <a:r>
              <a:rPr lang="en-US" sz="2400" b="1" smtClean="0">
                <a:solidFill>
                  <a:srgbClr val="C00000"/>
                </a:solidFill>
              </a:rPr>
              <a:t>light</a:t>
            </a:r>
            <a:r>
              <a:rPr lang="en-US" sz="2400" b="1" smtClean="0"/>
              <a:t>,</a:t>
            </a:r>
            <a:r>
              <a:rPr lang="en-US" sz="2400" smtClean="0"/>
              <a:t> or </a:t>
            </a:r>
            <a:r>
              <a:rPr lang="en-US" sz="2400" b="1" smtClean="0">
                <a:solidFill>
                  <a:srgbClr val="C00000"/>
                </a:solidFill>
              </a:rPr>
              <a:t>nonusers</a:t>
            </a:r>
            <a:r>
              <a:rPr lang="en-US" sz="2400" smtClean="0"/>
              <a:t> of a product.</a:t>
            </a:r>
          </a:p>
          <a:p>
            <a:r>
              <a:rPr lang="en-US" sz="2400" smtClean="0"/>
              <a:t>Many marketers target the </a:t>
            </a:r>
            <a:r>
              <a:rPr lang="en-US" sz="2400" smtClean="0">
                <a:solidFill>
                  <a:srgbClr val="FF0000"/>
                </a:solidFill>
              </a:rPr>
              <a:t>heavy consumers</a:t>
            </a:r>
            <a:r>
              <a:rPr lang="en-US" sz="2400" smtClean="0"/>
              <a:t> since they are often the most loyal and account for the largest portion of sales.  </a:t>
            </a:r>
          </a:p>
          <a:p>
            <a:r>
              <a:rPr lang="en-US" sz="2400" smtClean="0"/>
              <a:t> A company with a strong growth objective might target the </a:t>
            </a:r>
            <a:r>
              <a:rPr lang="en-US" sz="2400" smtClean="0">
                <a:solidFill>
                  <a:srgbClr val="FF0000"/>
                </a:solidFill>
              </a:rPr>
              <a:t>other usage segments</a:t>
            </a:r>
            <a:r>
              <a:rPr lang="en-US" sz="2400" smtClean="0"/>
              <a:t> to fuel their growth in the marketplace</a:t>
            </a:r>
          </a:p>
          <a:p>
            <a:r>
              <a:rPr lang="en-US" sz="2400" smtClean="0"/>
              <a:t>a marketer might target those who are </a:t>
            </a:r>
            <a:r>
              <a:rPr lang="en-US" sz="2400" smtClean="0">
                <a:solidFill>
                  <a:srgbClr val="FF0000"/>
                </a:solidFill>
              </a:rPr>
              <a:t>unaware</a:t>
            </a:r>
            <a:r>
              <a:rPr lang="en-US" sz="2400" smtClean="0"/>
              <a:t> of their product in order to start the process that could lead to purchase.  </a:t>
            </a:r>
          </a:p>
          <a:p>
            <a:pPr marL="457200" lvl="1" indent="0" eaLnBrk="1" hangingPunct="1">
              <a:buFont typeface="Arial" charset="0"/>
              <a:buNone/>
            </a:pPr>
            <a:r>
              <a:rPr lang="en-US" sz="2400" smtClean="0"/>
              <a:t>	</a:t>
            </a:r>
          </a:p>
          <a:p>
            <a:pPr eaLnBrk="1" hangingPunct="1"/>
            <a:endParaRPr lang="en-US" sz="2400" smtClean="0"/>
          </a:p>
        </p:txBody>
      </p:sp>
      <p:sp>
        <p:nvSpPr>
          <p:cNvPr id="5" name="Slide Number Placeholder 5"/>
          <p:cNvSpPr>
            <a:spLocks noGrp="1"/>
          </p:cNvSpPr>
          <p:nvPr>
            <p:ph type="sldNum" sz="quarter" idx="12"/>
          </p:nvPr>
        </p:nvSpPr>
        <p:spPr>
          <a:xfrm>
            <a:off x="6553200" y="6492875"/>
            <a:ext cx="2133600" cy="365125"/>
          </a:xfrm>
        </p:spPr>
        <p:txBody>
          <a:bodyPr/>
          <a:lstStyle/>
          <a:p>
            <a:pPr>
              <a:defRPr/>
            </a:pPr>
            <a:fld id="{1F97A559-C147-40EB-97AD-976B4BD5B4FB}" type="slidenum">
              <a:rPr lang="en-US"/>
              <a:pPr>
                <a:defRPr/>
              </a:pPr>
              <a:t>16</a:t>
            </a:fld>
            <a:endParaRPr lang="en-US" dirty="0"/>
          </a:p>
        </p:txBody>
      </p:sp>
      <p:sp>
        <p:nvSpPr>
          <p:cNvPr id="2" name="Title 1"/>
          <p:cNvSpPr>
            <a:spLocks noGrp="1"/>
          </p:cNvSpPr>
          <p:nvPr>
            <p:ph type="title"/>
          </p:nvPr>
        </p:nvSpPr>
        <p:spPr>
          <a:xfrm>
            <a:off x="457200" y="274638"/>
            <a:ext cx="8229600" cy="1020762"/>
          </a:xfrm>
        </p:spPr>
        <p:txBody>
          <a:bodyPr rtlCol="0">
            <a:noAutofit/>
          </a:bodyPr>
          <a:lstStyle/>
          <a:p>
            <a:pPr eaLnBrk="1" fontAlgn="auto" hangingPunct="1">
              <a:spcAft>
                <a:spcPts val="0"/>
              </a:spcAft>
              <a:defRPr/>
            </a:pPr>
            <a:r>
              <a:rPr lang="en-US" dirty="0" smtClean="0">
                <a:solidFill>
                  <a:srgbClr val="FF0000"/>
                </a:solidFill>
              </a:rPr>
              <a:t>Usage-Behavior</a:t>
            </a:r>
            <a:r>
              <a:rPr lang="en-US" dirty="0" smtClean="0">
                <a:solidFill>
                  <a:schemeClr val="bg2">
                    <a:lumMod val="25000"/>
                  </a:schemeClr>
                </a:solidFill>
              </a:rPr>
              <a:t> </a:t>
            </a:r>
            <a:endParaRPr lang="en-US" dirty="0">
              <a:solidFill>
                <a:schemeClr val="bg2">
                  <a:lumMod val="25000"/>
                </a:schemeClr>
              </a:solidFill>
            </a:endParaRPr>
          </a:p>
        </p:txBody>
      </p:sp>
      <p:sp>
        <p:nvSpPr>
          <p:cNvPr id="6" name="Footer Placeholder 6"/>
          <p:cNvSpPr txBox="1">
            <a:spLocks/>
          </p:cNvSpPr>
          <p:nvPr/>
        </p:nvSpPr>
        <p:spPr>
          <a:xfrm>
            <a:off x="7010400" y="6492875"/>
            <a:ext cx="16764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Three  Slide</a:t>
            </a:r>
          </a:p>
        </p:txBody>
      </p:sp>
    </p:spTree>
    <p:extLst>
      <p:ext uri="{BB962C8B-B14F-4D97-AF65-F5344CB8AC3E}">
        <p14:creationId xmlns:p14="http://schemas.microsoft.com/office/powerpoint/2010/main" val="3794594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457200" y="1752600"/>
            <a:ext cx="8229600" cy="2514600"/>
          </a:xfrm>
        </p:spPr>
        <p:txBody>
          <a:bodyPr/>
          <a:lstStyle/>
          <a:p>
            <a:r>
              <a:rPr lang="en-US" smtClean="0"/>
              <a:t>Usage-situation segmentation</a:t>
            </a:r>
          </a:p>
          <a:p>
            <a:pPr lvl="1"/>
            <a:r>
              <a:rPr lang="en-US" smtClean="0"/>
              <a:t>Segmenting on the basis of special occasions or situations</a:t>
            </a:r>
          </a:p>
          <a:p>
            <a:pPr lvl="1"/>
            <a:r>
              <a:rPr lang="en-US" smtClean="0"/>
              <a:t>Example :  When I’m away on business, I try to stay at a suites hotel</a:t>
            </a:r>
          </a:p>
          <a:p>
            <a:endParaRPr lang="en-US" smtClean="0"/>
          </a:p>
        </p:txBody>
      </p:sp>
      <p:sp>
        <p:nvSpPr>
          <p:cNvPr id="13" name="Slide Number Placeholder 5"/>
          <p:cNvSpPr>
            <a:spLocks noGrp="1"/>
          </p:cNvSpPr>
          <p:nvPr>
            <p:ph type="sldNum" sz="quarter" idx="12"/>
          </p:nvPr>
        </p:nvSpPr>
        <p:spPr>
          <a:xfrm>
            <a:off x="6629400" y="6492875"/>
            <a:ext cx="2133600" cy="365125"/>
          </a:xfrm>
        </p:spPr>
        <p:txBody>
          <a:bodyPr/>
          <a:lstStyle/>
          <a:p>
            <a:pPr>
              <a:defRPr/>
            </a:pPr>
            <a:fld id="{4684DF4A-819B-4A38-ACDD-D3A21FC378E3}" type="slidenum">
              <a:rPr lang="en-US"/>
              <a:pPr>
                <a:defRPr/>
              </a:pPr>
              <a:t>17</a:t>
            </a:fld>
            <a:endParaRPr lang="en-US" dirty="0"/>
          </a:p>
        </p:txBody>
      </p:sp>
      <p:sp>
        <p:nvSpPr>
          <p:cNvPr id="21506" name="Title 1"/>
          <p:cNvSpPr>
            <a:spLocks noGrp="1"/>
          </p:cNvSpPr>
          <p:nvPr>
            <p:ph type="title"/>
          </p:nvPr>
        </p:nvSpPr>
        <p:spPr>
          <a:xfrm>
            <a:off x="457200" y="274638"/>
            <a:ext cx="8229600" cy="1020762"/>
          </a:xfrm>
        </p:spPr>
        <p:txBody>
          <a:bodyPr/>
          <a:lstStyle/>
          <a:p>
            <a:r>
              <a:rPr lang="en-US" smtClean="0">
                <a:solidFill>
                  <a:srgbClr val="FF0000"/>
                </a:solidFill>
              </a:rPr>
              <a:t>Usage-Behavior</a:t>
            </a:r>
            <a:r>
              <a:rPr lang="en-US" smtClean="0"/>
              <a:t> </a:t>
            </a:r>
          </a:p>
        </p:txBody>
      </p:sp>
      <p:sp>
        <p:nvSpPr>
          <p:cNvPr id="14" name="Footer Placeholder 6"/>
          <p:cNvSpPr txBox="1">
            <a:spLocks/>
          </p:cNvSpPr>
          <p:nvPr/>
        </p:nvSpPr>
        <p:spPr>
          <a:xfrm>
            <a:off x="7086600" y="6492875"/>
            <a:ext cx="16764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Three  Slide</a:t>
            </a:r>
          </a:p>
        </p:txBody>
      </p:sp>
      <p:sp>
        <p:nvSpPr>
          <p:cNvPr id="2" name="Rectangle 1"/>
          <p:cNvSpPr/>
          <p:nvPr/>
        </p:nvSpPr>
        <p:spPr>
          <a:xfrm>
            <a:off x="838200" y="4418013"/>
            <a:ext cx="7467600" cy="1754187"/>
          </a:xfrm>
          <a:prstGeom prst="rect">
            <a:avLst/>
          </a:prstGeom>
          <a:solidFill>
            <a:schemeClr val="accent1">
              <a:lumMod val="20000"/>
              <a:lumOff val="80000"/>
            </a:schemeClr>
          </a:solidFill>
          <a:ln>
            <a:solidFill>
              <a:schemeClr val="tx1"/>
            </a:solidFill>
          </a:ln>
        </p:spPr>
        <p:txBody>
          <a:bodyPr>
            <a:spAutoFit/>
          </a:bodyPr>
          <a:lstStyle/>
          <a:p>
            <a:pPr>
              <a:defRPr/>
            </a:pPr>
            <a:r>
              <a:rPr lang="en-US" dirty="0"/>
              <a:t>Usage rate or amount is important to some marketers, but it might also be worth considering </a:t>
            </a:r>
            <a:r>
              <a:rPr lang="en-US" dirty="0">
                <a:solidFill>
                  <a:srgbClr val="C00000"/>
                </a:solidFill>
              </a:rPr>
              <a:t>WHEN</a:t>
            </a:r>
            <a:r>
              <a:rPr lang="en-US" dirty="0"/>
              <a:t> a given product is used.  This is the basis for a </a:t>
            </a:r>
            <a:r>
              <a:rPr lang="en-US" b="1" dirty="0"/>
              <a:t>usage-situation</a:t>
            </a:r>
            <a:r>
              <a:rPr lang="en-US" dirty="0"/>
              <a:t> segmentation opportunity.  People might consume certain products for special events, certain days of the week, or certain times during the year.  Think of the rise of sales in chocolate and flowers for Valentine’s Day.</a:t>
            </a:r>
          </a:p>
        </p:txBody>
      </p:sp>
    </p:spTree>
    <p:extLst>
      <p:ext uri="{BB962C8B-B14F-4D97-AF65-F5344CB8AC3E}">
        <p14:creationId xmlns:p14="http://schemas.microsoft.com/office/powerpoint/2010/main" val="14416239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9" descr="fig03_05"/>
          <p:cNvPicPr>
            <a:picLocks noGrp="1" noChangeAspect="1" noChangeArrowheads="1"/>
          </p:cNvPicPr>
          <p:nvPr>
            <p:ph idx="1"/>
          </p:nvPr>
        </p:nvPicPr>
        <p:blipFill>
          <a:blip r:embed="rId2"/>
          <a:stretch>
            <a:fillRect/>
          </a:stretch>
        </p:blipFill>
        <p:spPr>
          <a:xfrm>
            <a:off x="5286380" y="1481138"/>
            <a:ext cx="3424645" cy="4525962"/>
          </a:xfrm>
          <a:noFill/>
        </p:spPr>
      </p:pic>
      <p:sp>
        <p:nvSpPr>
          <p:cNvPr id="6" name="Slide Number Placeholder 5"/>
          <p:cNvSpPr>
            <a:spLocks noGrp="1"/>
          </p:cNvSpPr>
          <p:nvPr>
            <p:ph type="sldNum" sz="quarter" idx="12"/>
          </p:nvPr>
        </p:nvSpPr>
        <p:spPr>
          <a:xfrm>
            <a:off x="6705600" y="6492875"/>
            <a:ext cx="2133600" cy="365125"/>
          </a:xfrm>
        </p:spPr>
        <p:txBody>
          <a:bodyPr/>
          <a:lstStyle/>
          <a:p>
            <a:pPr>
              <a:defRPr/>
            </a:pPr>
            <a:fld id="{992C8CBB-BBD3-4A46-BCDE-172AA52C36C6}" type="slidenum">
              <a:rPr lang="en-US"/>
              <a:pPr>
                <a:defRPr/>
              </a:pPr>
              <a:t>18</a:t>
            </a:fld>
            <a:endParaRPr lang="en-US" dirty="0"/>
          </a:p>
        </p:txBody>
      </p:sp>
      <p:sp>
        <p:nvSpPr>
          <p:cNvPr id="22530" name="Title 1"/>
          <p:cNvSpPr>
            <a:spLocks noGrp="1"/>
          </p:cNvSpPr>
          <p:nvPr>
            <p:ph type="title"/>
          </p:nvPr>
        </p:nvSpPr>
        <p:spPr/>
        <p:txBody>
          <a:bodyPr>
            <a:normAutofit/>
          </a:bodyPr>
          <a:lstStyle/>
          <a:p>
            <a:r>
              <a:rPr lang="en-US" sz="3200" dirty="0" smtClean="0"/>
              <a:t>Which Consumption-Related Segmentation Is Featured in This Ad?</a:t>
            </a:r>
          </a:p>
        </p:txBody>
      </p:sp>
      <p:sp>
        <p:nvSpPr>
          <p:cNvPr id="7" name="Footer Placeholder 6"/>
          <p:cNvSpPr txBox="1">
            <a:spLocks/>
          </p:cNvSpPr>
          <p:nvPr/>
        </p:nvSpPr>
        <p:spPr>
          <a:xfrm>
            <a:off x="7086600" y="6492875"/>
            <a:ext cx="16764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Three  Slide</a:t>
            </a:r>
          </a:p>
        </p:txBody>
      </p:sp>
      <p:sp>
        <p:nvSpPr>
          <p:cNvPr id="22534" name="Rectangle 7"/>
          <p:cNvSpPr>
            <a:spLocks noChangeArrowheads="1"/>
          </p:cNvSpPr>
          <p:nvPr/>
        </p:nvSpPr>
        <p:spPr bwMode="auto">
          <a:xfrm>
            <a:off x="685800" y="2643182"/>
            <a:ext cx="4267200" cy="1385888"/>
          </a:xfrm>
          <a:prstGeom prst="rect">
            <a:avLst/>
          </a:prstGeom>
          <a:noFill/>
          <a:ln w="9525">
            <a:noFill/>
            <a:miter lim="800000"/>
            <a:headEnd/>
            <a:tailEnd/>
          </a:ln>
        </p:spPr>
        <p:txBody>
          <a:bodyPr>
            <a:spAutoFit/>
          </a:bodyPr>
          <a:lstStyle/>
          <a:p>
            <a:r>
              <a:rPr lang="en-US" sz="2800" dirty="0"/>
              <a:t>This is an Example of a </a:t>
            </a:r>
            <a:r>
              <a:rPr lang="en-US" sz="2800" dirty="0">
                <a:solidFill>
                  <a:srgbClr val="FF0000"/>
                </a:solidFill>
              </a:rPr>
              <a:t>Situational Special Usage</a:t>
            </a:r>
            <a:r>
              <a:rPr lang="en-US" sz="2800" dirty="0"/>
              <a:t> Segmentation.</a:t>
            </a:r>
          </a:p>
        </p:txBody>
      </p:sp>
    </p:spTree>
    <p:extLst>
      <p:ext uri="{BB962C8B-B14F-4D97-AF65-F5344CB8AC3E}">
        <p14:creationId xmlns:p14="http://schemas.microsoft.com/office/powerpoint/2010/main" val="35399615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1600200"/>
            <a:ext cx="8229600" cy="1752600"/>
          </a:xfrm>
        </p:spPr>
        <p:txBody>
          <a:bodyPr/>
          <a:lstStyle/>
          <a:p>
            <a:r>
              <a:rPr lang="en-US" smtClean="0">
                <a:solidFill>
                  <a:srgbClr val="FF0000"/>
                </a:solidFill>
              </a:rPr>
              <a:t>Benefits sought </a:t>
            </a:r>
            <a:r>
              <a:rPr lang="en-US" smtClean="0"/>
              <a:t>represent consumer needs</a:t>
            </a:r>
          </a:p>
          <a:p>
            <a:r>
              <a:rPr lang="en-US" smtClean="0"/>
              <a:t>Important for positioning</a:t>
            </a:r>
          </a:p>
          <a:p>
            <a:r>
              <a:rPr lang="en-US" smtClean="0"/>
              <a:t>Consumer Benefits of media (for information)</a:t>
            </a:r>
          </a:p>
          <a:p>
            <a:endParaRPr lang="en-US" smtClean="0"/>
          </a:p>
        </p:txBody>
      </p:sp>
      <p:sp>
        <p:nvSpPr>
          <p:cNvPr id="23554" name="Title 1"/>
          <p:cNvSpPr>
            <a:spLocks noGrp="1"/>
          </p:cNvSpPr>
          <p:nvPr>
            <p:ph type="title"/>
          </p:nvPr>
        </p:nvSpPr>
        <p:spPr/>
        <p:txBody>
          <a:bodyPr/>
          <a:lstStyle/>
          <a:p>
            <a:r>
              <a:rPr lang="en-US" smtClean="0">
                <a:solidFill>
                  <a:srgbClr val="FF0000"/>
                </a:solidFill>
              </a:rPr>
              <a:t>Benefits Segmentation</a:t>
            </a:r>
          </a:p>
        </p:txBody>
      </p:sp>
      <p:sp>
        <p:nvSpPr>
          <p:cNvPr id="9" name="Footer Placeholder 6"/>
          <p:cNvSpPr txBox="1">
            <a:spLocks/>
          </p:cNvSpPr>
          <p:nvPr/>
        </p:nvSpPr>
        <p:spPr>
          <a:xfrm>
            <a:off x="7010400" y="6492875"/>
            <a:ext cx="18288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Three  Slide   19</a:t>
            </a:r>
          </a:p>
        </p:txBody>
      </p:sp>
      <p:sp>
        <p:nvSpPr>
          <p:cNvPr id="2" name="Rectangle 1"/>
          <p:cNvSpPr/>
          <p:nvPr/>
        </p:nvSpPr>
        <p:spPr>
          <a:xfrm>
            <a:off x="609600" y="3429000"/>
            <a:ext cx="7924800" cy="2554545"/>
          </a:xfrm>
          <a:prstGeom prst="rect">
            <a:avLst/>
          </a:prstGeom>
          <a:solidFill>
            <a:schemeClr val="accent1">
              <a:lumMod val="20000"/>
              <a:lumOff val="80000"/>
            </a:schemeClr>
          </a:solidFill>
          <a:ln>
            <a:solidFill>
              <a:schemeClr val="tx1"/>
            </a:solidFill>
          </a:ln>
        </p:spPr>
        <p:txBody>
          <a:bodyPr>
            <a:spAutoFit/>
          </a:bodyPr>
          <a:lstStyle/>
          <a:p>
            <a:pPr algn="just">
              <a:defRPr/>
            </a:pPr>
            <a:r>
              <a:rPr lang="en-US" sz="2000" dirty="0"/>
              <a:t>In many ways, segmentation is tied to the</a:t>
            </a:r>
            <a:r>
              <a:rPr lang="en-US" sz="2000" b="1" dirty="0"/>
              <a:t> </a:t>
            </a:r>
            <a:r>
              <a:rPr lang="en-US" sz="2000" b="1" dirty="0">
                <a:solidFill>
                  <a:srgbClr val="C00000"/>
                </a:solidFill>
              </a:rPr>
              <a:t>benefits</a:t>
            </a:r>
            <a:r>
              <a:rPr lang="en-US" sz="2000" b="1" dirty="0"/>
              <a:t> </a:t>
            </a:r>
            <a:r>
              <a:rPr lang="en-US" sz="2000" dirty="0"/>
              <a:t>that a group desires from your product or service.  Knowing these benefits is important for positioning your product in the minds of the consumer.  Consumers are constantly weighing the benefits of different types of media and noticing that digital media might be preferred in immediacy and accessibility but that traditional media often provides more depth and details.</a:t>
            </a:r>
          </a:p>
        </p:txBody>
      </p:sp>
    </p:spTree>
    <p:extLst>
      <p:ext uri="{BB962C8B-B14F-4D97-AF65-F5344CB8AC3E}">
        <p14:creationId xmlns:p14="http://schemas.microsoft.com/office/powerpoint/2010/main" val="2953433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457200" y="1524000"/>
            <a:ext cx="4343400" cy="3276600"/>
          </a:xfrm>
        </p:spPr>
        <p:txBody>
          <a:bodyPr/>
          <a:lstStyle/>
          <a:p>
            <a:pPr eaLnBrk="1" hangingPunct="1"/>
            <a:r>
              <a:rPr lang="en-US" smtClean="0"/>
              <a:t>Consumer needs differ</a:t>
            </a:r>
          </a:p>
          <a:p>
            <a:pPr eaLnBrk="1" hangingPunct="1"/>
            <a:r>
              <a:rPr lang="en-US" smtClean="0"/>
              <a:t>Differentiation helps products compete</a:t>
            </a:r>
          </a:p>
          <a:p>
            <a:pPr eaLnBrk="1" hangingPunct="1"/>
            <a:r>
              <a:rPr lang="en-US" smtClean="0"/>
              <a:t>Segmentation helps identify suitable media</a:t>
            </a:r>
          </a:p>
        </p:txBody>
      </p:sp>
      <p:sp>
        <p:nvSpPr>
          <p:cNvPr id="7" name="Slide Number Placeholder 5"/>
          <p:cNvSpPr>
            <a:spLocks noGrp="1"/>
          </p:cNvSpPr>
          <p:nvPr>
            <p:ph type="sldNum" sz="quarter" idx="12"/>
          </p:nvPr>
        </p:nvSpPr>
        <p:spPr>
          <a:xfrm>
            <a:off x="6553200" y="6492875"/>
            <a:ext cx="2133600" cy="365125"/>
          </a:xfrm>
        </p:spPr>
        <p:txBody>
          <a:bodyPr/>
          <a:lstStyle/>
          <a:p>
            <a:pPr>
              <a:defRPr/>
            </a:pPr>
            <a:fld id="{DA34BAC3-783C-4C54-ACFD-C5A665BA8EAA}" type="slidenum">
              <a:rPr lang="en-US"/>
              <a:pPr>
                <a:defRPr/>
              </a:pPr>
              <a:t>2</a:t>
            </a:fld>
            <a:endParaRPr lang="en-US" dirty="0"/>
          </a:p>
        </p:txBody>
      </p:sp>
      <p:sp>
        <p:nvSpPr>
          <p:cNvPr id="6146" name="Title 1"/>
          <p:cNvSpPr>
            <a:spLocks noGrp="1"/>
          </p:cNvSpPr>
          <p:nvPr>
            <p:ph type="title"/>
          </p:nvPr>
        </p:nvSpPr>
        <p:spPr/>
        <p:txBody>
          <a:bodyPr/>
          <a:lstStyle/>
          <a:p>
            <a:pPr eaLnBrk="1" hangingPunct="1"/>
            <a:r>
              <a:rPr lang="en-US" smtClean="0"/>
              <a:t>Why Segmentation is Necessary</a:t>
            </a:r>
          </a:p>
        </p:txBody>
      </p:sp>
      <p:pic>
        <p:nvPicPr>
          <p:cNvPr id="6148" name="Picture 4" descr="ch3-family.jpg"/>
          <p:cNvPicPr>
            <a:picLocks noChangeAspect="1"/>
          </p:cNvPicPr>
          <p:nvPr/>
        </p:nvPicPr>
        <p:blipFill>
          <a:blip r:embed="rId3"/>
          <a:srcRect/>
          <a:stretch>
            <a:fillRect/>
          </a:stretch>
        </p:blipFill>
        <p:spPr bwMode="auto">
          <a:xfrm>
            <a:off x="5029200" y="1828800"/>
            <a:ext cx="3656013" cy="2895600"/>
          </a:xfrm>
          <a:prstGeom prst="rect">
            <a:avLst/>
          </a:prstGeom>
          <a:noFill/>
          <a:ln w="9525">
            <a:noFill/>
            <a:miter lim="800000"/>
            <a:headEnd/>
            <a:tailEnd/>
          </a:ln>
        </p:spPr>
      </p:pic>
      <p:sp>
        <p:nvSpPr>
          <p:cNvPr id="8" name="Footer Placeholder 6"/>
          <p:cNvSpPr txBox="1">
            <a:spLocks/>
          </p:cNvSpPr>
          <p:nvPr/>
        </p:nvSpPr>
        <p:spPr>
          <a:xfrm>
            <a:off x="7086600" y="6492875"/>
            <a:ext cx="16764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Three  Slide</a:t>
            </a:r>
          </a:p>
        </p:txBody>
      </p:sp>
      <p:sp>
        <p:nvSpPr>
          <p:cNvPr id="2" name="Rectangle 1"/>
          <p:cNvSpPr/>
          <p:nvPr/>
        </p:nvSpPr>
        <p:spPr>
          <a:xfrm>
            <a:off x="457200" y="4953000"/>
            <a:ext cx="8305800" cy="1477963"/>
          </a:xfrm>
          <a:prstGeom prst="rect">
            <a:avLst/>
          </a:prstGeom>
          <a:solidFill>
            <a:schemeClr val="accent1">
              <a:lumMod val="20000"/>
              <a:lumOff val="80000"/>
            </a:schemeClr>
          </a:solidFill>
          <a:ln>
            <a:solidFill>
              <a:schemeClr val="tx1"/>
            </a:solidFill>
          </a:ln>
        </p:spPr>
        <p:txBody>
          <a:bodyPr>
            <a:spAutoFit/>
          </a:bodyPr>
          <a:lstStyle/>
          <a:p>
            <a:pPr>
              <a:defRPr/>
            </a:pPr>
            <a:r>
              <a:rPr lang="en-US" dirty="0"/>
              <a:t>Not all consumers are alike – different customers have different needs.  By </a:t>
            </a:r>
            <a:r>
              <a:rPr lang="en-US" b="1" dirty="0">
                <a:solidFill>
                  <a:srgbClr val="FF0000"/>
                </a:solidFill>
              </a:rPr>
              <a:t>segmenting</a:t>
            </a:r>
            <a:r>
              <a:rPr lang="en-US" dirty="0"/>
              <a:t> the market and choosing target markets, companies can differentiate their products to provide the benefits that the segments desire.  Once a marketer has identified his segment, he can choose media that is targeted to that segment for advertising.</a:t>
            </a:r>
          </a:p>
        </p:txBody>
      </p:sp>
    </p:spTree>
    <p:extLst>
      <p:ext uri="{BB962C8B-B14F-4D97-AF65-F5344CB8AC3E}">
        <p14:creationId xmlns:p14="http://schemas.microsoft.com/office/powerpoint/2010/main" val="16133028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9" name="Content Placeholder 3" descr="fig03_02a.jpg"/>
          <p:cNvPicPr>
            <a:picLocks noGrp="1" noChangeAspect="1"/>
          </p:cNvPicPr>
          <p:nvPr>
            <p:ph idx="1"/>
          </p:nvPr>
        </p:nvPicPr>
        <p:blipFill>
          <a:blip r:embed="rId2"/>
          <a:srcRect/>
          <a:stretch>
            <a:fillRect/>
          </a:stretch>
        </p:blipFill>
        <p:spPr>
          <a:xfrm>
            <a:off x="1371600" y="1676400"/>
            <a:ext cx="2952750" cy="4373563"/>
          </a:xfrm>
        </p:spPr>
      </p:pic>
      <p:sp>
        <p:nvSpPr>
          <p:cNvPr id="26629" name="Footer Placeholder 6"/>
          <p:cNvSpPr>
            <a:spLocks noGrp="1"/>
          </p:cNvSpPr>
          <p:nvPr>
            <p:ph type="ftr" sz="quarter" idx="11"/>
          </p:nvPr>
        </p:nvSpPr>
        <p:spPr bwMode="auto">
          <a:xfrm>
            <a:off x="0" y="6492875"/>
            <a:ext cx="56388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898989"/>
                </a:solidFill>
              </a:rPr>
              <a:t>Copyright 2010 Pearson Education, Inc. </a:t>
            </a:r>
          </a:p>
        </p:txBody>
      </p:sp>
      <p:sp>
        <p:nvSpPr>
          <p:cNvPr id="7" name="Slide Number Placeholder 5"/>
          <p:cNvSpPr>
            <a:spLocks noGrp="1"/>
          </p:cNvSpPr>
          <p:nvPr>
            <p:ph type="sldNum" sz="quarter" idx="12"/>
          </p:nvPr>
        </p:nvSpPr>
        <p:spPr>
          <a:xfrm>
            <a:off x="6553200" y="6492875"/>
            <a:ext cx="2133600" cy="365125"/>
          </a:xfrm>
        </p:spPr>
        <p:txBody>
          <a:bodyPr/>
          <a:lstStyle/>
          <a:p>
            <a:pPr>
              <a:defRPr/>
            </a:pPr>
            <a:fld id="{D0AC9155-BD37-4F38-B2B9-77707387A23E}" type="slidenum">
              <a:rPr lang="en-US"/>
              <a:pPr>
                <a:defRPr/>
              </a:pPr>
              <a:t>20</a:t>
            </a:fld>
            <a:endParaRPr lang="en-US" dirty="0"/>
          </a:p>
        </p:txBody>
      </p:sp>
      <p:sp>
        <p:nvSpPr>
          <p:cNvPr id="24578" name="Title 1"/>
          <p:cNvSpPr>
            <a:spLocks noGrp="1"/>
          </p:cNvSpPr>
          <p:nvPr>
            <p:ph type="title"/>
          </p:nvPr>
        </p:nvSpPr>
        <p:spPr>
          <a:xfrm>
            <a:off x="457200" y="228600"/>
            <a:ext cx="8229600" cy="1143000"/>
          </a:xfrm>
        </p:spPr>
        <p:txBody>
          <a:bodyPr>
            <a:normAutofit fontScale="90000"/>
          </a:bodyPr>
          <a:lstStyle/>
          <a:p>
            <a:r>
              <a:rPr lang="en-US" sz="3600" smtClean="0"/>
              <a:t>Which Distinct </a:t>
            </a:r>
            <a:r>
              <a:rPr lang="en-US" sz="3600" smtClean="0">
                <a:solidFill>
                  <a:srgbClr val="C00000"/>
                </a:solidFill>
              </a:rPr>
              <a:t>Benefit</a:t>
            </a:r>
            <a:r>
              <a:rPr lang="en-US" sz="3600" smtClean="0"/>
              <a:t> Does Each of the Two Brands Shown in This Figure Deliver?</a:t>
            </a:r>
          </a:p>
        </p:txBody>
      </p:sp>
      <p:pic>
        <p:nvPicPr>
          <p:cNvPr id="24580" name="Picture 4" descr="fig03_02b.jpg"/>
          <p:cNvPicPr>
            <a:picLocks noChangeAspect="1"/>
          </p:cNvPicPr>
          <p:nvPr/>
        </p:nvPicPr>
        <p:blipFill>
          <a:blip r:embed="rId3"/>
          <a:srcRect/>
          <a:stretch>
            <a:fillRect/>
          </a:stretch>
        </p:blipFill>
        <p:spPr bwMode="auto">
          <a:xfrm>
            <a:off x="4919663" y="1676400"/>
            <a:ext cx="3328987" cy="4419600"/>
          </a:xfrm>
          <a:prstGeom prst="rect">
            <a:avLst/>
          </a:prstGeom>
          <a:noFill/>
          <a:ln w="9525">
            <a:noFill/>
            <a:miter lim="800000"/>
            <a:headEnd/>
            <a:tailEnd/>
          </a:ln>
        </p:spPr>
      </p:pic>
    </p:spTree>
    <p:extLst>
      <p:ext uri="{BB962C8B-B14F-4D97-AF65-F5344CB8AC3E}">
        <p14:creationId xmlns:p14="http://schemas.microsoft.com/office/powerpoint/2010/main" val="12028492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3" name="Content Placeholder 3" descr="fig03_02a.jpg"/>
          <p:cNvPicPr>
            <a:picLocks noGrp="1" noChangeAspect="1"/>
          </p:cNvPicPr>
          <p:nvPr>
            <p:ph idx="1"/>
          </p:nvPr>
        </p:nvPicPr>
        <p:blipFill>
          <a:blip r:embed="rId2"/>
          <a:srcRect/>
          <a:stretch>
            <a:fillRect/>
          </a:stretch>
        </p:blipFill>
        <p:spPr>
          <a:xfrm>
            <a:off x="1371600" y="1676400"/>
            <a:ext cx="2952750" cy="4373563"/>
          </a:xfrm>
        </p:spPr>
      </p:pic>
      <p:sp>
        <p:nvSpPr>
          <p:cNvPr id="7" name="Slide Number Placeholder 5"/>
          <p:cNvSpPr>
            <a:spLocks noGrp="1"/>
          </p:cNvSpPr>
          <p:nvPr>
            <p:ph type="sldNum" sz="quarter" idx="12"/>
          </p:nvPr>
        </p:nvSpPr>
        <p:spPr>
          <a:xfrm>
            <a:off x="6553200" y="6492875"/>
            <a:ext cx="2133600" cy="365125"/>
          </a:xfrm>
        </p:spPr>
        <p:txBody>
          <a:bodyPr/>
          <a:lstStyle/>
          <a:p>
            <a:pPr>
              <a:defRPr/>
            </a:pPr>
            <a:fld id="{BED6B1B4-48A0-44DE-BB6D-F4967180CACB}" type="slidenum">
              <a:rPr lang="en-US"/>
              <a:pPr>
                <a:defRPr/>
              </a:pPr>
              <a:t>21</a:t>
            </a:fld>
            <a:endParaRPr lang="en-US" dirty="0"/>
          </a:p>
        </p:txBody>
      </p:sp>
      <p:sp>
        <p:nvSpPr>
          <p:cNvPr id="25602" name="Title 1"/>
          <p:cNvSpPr>
            <a:spLocks noGrp="1"/>
          </p:cNvSpPr>
          <p:nvPr>
            <p:ph type="title"/>
          </p:nvPr>
        </p:nvSpPr>
        <p:spPr>
          <a:xfrm>
            <a:off x="457200" y="228600"/>
            <a:ext cx="8229600" cy="1143000"/>
          </a:xfrm>
        </p:spPr>
        <p:txBody>
          <a:bodyPr>
            <a:normAutofit/>
          </a:bodyPr>
          <a:lstStyle/>
          <a:p>
            <a:r>
              <a:rPr lang="en-US" sz="2800" dirty="0" smtClean="0"/>
              <a:t>The Dentyne Ad’s Benefit is </a:t>
            </a:r>
            <a:r>
              <a:rPr lang="en-US" sz="2800" dirty="0" smtClean="0">
                <a:solidFill>
                  <a:srgbClr val="FF0000"/>
                </a:solidFill>
              </a:rPr>
              <a:t>Fresh Breath </a:t>
            </a:r>
            <a:r>
              <a:rPr lang="en-US" sz="2800" dirty="0" smtClean="0"/>
              <a:t>and the </a:t>
            </a:r>
            <a:r>
              <a:rPr lang="en-US" sz="2800" dirty="0" err="1" smtClean="0"/>
              <a:t>Nicorette</a:t>
            </a:r>
            <a:r>
              <a:rPr lang="en-US" sz="2800" dirty="0" smtClean="0"/>
              <a:t> Ad is</a:t>
            </a:r>
            <a:r>
              <a:rPr lang="en-US" sz="2800" dirty="0" smtClean="0">
                <a:solidFill>
                  <a:srgbClr val="C00000"/>
                </a:solidFill>
              </a:rPr>
              <a:t> </a:t>
            </a:r>
            <a:r>
              <a:rPr lang="en-US" sz="2800" dirty="0" smtClean="0">
                <a:solidFill>
                  <a:srgbClr val="FF0000"/>
                </a:solidFill>
              </a:rPr>
              <a:t>Whitening and Smoking Cessation</a:t>
            </a:r>
          </a:p>
        </p:txBody>
      </p:sp>
      <p:pic>
        <p:nvPicPr>
          <p:cNvPr id="25604" name="Picture 4" descr="fig03_02b.jpg"/>
          <p:cNvPicPr>
            <a:picLocks noChangeAspect="1"/>
          </p:cNvPicPr>
          <p:nvPr/>
        </p:nvPicPr>
        <p:blipFill>
          <a:blip r:embed="rId3"/>
          <a:srcRect/>
          <a:stretch>
            <a:fillRect/>
          </a:stretch>
        </p:blipFill>
        <p:spPr bwMode="auto">
          <a:xfrm>
            <a:off x="4919663" y="1676400"/>
            <a:ext cx="3328987" cy="4419600"/>
          </a:xfrm>
          <a:prstGeom prst="rect">
            <a:avLst/>
          </a:prstGeom>
          <a:noFill/>
          <a:ln w="9525">
            <a:noFill/>
            <a:miter lim="800000"/>
            <a:headEnd/>
            <a:tailEnd/>
          </a:ln>
        </p:spPr>
      </p:pic>
      <p:sp>
        <p:nvSpPr>
          <p:cNvPr id="8" name="Footer Placeholder 6"/>
          <p:cNvSpPr txBox="1">
            <a:spLocks/>
          </p:cNvSpPr>
          <p:nvPr/>
        </p:nvSpPr>
        <p:spPr>
          <a:xfrm>
            <a:off x="7086600" y="6492875"/>
            <a:ext cx="16764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Three  Slide</a:t>
            </a:r>
          </a:p>
        </p:txBody>
      </p:sp>
    </p:spTree>
    <p:extLst>
      <p:ext uri="{BB962C8B-B14F-4D97-AF65-F5344CB8AC3E}">
        <p14:creationId xmlns:p14="http://schemas.microsoft.com/office/powerpoint/2010/main" val="38580922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normAutofit fontScale="92500" lnSpcReduction="10000"/>
          </a:bodyPr>
          <a:lstStyle/>
          <a:p>
            <a:pPr eaLnBrk="1" hangingPunct="1"/>
            <a:r>
              <a:rPr lang="en-US" b="1" dirty="0" smtClean="0">
                <a:solidFill>
                  <a:srgbClr val="C00000"/>
                </a:solidFill>
              </a:rPr>
              <a:t>Undifferentiated</a:t>
            </a:r>
            <a:r>
              <a:rPr lang="en-US" dirty="0" smtClean="0"/>
              <a:t> Marketing</a:t>
            </a:r>
          </a:p>
          <a:p>
            <a:pPr lvl="1" eaLnBrk="1" hangingPunct="1"/>
            <a:r>
              <a:rPr lang="en-US" dirty="0" smtClean="0"/>
              <a:t>Mass segment</a:t>
            </a:r>
          </a:p>
          <a:p>
            <a:pPr eaLnBrk="1" hangingPunct="1"/>
            <a:r>
              <a:rPr lang="en-US" b="1" dirty="0" smtClean="0">
                <a:solidFill>
                  <a:srgbClr val="C00000"/>
                </a:solidFill>
              </a:rPr>
              <a:t>Differentiated:</a:t>
            </a:r>
          </a:p>
          <a:p>
            <a:pPr lvl="1" eaLnBrk="1" hangingPunct="1"/>
            <a:r>
              <a:rPr lang="en-US" dirty="0" smtClean="0"/>
              <a:t>Several segments with individual marketing mix for every segment</a:t>
            </a:r>
          </a:p>
          <a:p>
            <a:r>
              <a:rPr lang="en-US" b="1" dirty="0" smtClean="0">
                <a:solidFill>
                  <a:srgbClr val="C00000"/>
                </a:solidFill>
              </a:rPr>
              <a:t>Concentrated/Niche Marketing</a:t>
            </a:r>
          </a:p>
          <a:p>
            <a:pPr lvl="1"/>
            <a:r>
              <a:rPr lang="en-US" dirty="0" smtClean="0"/>
              <a:t>One</a:t>
            </a:r>
            <a:r>
              <a:rPr lang="en-US" b="1" dirty="0" smtClean="0"/>
              <a:t> </a:t>
            </a:r>
            <a:r>
              <a:rPr lang="en-US" dirty="0" smtClean="0"/>
              <a:t>segment</a:t>
            </a:r>
          </a:p>
          <a:p>
            <a:pPr eaLnBrk="1" hangingPunct="1"/>
            <a:r>
              <a:rPr lang="en-US" b="1" dirty="0" err="1" smtClean="0">
                <a:solidFill>
                  <a:srgbClr val="C00000"/>
                </a:solidFill>
              </a:rPr>
              <a:t>Countersegmentation</a:t>
            </a:r>
            <a:r>
              <a:rPr lang="en-US" dirty="0" smtClean="0"/>
              <a:t>: involves combining existing segments for a company to become more efficient and profitable.</a:t>
            </a:r>
          </a:p>
        </p:txBody>
      </p:sp>
      <p:sp>
        <p:nvSpPr>
          <p:cNvPr id="6" name="Slide Number Placeholder 5"/>
          <p:cNvSpPr>
            <a:spLocks noGrp="1"/>
          </p:cNvSpPr>
          <p:nvPr>
            <p:ph type="sldNum" sz="quarter" idx="12"/>
          </p:nvPr>
        </p:nvSpPr>
        <p:spPr>
          <a:xfrm>
            <a:off x="6553200" y="6492875"/>
            <a:ext cx="2133600" cy="365125"/>
          </a:xfrm>
        </p:spPr>
        <p:txBody>
          <a:bodyPr/>
          <a:lstStyle/>
          <a:p>
            <a:pPr>
              <a:defRPr/>
            </a:pPr>
            <a:fld id="{295EF28F-4A4F-46CA-8212-F719EC5577C0}" type="slidenum">
              <a:rPr lang="en-US"/>
              <a:pPr>
                <a:defRPr/>
              </a:pPr>
              <a:t>22</a:t>
            </a:fld>
            <a:endParaRPr lang="en-US" dirty="0"/>
          </a:p>
        </p:txBody>
      </p:sp>
      <p:sp>
        <p:nvSpPr>
          <p:cNvPr id="27650" name="Rectangle 2"/>
          <p:cNvSpPr>
            <a:spLocks noGrp="1" noChangeArrowheads="1"/>
          </p:cNvSpPr>
          <p:nvPr>
            <p:ph type="title"/>
          </p:nvPr>
        </p:nvSpPr>
        <p:spPr/>
        <p:txBody>
          <a:bodyPr>
            <a:normAutofit/>
          </a:bodyPr>
          <a:lstStyle/>
          <a:p>
            <a:pPr eaLnBrk="1" hangingPunct="1"/>
            <a:r>
              <a:rPr lang="en-US" sz="3600" smtClean="0"/>
              <a:t>Implementing Segmentation Strategies</a:t>
            </a:r>
          </a:p>
        </p:txBody>
      </p:sp>
      <p:sp>
        <p:nvSpPr>
          <p:cNvPr id="7" name="Footer Placeholder 6"/>
          <p:cNvSpPr txBox="1">
            <a:spLocks/>
          </p:cNvSpPr>
          <p:nvPr/>
        </p:nvSpPr>
        <p:spPr>
          <a:xfrm>
            <a:off x="7010400" y="6492875"/>
            <a:ext cx="16764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Three  Slide</a:t>
            </a:r>
          </a:p>
        </p:txBody>
      </p:sp>
    </p:spTree>
    <p:extLst>
      <p:ext uri="{BB962C8B-B14F-4D97-AF65-F5344CB8AC3E}">
        <p14:creationId xmlns:p14="http://schemas.microsoft.com/office/powerpoint/2010/main" val="1005989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457200" y="1676400"/>
            <a:ext cx="8229600" cy="3124200"/>
          </a:xfrm>
        </p:spPr>
        <p:txBody>
          <a:bodyPr/>
          <a:lstStyle/>
          <a:p>
            <a:pPr eaLnBrk="1" hangingPunct="1"/>
            <a:r>
              <a:rPr lang="en-US" b="1" smtClean="0">
                <a:solidFill>
                  <a:srgbClr val="C00000"/>
                </a:solidFill>
              </a:rPr>
              <a:t>Micro- and behavioral targeting</a:t>
            </a:r>
          </a:p>
          <a:p>
            <a:pPr lvl="1" eaLnBrk="1" hangingPunct="1"/>
            <a:r>
              <a:rPr lang="en-US" smtClean="0"/>
              <a:t>Personalized advertising messages</a:t>
            </a:r>
          </a:p>
          <a:p>
            <a:pPr lvl="1" eaLnBrk="1" hangingPunct="1"/>
            <a:r>
              <a:rPr lang="en-US" smtClean="0"/>
              <a:t>Narrowcasting</a:t>
            </a:r>
          </a:p>
          <a:p>
            <a:pPr lvl="2" eaLnBrk="1" hangingPunct="1"/>
            <a:r>
              <a:rPr lang="en-US" smtClean="0"/>
              <a:t>Email</a:t>
            </a:r>
          </a:p>
          <a:p>
            <a:pPr lvl="2" eaLnBrk="1" hangingPunct="1"/>
            <a:r>
              <a:rPr lang="en-US" smtClean="0"/>
              <a:t>Mobile</a:t>
            </a:r>
          </a:p>
          <a:p>
            <a:pPr lvl="1" eaLnBrk="1" hangingPunct="1"/>
            <a:r>
              <a:rPr lang="en-US" smtClean="0"/>
              <a:t>Use of many data sources</a:t>
            </a:r>
          </a:p>
          <a:p>
            <a:pPr lvl="1" eaLnBrk="1" hangingPunct="1">
              <a:buFont typeface="Arial" charset="0"/>
              <a:buNone/>
            </a:pPr>
            <a:endParaRPr lang="en-US" smtClean="0"/>
          </a:p>
        </p:txBody>
      </p:sp>
      <p:sp>
        <p:nvSpPr>
          <p:cNvPr id="6" name="Slide Number Placeholder 5"/>
          <p:cNvSpPr>
            <a:spLocks noGrp="1"/>
          </p:cNvSpPr>
          <p:nvPr>
            <p:ph type="sldNum" sz="quarter" idx="12"/>
          </p:nvPr>
        </p:nvSpPr>
        <p:spPr>
          <a:xfrm>
            <a:off x="6553200" y="6492875"/>
            <a:ext cx="2133600" cy="365125"/>
          </a:xfrm>
        </p:spPr>
        <p:txBody>
          <a:bodyPr/>
          <a:lstStyle/>
          <a:p>
            <a:pPr>
              <a:defRPr/>
            </a:pPr>
            <a:fld id="{6F83FEC2-D2B9-47A8-AAE2-DB5EE898CCFE}" type="slidenum">
              <a:rPr lang="en-US"/>
              <a:pPr>
                <a:defRPr/>
              </a:pPr>
              <a:t>23</a:t>
            </a:fld>
            <a:endParaRPr lang="en-US" dirty="0"/>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solidFill>
                  <a:schemeClr val="bg2">
                    <a:lumMod val="25000"/>
                  </a:schemeClr>
                </a:solidFill>
              </a:rPr>
              <a:t>Implementing Segmentation Strategies</a:t>
            </a:r>
            <a:endParaRPr lang="en-US" dirty="0">
              <a:solidFill>
                <a:schemeClr val="bg2">
                  <a:lumMod val="25000"/>
                </a:schemeClr>
              </a:solidFill>
            </a:endParaRPr>
          </a:p>
        </p:txBody>
      </p:sp>
      <p:sp>
        <p:nvSpPr>
          <p:cNvPr id="7" name="Footer Placeholder 6"/>
          <p:cNvSpPr txBox="1">
            <a:spLocks/>
          </p:cNvSpPr>
          <p:nvPr/>
        </p:nvSpPr>
        <p:spPr>
          <a:xfrm>
            <a:off x="7010400" y="6492875"/>
            <a:ext cx="16764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Three  Slide</a:t>
            </a:r>
          </a:p>
        </p:txBody>
      </p:sp>
      <p:sp>
        <p:nvSpPr>
          <p:cNvPr id="3" name="Rectangle 2"/>
          <p:cNvSpPr/>
          <p:nvPr/>
        </p:nvSpPr>
        <p:spPr>
          <a:xfrm>
            <a:off x="609600" y="4846638"/>
            <a:ext cx="8001000" cy="1477962"/>
          </a:xfrm>
          <a:prstGeom prst="rect">
            <a:avLst/>
          </a:prstGeom>
          <a:solidFill>
            <a:schemeClr val="accent1">
              <a:lumMod val="20000"/>
              <a:lumOff val="80000"/>
            </a:schemeClr>
          </a:solidFill>
          <a:ln>
            <a:solidFill>
              <a:schemeClr val="tx1"/>
            </a:solidFill>
          </a:ln>
        </p:spPr>
        <p:txBody>
          <a:bodyPr>
            <a:spAutoFit/>
          </a:bodyPr>
          <a:lstStyle/>
          <a:p>
            <a:pPr algn="just">
              <a:defRPr/>
            </a:pPr>
            <a:r>
              <a:rPr lang="en-US" b="1" dirty="0"/>
              <a:t>Micro-targeted</a:t>
            </a:r>
            <a:r>
              <a:rPr lang="en-US" dirty="0"/>
              <a:t> began in 2004 and is growing field within marketing.  It is growing due to the marketer’s ability to use complex databases and personalized media including email and mobile phones.  Micro-targeting focuses on delivering a personalized advertising message to the user whether they are at work, at home, or on-the-go.  </a:t>
            </a:r>
          </a:p>
        </p:txBody>
      </p:sp>
    </p:spTree>
    <p:extLst>
      <p:ext uri="{BB962C8B-B14F-4D97-AF65-F5344CB8AC3E}">
        <p14:creationId xmlns:p14="http://schemas.microsoft.com/office/powerpoint/2010/main" val="878246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905000" y="1676400"/>
          <a:ext cx="54102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5"/>
          <p:cNvSpPr>
            <a:spLocks noGrp="1"/>
          </p:cNvSpPr>
          <p:nvPr>
            <p:ph type="sldNum" sz="quarter" idx="12"/>
          </p:nvPr>
        </p:nvSpPr>
        <p:spPr>
          <a:xfrm>
            <a:off x="6553200" y="6492875"/>
            <a:ext cx="2133600" cy="365125"/>
          </a:xfrm>
        </p:spPr>
        <p:txBody>
          <a:bodyPr/>
          <a:lstStyle/>
          <a:p>
            <a:pPr>
              <a:defRPr/>
            </a:pPr>
            <a:fld id="{BE75EAEA-2103-4673-9A65-D78E2CC25FE3}" type="slidenum">
              <a:rPr lang="en-US"/>
              <a:pPr>
                <a:defRPr/>
              </a:pPr>
              <a:t>24</a:t>
            </a:fld>
            <a:endParaRPr lang="en-US" dirty="0"/>
          </a:p>
        </p:txBody>
      </p:sp>
      <p:sp>
        <p:nvSpPr>
          <p:cNvPr id="29698" name="Title 1"/>
          <p:cNvSpPr>
            <a:spLocks noGrp="1"/>
          </p:cNvSpPr>
          <p:nvPr>
            <p:ph type="title"/>
          </p:nvPr>
        </p:nvSpPr>
        <p:spPr/>
        <p:txBody>
          <a:bodyPr/>
          <a:lstStyle/>
          <a:p>
            <a:pPr eaLnBrk="1" hangingPunct="1"/>
            <a:r>
              <a:rPr lang="en-US" smtClean="0"/>
              <a:t>Criteria for Effective Targeting</a:t>
            </a:r>
          </a:p>
        </p:txBody>
      </p:sp>
      <p:sp>
        <p:nvSpPr>
          <p:cNvPr id="8" name="Footer Placeholder 6"/>
          <p:cNvSpPr txBox="1">
            <a:spLocks/>
          </p:cNvSpPr>
          <p:nvPr/>
        </p:nvSpPr>
        <p:spPr>
          <a:xfrm>
            <a:off x="7086600" y="6492875"/>
            <a:ext cx="16764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Three  Slide</a:t>
            </a:r>
          </a:p>
        </p:txBody>
      </p:sp>
    </p:spTree>
    <p:extLst>
      <p:ext uri="{BB962C8B-B14F-4D97-AF65-F5344CB8AC3E}">
        <p14:creationId xmlns:p14="http://schemas.microsoft.com/office/powerpoint/2010/main" val="18868368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457200" y="1752600"/>
            <a:ext cx="8229600" cy="4724400"/>
          </a:xfrm>
        </p:spPr>
        <p:txBody>
          <a:bodyPr>
            <a:normAutofit/>
          </a:bodyPr>
          <a:lstStyle/>
          <a:p>
            <a:pPr marL="0" indent="0" eaLnBrk="1" hangingPunct="1">
              <a:spcBef>
                <a:spcPct val="0"/>
              </a:spcBef>
              <a:buFont typeface="Arial" charset="0"/>
              <a:buNone/>
              <a:defRPr/>
            </a:pPr>
            <a:r>
              <a:rPr lang="en-US" sz="2400" b="1" dirty="0" smtClean="0">
                <a:solidFill>
                  <a:srgbClr val="0070C0"/>
                </a:solidFill>
              </a:rPr>
              <a:t>Target market should be:</a:t>
            </a:r>
          </a:p>
          <a:p>
            <a:pPr marL="0" indent="0" eaLnBrk="1" hangingPunct="1">
              <a:lnSpc>
                <a:spcPct val="50000"/>
              </a:lnSpc>
              <a:spcBef>
                <a:spcPct val="0"/>
              </a:spcBef>
              <a:buFont typeface="Arial" charset="0"/>
              <a:buNone/>
              <a:defRPr/>
            </a:pPr>
            <a:endParaRPr lang="en-US" sz="2400" b="1" dirty="0" smtClean="0"/>
          </a:p>
          <a:p>
            <a:pPr eaLnBrk="1" hangingPunct="1">
              <a:spcBef>
                <a:spcPct val="0"/>
              </a:spcBef>
              <a:defRPr/>
            </a:pPr>
            <a:r>
              <a:rPr lang="en-US" sz="2400" b="1" dirty="0" smtClean="0">
                <a:solidFill>
                  <a:srgbClr val="C00000"/>
                </a:solidFill>
              </a:rPr>
              <a:t>Identifiable</a:t>
            </a:r>
            <a:r>
              <a:rPr lang="en-US" sz="2400" b="1" dirty="0" smtClean="0"/>
              <a:t>: </a:t>
            </a:r>
            <a:r>
              <a:rPr lang="en-US" sz="2400" dirty="0" smtClean="0"/>
              <a:t>marketer must be able to see or find the characteristic they have chosen for segmentation.  Demographics are easy to be identified, but lifestyles and benefits sought are more difficult.</a:t>
            </a:r>
          </a:p>
          <a:p>
            <a:pPr eaLnBrk="1" hangingPunct="1">
              <a:spcBef>
                <a:spcPct val="0"/>
              </a:spcBef>
              <a:defRPr/>
            </a:pPr>
            <a:r>
              <a:rPr lang="en-US" sz="2400" b="1" dirty="0" smtClean="0">
                <a:solidFill>
                  <a:srgbClr val="C00000"/>
                </a:solidFill>
              </a:rPr>
              <a:t>Sizeable</a:t>
            </a:r>
            <a:r>
              <a:rPr lang="en-US" sz="2400" dirty="0" smtClean="0"/>
              <a:t>: large enough to be profitable to the marketer.  </a:t>
            </a:r>
          </a:p>
          <a:p>
            <a:pPr eaLnBrk="1" hangingPunct="1">
              <a:spcBef>
                <a:spcPct val="0"/>
              </a:spcBef>
              <a:defRPr/>
            </a:pPr>
            <a:r>
              <a:rPr lang="en-US" sz="2400" b="1" dirty="0" smtClean="0">
                <a:solidFill>
                  <a:srgbClr val="C00000"/>
                </a:solidFill>
              </a:rPr>
              <a:t>Stable</a:t>
            </a:r>
            <a:r>
              <a:rPr lang="en-US" sz="2400" b="1" dirty="0" smtClean="0"/>
              <a:t>: </a:t>
            </a:r>
            <a:r>
              <a:rPr lang="en-US" sz="2400" dirty="0" smtClean="0"/>
              <a:t>consumers are not “fickle” and likely to change very quickly in lifestyles or consumption patterns because a segment should be predictable.  </a:t>
            </a:r>
          </a:p>
          <a:p>
            <a:pPr eaLnBrk="1" hangingPunct="1">
              <a:spcBef>
                <a:spcPct val="0"/>
              </a:spcBef>
              <a:defRPr/>
            </a:pPr>
            <a:r>
              <a:rPr lang="en-US" sz="2400" b="1" dirty="0" smtClean="0">
                <a:solidFill>
                  <a:srgbClr val="C00000"/>
                </a:solidFill>
              </a:rPr>
              <a:t>Accessible</a:t>
            </a:r>
            <a:r>
              <a:rPr lang="en-US" sz="2400" b="1" dirty="0" smtClean="0"/>
              <a:t>:</a:t>
            </a:r>
            <a:r>
              <a:rPr lang="en-US" sz="2400" dirty="0" smtClean="0"/>
              <a:t> marketer must be able to reach that market in an economical way.  (media advances made in easier).</a:t>
            </a:r>
          </a:p>
          <a:p>
            <a:pPr eaLnBrk="1" hangingPunct="1">
              <a:spcBef>
                <a:spcPct val="0"/>
              </a:spcBef>
              <a:defRPr/>
            </a:pPr>
            <a:r>
              <a:rPr lang="en-US" sz="2400" b="1" dirty="0" smtClean="0">
                <a:solidFill>
                  <a:srgbClr val="C00000"/>
                </a:solidFill>
              </a:rPr>
              <a:t>Congruent</a:t>
            </a:r>
            <a:r>
              <a:rPr lang="en-US" sz="2400" b="1" dirty="0" smtClean="0"/>
              <a:t>:</a:t>
            </a:r>
            <a:r>
              <a:rPr lang="en-US" sz="2400" dirty="0" smtClean="0"/>
              <a:t> with the company’s objectives and resources.</a:t>
            </a:r>
          </a:p>
        </p:txBody>
      </p:sp>
      <p:sp>
        <p:nvSpPr>
          <p:cNvPr id="6" name="Slide Number Placeholder 5"/>
          <p:cNvSpPr>
            <a:spLocks noGrp="1"/>
          </p:cNvSpPr>
          <p:nvPr>
            <p:ph type="sldNum" sz="quarter" idx="12"/>
          </p:nvPr>
        </p:nvSpPr>
        <p:spPr>
          <a:xfrm>
            <a:off x="6705600" y="6492875"/>
            <a:ext cx="2133600" cy="365125"/>
          </a:xfrm>
        </p:spPr>
        <p:txBody>
          <a:bodyPr/>
          <a:lstStyle/>
          <a:p>
            <a:pPr>
              <a:defRPr/>
            </a:pPr>
            <a:fld id="{580C4128-C9F1-4F46-9FBD-E4CA6E314324}" type="slidenum">
              <a:rPr lang="en-US"/>
              <a:pPr>
                <a:defRPr/>
              </a:pPr>
              <a:t>25</a:t>
            </a:fld>
            <a:endParaRPr lang="en-US" dirty="0"/>
          </a:p>
        </p:txBody>
      </p:sp>
      <p:sp>
        <p:nvSpPr>
          <p:cNvPr id="30725" name="Title 1"/>
          <p:cNvSpPr>
            <a:spLocks noGrp="1"/>
          </p:cNvSpPr>
          <p:nvPr>
            <p:ph type="title"/>
          </p:nvPr>
        </p:nvSpPr>
        <p:spPr/>
        <p:txBody>
          <a:bodyPr/>
          <a:lstStyle/>
          <a:p>
            <a:pPr eaLnBrk="1" hangingPunct="1"/>
            <a:r>
              <a:rPr lang="en-US" smtClean="0"/>
              <a:t>Criteria for Effective Targeting</a:t>
            </a:r>
          </a:p>
        </p:txBody>
      </p:sp>
      <p:sp>
        <p:nvSpPr>
          <p:cNvPr id="7" name="Footer Placeholder 6"/>
          <p:cNvSpPr txBox="1">
            <a:spLocks/>
          </p:cNvSpPr>
          <p:nvPr/>
        </p:nvSpPr>
        <p:spPr>
          <a:xfrm>
            <a:off x="7086600" y="6492875"/>
            <a:ext cx="16764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Three  Slide</a:t>
            </a:r>
          </a:p>
        </p:txBody>
      </p:sp>
    </p:spTree>
    <p:extLst>
      <p:ext uri="{BB962C8B-B14F-4D97-AF65-F5344CB8AC3E}">
        <p14:creationId xmlns:p14="http://schemas.microsoft.com/office/powerpoint/2010/main" val="799292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6781800" y="6492875"/>
            <a:ext cx="2133600" cy="365125"/>
          </a:xfrm>
        </p:spPr>
        <p:txBody>
          <a:bodyPr/>
          <a:lstStyle/>
          <a:p>
            <a:pPr>
              <a:defRPr/>
            </a:pPr>
            <a:fld id="{7907D9AE-5630-4550-83E4-343551855203}" type="slidenum">
              <a:rPr lang="en-US"/>
              <a:pPr>
                <a:defRPr/>
              </a:pPr>
              <a:t>3</a:t>
            </a:fld>
            <a:endParaRPr lang="en-US" dirty="0"/>
          </a:p>
        </p:txBody>
      </p:sp>
      <p:sp>
        <p:nvSpPr>
          <p:cNvPr id="7170" name="Rectangle 8"/>
          <p:cNvSpPr>
            <a:spLocks noGrp="1" noChangeArrowheads="1"/>
          </p:cNvSpPr>
          <p:nvPr>
            <p:ph type="title"/>
          </p:nvPr>
        </p:nvSpPr>
        <p:spPr>
          <a:xfrm>
            <a:off x="457200" y="274638"/>
            <a:ext cx="8229600" cy="944562"/>
          </a:xfrm>
        </p:spPr>
        <p:txBody>
          <a:bodyPr/>
          <a:lstStyle/>
          <a:p>
            <a:pPr eaLnBrk="1" hangingPunct="1"/>
            <a:r>
              <a:rPr lang="en-US" smtClean="0"/>
              <a:t>Bases for Segmentation</a:t>
            </a:r>
          </a:p>
        </p:txBody>
      </p:sp>
      <p:sp>
        <p:nvSpPr>
          <p:cNvPr id="8" name="Footer Placeholder 6"/>
          <p:cNvSpPr txBox="1">
            <a:spLocks/>
          </p:cNvSpPr>
          <p:nvPr/>
        </p:nvSpPr>
        <p:spPr>
          <a:xfrm>
            <a:off x="7086600" y="6492875"/>
            <a:ext cx="16764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Three  Slide</a:t>
            </a:r>
          </a:p>
        </p:txBody>
      </p:sp>
      <p:pic>
        <p:nvPicPr>
          <p:cNvPr id="7173" name="Picture 8" descr="fig03_03"/>
          <p:cNvPicPr>
            <a:picLocks noChangeAspect="1" noChangeArrowheads="1"/>
          </p:cNvPicPr>
          <p:nvPr/>
        </p:nvPicPr>
        <p:blipFill>
          <a:blip r:embed="rId3"/>
          <a:srcRect/>
          <a:stretch>
            <a:fillRect/>
          </a:stretch>
        </p:blipFill>
        <p:spPr bwMode="auto">
          <a:xfrm>
            <a:off x="457200" y="1600200"/>
            <a:ext cx="8196263" cy="3276600"/>
          </a:xfrm>
          <a:prstGeom prst="rect">
            <a:avLst/>
          </a:prstGeom>
          <a:noFill/>
          <a:ln w="9525">
            <a:noFill/>
            <a:miter lim="800000"/>
            <a:headEnd/>
            <a:tailEnd/>
          </a:ln>
        </p:spPr>
      </p:pic>
      <p:sp>
        <p:nvSpPr>
          <p:cNvPr id="2" name="Rectangle 1"/>
          <p:cNvSpPr/>
          <p:nvPr/>
        </p:nvSpPr>
        <p:spPr>
          <a:xfrm>
            <a:off x="250825" y="4953000"/>
            <a:ext cx="8610600" cy="1754326"/>
          </a:xfrm>
          <a:prstGeom prst="rect">
            <a:avLst/>
          </a:prstGeom>
          <a:solidFill>
            <a:schemeClr val="accent1">
              <a:lumMod val="40000"/>
              <a:lumOff val="60000"/>
            </a:schemeClr>
          </a:solidFill>
          <a:ln>
            <a:solidFill>
              <a:schemeClr val="tx1"/>
            </a:solidFill>
          </a:ln>
        </p:spPr>
        <p:txBody>
          <a:bodyPr>
            <a:spAutoFit/>
          </a:bodyPr>
          <a:lstStyle/>
          <a:p>
            <a:pPr algn="just">
              <a:defRPr/>
            </a:pPr>
            <a:r>
              <a:rPr lang="en-US" dirty="0">
                <a:solidFill>
                  <a:srgbClr val="FF0000"/>
                </a:solidFill>
              </a:rPr>
              <a:t>Consumer-rooted segmentation</a:t>
            </a:r>
            <a:r>
              <a:rPr lang="en-US" dirty="0"/>
              <a:t> is based on the consumers </a:t>
            </a:r>
            <a:r>
              <a:rPr lang="en-US" dirty="0">
                <a:solidFill>
                  <a:srgbClr val="0070C0"/>
                </a:solidFill>
              </a:rPr>
              <a:t>characteristics</a:t>
            </a:r>
            <a:r>
              <a:rPr lang="en-US" dirty="0"/>
              <a:t>. </a:t>
            </a:r>
            <a:r>
              <a:rPr lang="en-US" dirty="0">
                <a:solidFill>
                  <a:srgbClr val="FF0000"/>
                </a:solidFill>
              </a:rPr>
              <a:t>Consumption-specific segmentation</a:t>
            </a:r>
            <a:r>
              <a:rPr lang="en-US" dirty="0"/>
              <a:t> is based on the consumers’ </a:t>
            </a:r>
            <a:r>
              <a:rPr lang="en-US" dirty="0">
                <a:solidFill>
                  <a:srgbClr val="0070C0"/>
                </a:solidFill>
              </a:rPr>
              <a:t>interaction</a:t>
            </a:r>
            <a:r>
              <a:rPr lang="en-US" dirty="0"/>
              <a:t> or potential interaction with the product. The two can be classified to </a:t>
            </a:r>
            <a:r>
              <a:rPr lang="en-US" b="1" dirty="0">
                <a:solidFill>
                  <a:srgbClr val="00B050"/>
                </a:solidFill>
              </a:rPr>
              <a:t>facts</a:t>
            </a:r>
            <a:r>
              <a:rPr lang="en-US" dirty="0"/>
              <a:t> (what is known and measurable) and </a:t>
            </a:r>
            <a:r>
              <a:rPr lang="en-US" b="1" dirty="0">
                <a:solidFill>
                  <a:srgbClr val="00B050"/>
                </a:solidFill>
              </a:rPr>
              <a:t>cognitions</a:t>
            </a:r>
            <a:r>
              <a:rPr lang="en-US" dirty="0"/>
              <a:t> (which are </a:t>
            </a:r>
            <a:r>
              <a:rPr lang="en-US" sz="1600" dirty="0"/>
              <a:t>a</a:t>
            </a:r>
            <a:r>
              <a:rPr lang="en-US" dirty="0"/>
              <a:t>bstracts and can be determined only through more complex questioning).</a:t>
            </a:r>
          </a:p>
        </p:txBody>
      </p:sp>
    </p:spTree>
    <p:extLst>
      <p:ext uri="{BB962C8B-B14F-4D97-AF65-F5344CB8AC3E}">
        <p14:creationId xmlns:p14="http://schemas.microsoft.com/office/powerpoint/2010/main" val="1349096530"/>
      </p:ext>
    </p:extLst>
  </p:cSld>
  <p:clrMapOvr>
    <a:masterClrMapping/>
  </p:clrMapOvr>
  <p:transition>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828800"/>
          <a:ext cx="8229600" cy="4373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5"/>
          <p:cNvSpPr>
            <a:spLocks noGrp="1"/>
          </p:cNvSpPr>
          <p:nvPr>
            <p:ph type="sldNum" sz="quarter" idx="12"/>
          </p:nvPr>
        </p:nvSpPr>
        <p:spPr>
          <a:xfrm>
            <a:off x="6781800" y="6492875"/>
            <a:ext cx="2133600" cy="365125"/>
          </a:xfrm>
        </p:spPr>
        <p:txBody>
          <a:bodyPr/>
          <a:lstStyle/>
          <a:p>
            <a:pPr>
              <a:defRPr/>
            </a:pPr>
            <a:fld id="{738FD0AD-2CB6-4BFE-96A1-5527874BDA38}" type="slidenum">
              <a:rPr lang="en-US"/>
              <a:pPr>
                <a:defRPr/>
              </a:pPr>
              <a:t>4</a:t>
            </a:fld>
            <a:endParaRPr lang="en-US" dirty="0"/>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solidFill>
                  <a:schemeClr val="bg2">
                    <a:lumMod val="25000"/>
                  </a:schemeClr>
                </a:solidFill>
              </a:rPr>
              <a:t>Consumer-Rooted Segmentation Bases</a:t>
            </a:r>
            <a:endParaRPr lang="en-US" dirty="0">
              <a:solidFill>
                <a:schemeClr val="bg2">
                  <a:lumMod val="25000"/>
                </a:schemeClr>
              </a:solidFill>
            </a:endParaRPr>
          </a:p>
        </p:txBody>
      </p:sp>
      <p:sp>
        <p:nvSpPr>
          <p:cNvPr id="8" name="Footer Placeholder 6"/>
          <p:cNvSpPr txBox="1">
            <a:spLocks/>
          </p:cNvSpPr>
          <p:nvPr/>
        </p:nvSpPr>
        <p:spPr>
          <a:xfrm>
            <a:off x="7086600" y="6492875"/>
            <a:ext cx="16764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Three  Slide</a:t>
            </a:r>
          </a:p>
        </p:txBody>
      </p:sp>
    </p:spTree>
    <p:extLst>
      <p:ext uri="{BB962C8B-B14F-4D97-AF65-F5344CB8AC3E}">
        <p14:creationId xmlns:p14="http://schemas.microsoft.com/office/powerpoint/2010/main" val="196294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6705600" y="6492875"/>
            <a:ext cx="2133600" cy="365125"/>
          </a:xfrm>
        </p:spPr>
        <p:txBody>
          <a:bodyPr/>
          <a:lstStyle/>
          <a:p>
            <a:pPr>
              <a:defRPr/>
            </a:pPr>
            <a:fld id="{E2F914D3-6CD0-4C3E-A4C7-0D896B5FBDA9}" type="slidenum">
              <a:rPr lang="en-US"/>
              <a:pPr>
                <a:defRPr/>
              </a:pPr>
              <a:t>5</a:t>
            </a:fld>
            <a:endParaRPr lang="en-US" dirty="0"/>
          </a:p>
        </p:txBody>
      </p:sp>
      <p:sp>
        <p:nvSpPr>
          <p:cNvPr id="9218" name="Rectangle 9"/>
          <p:cNvSpPr>
            <a:spLocks noGrp="1" noChangeArrowheads="1"/>
          </p:cNvSpPr>
          <p:nvPr>
            <p:ph type="title"/>
          </p:nvPr>
        </p:nvSpPr>
        <p:spPr>
          <a:xfrm>
            <a:off x="381000" y="381000"/>
            <a:ext cx="8229600" cy="838200"/>
          </a:xfrm>
        </p:spPr>
        <p:txBody>
          <a:bodyPr/>
          <a:lstStyle/>
          <a:p>
            <a:pPr eaLnBrk="1" hangingPunct="1"/>
            <a:r>
              <a:rPr lang="en-US" smtClean="0"/>
              <a:t>Demographic Segmentation</a:t>
            </a:r>
          </a:p>
        </p:txBody>
      </p:sp>
      <p:graphicFrame>
        <p:nvGraphicFramePr>
          <p:cNvPr id="5" name="Diagram 4"/>
          <p:cNvGraphicFramePr/>
          <p:nvPr/>
        </p:nvGraphicFramePr>
        <p:xfrm>
          <a:off x="3733800" y="2032000"/>
          <a:ext cx="5029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Footer Placeholder 6"/>
          <p:cNvSpPr txBox="1">
            <a:spLocks/>
          </p:cNvSpPr>
          <p:nvPr/>
        </p:nvSpPr>
        <p:spPr>
          <a:xfrm>
            <a:off x="7086600" y="6492875"/>
            <a:ext cx="16764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Three  Slide</a:t>
            </a:r>
          </a:p>
        </p:txBody>
      </p:sp>
      <p:sp>
        <p:nvSpPr>
          <p:cNvPr id="2" name="Rectangle 1"/>
          <p:cNvSpPr/>
          <p:nvPr/>
        </p:nvSpPr>
        <p:spPr>
          <a:xfrm>
            <a:off x="533400" y="2017713"/>
            <a:ext cx="3352800" cy="4524315"/>
          </a:xfrm>
          <a:prstGeom prst="rect">
            <a:avLst/>
          </a:prstGeom>
          <a:solidFill>
            <a:schemeClr val="tx2">
              <a:lumMod val="20000"/>
              <a:lumOff val="80000"/>
            </a:schemeClr>
          </a:solidFill>
          <a:ln>
            <a:solidFill>
              <a:schemeClr val="tx1"/>
            </a:solidFill>
          </a:ln>
        </p:spPr>
        <p:txBody>
          <a:bodyPr wrap="square">
            <a:spAutoFit/>
          </a:bodyPr>
          <a:lstStyle/>
          <a:p>
            <a:pPr>
              <a:defRPr/>
            </a:pPr>
            <a:r>
              <a:rPr lang="en-US" sz="2400" b="1" dirty="0"/>
              <a:t>Demographics</a:t>
            </a:r>
            <a:r>
              <a:rPr lang="en-US" sz="2400" dirty="0"/>
              <a:t> are the core of almost all segmentation because they are easy and logical.  In addition, they are a cost-effective way to reach segments and demographic shifts are easier to identify than other types of shifts. </a:t>
            </a:r>
          </a:p>
        </p:txBody>
      </p:sp>
    </p:spTree>
    <p:extLst>
      <p:ext uri="{BB962C8B-B14F-4D97-AF65-F5344CB8AC3E}">
        <p14:creationId xmlns:p14="http://schemas.microsoft.com/office/powerpoint/2010/main" val="1436327834"/>
      </p:ext>
    </p:extLst>
  </p:cSld>
  <p:clrMapOvr>
    <a:masterClrMapping/>
  </p:clrMapOvr>
  <p:transition>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457200" y="1722438"/>
            <a:ext cx="8229600" cy="4373562"/>
          </a:xfrm>
        </p:spPr>
        <p:txBody>
          <a:bodyPr>
            <a:normAutofit/>
          </a:bodyPr>
          <a:lstStyle/>
          <a:p>
            <a:pPr eaLnBrk="1" hangingPunct="1"/>
            <a:r>
              <a:rPr lang="en-US" sz="2800" smtClean="0"/>
              <a:t>It is based on geography and demographics (analysis of people demographically by where they live)</a:t>
            </a:r>
          </a:p>
          <a:p>
            <a:pPr eaLnBrk="1" hangingPunct="1"/>
            <a:r>
              <a:rPr lang="en-US" sz="2800" smtClean="0"/>
              <a:t>People who live close to one another are similar in income levels, tastes, preferences, lifestyles and consumption (</a:t>
            </a:r>
            <a:r>
              <a:rPr lang="en-US" sz="2800" smtClean="0">
                <a:solidFill>
                  <a:srgbClr val="FF0000"/>
                </a:solidFill>
              </a:rPr>
              <a:t>Birds of a feather flock together</a:t>
            </a:r>
            <a:r>
              <a:rPr lang="en-US" sz="2800" smtClean="0"/>
              <a:t>). They might eat similar foods, like the same movies, and take the same types of vacations.  </a:t>
            </a:r>
          </a:p>
          <a:p>
            <a:pPr eaLnBrk="1" hangingPunct="1"/>
            <a:r>
              <a:rPr lang="en-US" sz="2800" b="1" smtClean="0"/>
              <a:t>Geodemographic</a:t>
            </a:r>
            <a:r>
              <a:rPr lang="en-US" sz="2800" smtClean="0"/>
              <a:t> segmentation is a popular use of geography in targeting</a:t>
            </a:r>
          </a:p>
          <a:p>
            <a:pPr eaLnBrk="1" hangingPunct="1"/>
            <a:endParaRPr lang="en-US" sz="2800" smtClean="0"/>
          </a:p>
        </p:txBody>
      </p:sp>
      <p:sp>
        <p:nvSpPr>
          <p:cNvPr id="6" name="Slide Number Placeholder 5"/>
          <p:cNvSpPr>
            <a:spLocks noGrp="1"/>
          </p:cNvSpPr>
          <p:nvPr>
            <p:ph type="sldNum" sz="quarter" idx="12"/>
          </p:nvPr>
        </p:nvSpPr>
        <p:spPr>
          <a:xfrm>
            <a:off x="6477000" y="6492875"/>
            <a:ext cx="2133600" cy="365125"/>
          </a:xfrm>
        </p:spPr>
        <p:txBody>
          <a:bodyPr/>
          <a:lstStyle/>
          <a:p>
            <a:pPr>
              <a:defRPr/>
            </a:pPr>
            <a:fld id="{E6D09C42-EB17-4E0D-87FE-4D14C77173D2}" type="slidenum">
              <a:rPr lang="en-US"/>
              <a:pPr>
                <a:defRPr/>
              </a:pPr>
              <a:t>6</a:t>
            </a:fld>
            <a:endParaRPr lang="en-US" dirty="0"/>
          </a:p>
        </p:txBody>
      </p:sp>
      <p:sp>
        <p:nvSpPr>
          <p:cNvPr id="10242" name="Title 1"/>
          <p:cNvSpPr>
            <a:spLocks noGrp="1"/>
          </p:cNvSpPr>
          <p:nvPr>
            <p:ph type="title"/>
          </p:nvPr>
        </p:nvSpPr>
        <p:spPr/>
        <p:txBody>
          <a:bodyPr/>
          <a:lstStyle/>
          <a:p>
            <a:pPr eaLnBrk="1" hangingPunct="1"/>
            <a:r>
              <a:rPr lang="en-US" smtClean="0"/>
              <a:t>Geodemographic Segmentation</a:t>
            </a:r>
          </a:p>
        </p:txBody>
      </p:sp>
      <p:pic>
        <p:nvPicPr>
          <p:cNvPr id="10244" name="Picture 2" descr="C:\Documents and Settings\utter\Local Settings\Temporary Internet Files\Content.IE5\AJVCC7L6\MMj02832680000[1].gif">
            <a:hlinkClick r:id="rId3"/>
          </p:cNvPr>
          <p:cNvPicPr>
            <a:picLocks noChangeAspect="1" noChangeArrowheads="1" noCrop="1"/>
          </p:cNvPicPr>
          <p:nvPr/>
        </p:nvPicPr>
        <p:blipFill>
          <a:blip r:embed="rId4"/>
          <a:srcRect/>
          <a:stretch>
            <a:fillRect/>
          </a:stretch>
        </p:blipFill>
        <p:spPr bwMode="auto">
          <a:xfrm>
            <a:off x="7543800" y="5638800"/>
            <a:ext cx="771525" cy="762000"/>
          </a:xfrm>
          <a:prstGeom prst="rect">
            <a:avLst/>
          </a:prstGeom>
          <a:noFill/>
          <a:ln w="9525">
            <a:noFill/>
            <a:miter lim="800000"/>
            <a:headEnd/>
            <a:tailEnd/>
          </a:ln>
        </p:spPr>
      </p:pic>
      <p:sp>
        <p:nvSpPr>
          <p:cNvPr id="7" name="Footer Placeholder 6"/>
          <p:cNvSpPr txBox="1">
            <a:spLocks/>
          </p:cNvSpPr>
          <p:nvPr/>
        </p:nvSpPr>
        <p:spPr>
          <a:xfrm>
            <a:off x="6934200" y="6492875"/>
            <a:ext cx="16764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Three  Slide</a:t>
            </a:r>
          </a:p>
        </p:txBody>
      </p:sp>
    </p:spTree>
    <p:extLst>
      <p:ext uri="{BB962C8B-B14F-4D97-AF65-F5344CB8AC3E}">
        <p14:creationId xmlns:p14="http://schemas.microsoft.com/office/powerpoint/2010/main" val="2793772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457200" y="1676400"/>
            <a:ext cx="8229600" cy="1981200"/>
          </a:xfrm>
        </p:spPr>
        <p:txBody>
          <a:bodyPr>
            <a:normAutofit fontScale="92500"/>
          </a:bodyPr>
          <a:lstStyle/>
          <a:p>
            <a:pPr algn="just" eaLnBrk="1" hangingPunct="1"/>
            <a:r>
              <a:rPr lang="en-US" sz="2300" b="1" smtClean="0"/>
              <a:t>Personality traits </a:t>
            </a:r>
            <a:r>
              <a:rPr lang="en-US" sz="2300" smtClean="0"/>
              <a:t>help us identify what segments are valuable to marketers (examples of traits: </a:t>
            </a:r>
            <a:r>
              <a:rPr lang="en-US" sz="2300" smtClean="0">
                <a:solidFill>
                  <a:srgbClr val="C00000"/>
                </a:solidFill>
              </a:rPr>
              <a:t>extraversion, introversion, trust, perceived risk, ambition, aggression…etc.</a:t>
            </a:r>
            <a:r>
              <a:rPr lang="en-US" sz="2300" smtClean="0"/>
              <a:t>).  </a:t>
            </a:r>
          </a:p>
          <a:p>
            <a:pPr algn="just" eaLnBrk="1" hangingPunct="1"/>
            <a:r>
              <a:rPr lang="en-US" sz="2300" smtClean="0"/>
              <a:t>People often </a:t>
            </a:r>
            <a:r>
              <a:rPr lang="en-US" sz="2300" smtClean="0">
                <a:solidFill>
                  <a:srgbClr val="C00000"/>
                </a:solidFill>
              </a:rPr>
              <a:t>do not identify these traits </a:t>
            </a:r>
            <a:r>
              <a:rPr lang="en-US" sz="2300" smtClean="0"/>
              <a:t>because they are guarded or not consciously recognized (so that </a:t>
            </a:r>
            <a:r>
              <a:rPr lang="en-US" sz="2300" smtClean="0">
                <a:solidFill>
                  <a:srgbClr val="C00000"/>
                </a:solidFill>
              </a:rPr>
              <a:t>projective techniques </a:t>
            </a:r>
            <a:r>
              <a:rPr lang="en-US" sz="2300" smtClean="0"/>
              <a:t>are used)</a:t>
            </a:r>
          </a:p>
          <a:p>
            <a:pPr algn="just" eaLnBrk="1" hangingPunct="1"/>
            <a:endParaRPr lang="en-US" sz="2300" smtClean="0"/>
          </a:p>
        </p:txBody>
      </p:sp>
      <p:sp>
        <p:nvSpPr>
          <p:cNvPr id="5" name="Slide Number Placeholder 5"/>
          <p:cNvSpPr>
            <a:spLocks noGrp="1"/>
          </p:cNvSpPr>
          <p:nvPr>
            <p:ph type="sldNum" sz="quarter" idx="12"/>
          </p:nvPr>
        </p:nvSpPr>
        <p:spPr>
          <a:xfrm>
            <a:off x="6553200" y="6492875"/>
            <a:ext cx="2133600" cy="365125"/>
          </a:xfrm>
        </p:spPr>
        <p:txBody>
          <a:bodyPr/>
          <a:lstStyle/>
          <a:p>
            <a:pPr>
              <a:defRPr/>
            </a:pPr>
            <a:fld id="{98F4995D-6867-4247-B489-8323E098B88F}" type="slidenum">
              <a:rPr lang="en-US"/>
              <a:pPr>
                <a:defRPr/>
              </a:pPr>
              <a:t>7</a:t>
            </a:fld>
            <a:endParaRPr lang="en-US" dirty="0"/>
          </a:p>
        </p:txBody>
      </p:sp>
      <p:sp>
        <p:nvSpPr>
          <p:cNvPr id="11266" name="Title 1"/>
          <p:cNvSpPr>
            <a:spLocks noGrp="1"/>
          </p:cNvSpPr>
          <p:nvPr>
            <p:ph type="title"/>
          </p:nvPr>
        </p:nvSpPr>
        <p:spPr/>
        <p:txBody>
          <a:bodyPr/>
          <a:lstStyle/>
          <a:p>
            <a:pPr eaLnBrk="1" hangingPunct="1"/>
            <a:r>
              <a:rPr lang="en-US" smtClean="0"/>
              <a:t>Personality Traits</a:t>
            </a:r>
          </a:p>
        </p:txBody>
      </p:sp>
      <p:sp>
        <p:nvSpPr>
          <p:cNvPr id="6" name="Footer Placeholder 6"/>
          <p:cNvSpPr txBox="1">
            <a:spLocks/>
          </p:cNvSpPr>
          <p:nvPr/>
        </p:nvSpPr>
        <p:spPr>
          <a:xfrm>
            <a:off x="7010400" y="6492875"/>
            <a:ext cx="16764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Three  Slide</a:t>
            </a:r>
          </a:p>
        </p:txBody>
      </p:sp>
      <p:sp>
        <p:nvSpPr>
          <p:cNvPr id="7" name="Rectangle 6"/>
          <p:cNvSpPr/>
          <p:nvPr/>
        </p:nvSpPr>
        <p:spPr>
          <a:xfrm>
            <a:off x="533400" y="4016375"/>
            <a:ext cx="8153400" cy="2308225"/>
          </a:xfrm>
          <a:prstGeom prst="rect">
            <a:avLst/>
          </a:prstGeom>
          <a:solidFill>
            <a:schemeClr val="accent1">
              <a:lumMod val="20000"/>
              <a:lumOff val="80000"/>
            </a:schemeClr>
          </a:solidFill>
          <a:ln>
            <a:solidFill>
              <a:schemeClr val="tx1"/>
            </a:solidFill>
          </a:ln>
        </p:spPr>
        <p:txBody>
          <a:bodyPr>
            <a:spAutoFit/>
          </a:bodyPr>
          <a:lstStyle/>
          <a:p>
            <a:pPr algn="just">
              <a:defRPr/>
            </a:pPr>
            <a:r>
              <a:rPr lang="en-US" dirty="0"/>
              <a:t>For instance, consumers who are open minded and perceive less risk than others in trying new things are likely to be </a:t>
            </a:r>
            <a:r>
              <a:rPr lang="en-US" dirty="0">
                <a:solidFill>
                  <a:srgbClr val="C00000"/>
                </a:solidFill>
              </a:rPr>
              <a:t>consumers innovators</a:t>
            </a:r>
            <a:r>
              <a:rPr lang="en-US" dirty="0"/>
              <a:t>. They are more likely to buy new product  when it first introduced and before many other consumers. Therefore marketers of new products must identify these individuals and target them during the new product’s introduction. Besides, innovators have “</a:t>
            </a:r>
            <a:r>
              <a:rPr lang="en-US" dirty="0">
                <a:solidFill>
                  <a:srgbClr val="FF0000"/>
                </a:solidFill>
              </a:rPr>
              <a:t>exhibition</a:t>
            </a:r>
            <a:r>
              <a:rPr lang="en-US" dirty="0"/>
              <a:t>” personality trait (they want to be the center of a group). This trait might be important for marketers because innovators spread word-of-mouth messages regarding new products and services.</a:t>
            </a:r>
          </a:p>
        </p:txBody>
      </p:sp>
    </p:spTree>
    <p:extLst>
      <p:ext uri="{BB962C8B-B14F-4D97-AF65-F5344CB8AC3E}">
        <p14:creationId xmlns:p14="http://schemas.microsoft.com/office/powerpoint/2010/main" val="1361449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457200" y="1676400"/>
            <a:ext cx="4419600" cy="4648200"/>
          </a:xfrm>
        </p:spPr>
        <p:txBody>
          <a:bodyPr>
            <a:normAutofit lnSpcReduction="10000"/>
          </a:bodyPr>
          <a:lstStyle/>
          <a:p>
            <a:pPr eaLnBrk="1" hangingPunct="1"/>
            <a:r>
              <a:rPr lang="en-US" smtClean="0"/>
              <a:t>Lifestyle Includes activities, interests, and opinions (</a:t>
            </a:r>
            <a:r>
              <a:rPr lang="en-US" smtClean="0">
                <a:solidFill>
                  <a:srgbClr val="C00000"/>
                </a:solidFill>
              </a:rPr>
              <a:t>AIOs</a:t>
            </a:r>
            <a:r>
              <a:rPr lang="en-US" smtClean="0"/>
              <a:t>)</a:t>
            </a:r>
          </a:p>
          <a:p>
            <a:pPr eaLnBrk="1" hangingPunct="1"/>
            <a:r>
              <a:rPr lang="en-US" smtClean="0">
                <a:solidFill>
                  <a:srgbClr val="C00000"/>
                </a:solidFill>
              </a:rPr>
              <a:t>VALS</a:t>
            </a:r>
            <a:r>
              <a:rPr lang="en-US" smtClean="0"/>
              <a:t> = Consumers values + lifestyles (Psychographics).</a:t>
            </a:r>
          </a:p>
          <a:p>
            <a:pPr eaLnBrk="1" hangingPunct="1"/>
            <a:r>
              <a:rPr lang="en-US" smtClean="0"/>
              <a:t>They explain buyer’s purchase decisions and choices.</a:t>
            </a:r>
          </a:p>
        </p:txBody>
      </p:sp>
      <p:sp>
        <p:nvSpPr>
          <p:cNvPr id="7" name="Slide Number Placeholder 5"/>
          <p:cNvSpPr>
            <a:spLocks noGrp="1"/>
          </p:cNvSpPr>
          <p:nvPr>
            <p:ph type="sldNum" sz="quarter" idx="12"/>
          </p:nvPr>
        </p:nvSpPr>
        <p:spPr>
          <a:xfrm>
            <a:off x="6553200" y="6492875"/>
            <a:ext cx="2133600" cy="365125"/>
          </a:xfrm>
        </p:spPr>
        <p:txBody>
          <a:bodyPr/>
          <a:lstStyle/>
          <a:p>
            <a:pPr>
              <a:defRPr/>
            </a:pPr>
            <a:fld id="{AE421925-5ECB-4670-B12F-9928024F2FE5}" type="slidenum">
              <a:rPr lang="en-US"/>
              <a:pPr>
                <a:defRPr/>
              </a:pPr>
              <a:t>8</a:t>
            </a:fld>
            <a:endParaRPr lang="en-US" dirty="0"/>
          </a:p>
        </p:txBody>
      </p:sp>
      <p:sp>
        <p:nvSpPr>
          <p:cNvPr id="12290" name="Title 1"/>
          <p:cNvSpPr>
            <a:spLocks noGrp="1"/>
          </p:cNvSpPr>
          <p:nvPr>
            <p:ph type="title"/>
          </p:nvPr>
        </p:nvSpPr>
        <p:spPr/>
        <p:txBody>
          <a:bodyPr/>
          <a:lstStyle/>
          <a:p>
            <a:pPr eaLnBrk="1" hangingPunct="1"/>
            <a:r>
              <a:rPr lang="en-US" smtClean="0"/>
              <a:t>Lifestyles</a:t>
            </a:r>
          </a:p>
        </p:txBody>
      </p:sp>
      <p:pic>
        <p:nvPicPr>
          <p:cNvPr id="12292" name="Picture 4" descr="ch3-unknown.jpg"/>
          <p:cNvPicPr>
            <a:picLocks noChangeAspect="1"/>
          </p:cNvPicPr>
          <p:nvPr/>
        </p:nvPicPr>
        <p:blipFill>
          <a:blip r:embed="rId3"/>
          <a:srcRect/>
          <a:stretch>
            <a:fillRect/>
          </a:stretch>
        </p:blipFill>
        <p:spPr bwMode="auto">
          <a:xfrm>
            <a:off x="4957763" y="1905000"/>
            <a:ext cx="3805237" cy="3200400"/>
          </a:xfrm>
          <a:prstGeom prst="rect">
            <a:avLst/>
          </a:prstGeom>
          <a:noFill/>
          <a:ln w="9525">
            <a:noFill/>
            <a:miter lim="800000"/>
            <a:headEnd/>
            <a:tailEnd/>
          </a:ln>
        </p:spPr>
      </p:pic>
      <p:sp>
        <p:nvSpPr>
          <p:cNvPr id="8" name="Footer Placeholder 6"/>
          <p:cNvSpPr txBox="1">
            <a:spLocks/>
          </p:cNvSpPr>
          <p:nvPr/>
        </p:nvSpPr>
        <p:spPr>
          <a:xfrm>
            <a:off x="7010400" y="6492875"/>
            <a:ext cx="16764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Three  Slide</a:t>
            </a:r>
          </a:p>
        </p:txBody>
      </p:sp>
    </p:spTree>
    <p:extLst>
      <p:ext uri="{BB962C8B-B14F-4D97-AF65-F5344CB8AC3E}">
        <p14:creationId xmlns:p14="http://schemas.microsoft.com/office/powerpoint/2010/main" val="2542431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1447800"/>
          <a:ext cx="86868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a:xfrm>
            <a:off x="6553200" y="6492875"/>
            <a:ext cx="2133600" cy="365125"/>
          </a:xfrm>
        </p:spPr>
        <p:txBody>
          <a:bodyPr/>
          <a:lstStyle/>
          <a:p>
            <a:pPr>
              <a:defRPr/>
            </a:pPr>
            <a:fld id="{F92CD56D-EFD8-4F67-9864-E59DACA012F0}" type="slidenum">
              <a:rPr lang="en-US"/>
              <a:pPr>
                <a:defRPr/>
              </a:pPr>
              <a:t>9</a:t>
            </a:fld>
            <a:endParaRPr lang="en-US" dirty="0"/>
          </a:p>
        </p:txBody>
      </p:sp>
      <p:sp>
        <p:nvSpPr>
          <p:cNvPr id="13314" name="Title 1"/>
          <p:cNvSpPr>
            <a:spLocks noGrp="1"/>
          </p:cNvSpPr>
          <p:nvPr>
            <p:ph type="title"/>
          </p:nvPr>
        </p:nvSpPr>
        <p:spPr>
          <a:xfrm>
            <a:off x="457200" y="274638"/>
            <a:ext cx="8229600" cy="868362"/>
          </a:xfrm>
        </p:spPr>
        <p:txBody>
          <a:bodyPr>
            <a:normAutofit fontScale="90000"/>
          </a:bodyPr>
          <a:lstStyle/>
          <a:p>
            <a:pPr eaLnBrk="1" hangingPunct="1"/>
            <a:r>
              <a:rPr lang="en-US" sz="2800" smtClean="0"/>
              <a:t>Example: </a:t>
            </a:r>
            <a:br>
              <a:rPr lang="en-US" sz="2800" smtClean="0"/>
            </a:br>
            <a:r>
              <a:rPr lang="en-US" sz="2800" smtClean="0"/>
              <a:t>Two Views of Post-Retirement Lifestyle</a:t>
            </a:r>
            <a:br>
              <a:rPr lang="en-US" sz="2800" smtClean="0"/>
            </a:br>
            <a:r>
              <a:rPr lang="en-US" sz="2800" smtClean="0"/>
              <a:t>(</a:t>
            </a:r>
            <a:r>
              <a:rPr lang="en-US" sz="2800" smtClean="0">
                <a:solidFill>
                  <a:srgbClr val="C00000"/>
                </a:solidFill>
              </a:rPr>
              <a:t>Two segments</a:t>
            </a:r>
            <a:r>
              <a:rPr lang="en-US" sz="2800" smtClean="0"/>
              <a:t>)</a:t>
            </a:r>
          </a:p>
        </p:txBody>
      </p:sp>
      <p:sp>
        <p:nvSpPr>
          <p:cNvPr id="7" name="Footer Placeholder 6"/>
          <p:cNvSpPr txBox="1">
            <a:spLocks/>
          </p:cNvSpPr>
          <p:nvPr/>
        </p:nvSpPr>
        <p:spPr>
          <a:xfrm>
            <a:off x="7010400" y="6492875"/>
            <a:ext cx="16764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Three  Slide</a:t>
            </a:r>
          </a:p>
        </p:txBody>
      </p:sp>
    </p:spTree>
    <p:extLst>
      <p:ext uri="{BB962C8B-B14F-4D97-AF65-F5344CB8AC3E}">
        <p14:creationId xmlns:p14="http://schemas.microsoft.com/office/powerpoint/2010/main" val="3112977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1702</Words>
  <Application>Microsoft Office PowerPoint</Application>
  <PresentationFormat>On-screen Show (4:3)</PresentationFormat>
  <Paragraphs>190</Paragraphs>
  <Slides>25</Slides>
  <Notes>20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Market Segmentation and Strategic Targeting</vt:lpstr>
      <vt:lpstr>Why Segmentation is Necessary</vt:lpstr>
      <vt:lpstr>Bases for Segmentation</vt:lpstr>
      <vt:lpstr>Consumer-Rooted Segmentation Bases</vt:lpstr>
      <vt:lpstr>Demographic Segmentation</vt:lpstr>
      <vt:lpstr>Geodemographic Segmentation</vt:lpstr>
      <vt:lpstr>Personality Traits</vt:lpstr>
      <vt:lpstr>Lifestyles</vt:lpstr>
      <vt:lpstr>Example:  Two Views of Post-Retirement Lifestyle (Two segments)</vt:lpstr>
      <vt:lpstr>What Kind of Consumer Does This Ad Target?</vt:lpstr>
      <vt:lpstr>VALS – Figure 3.4</vt:lpstr>
      <vt:lpstr>VALS Psychographic Segmentation</vt:lpstr>
      <vt:lpstr>VALS Psychographic Segmentation</vt:lpstr>
      <vt:lpstr>Socio-Cultural Values and Beliefs</vt:lpstr>
      <vt:lpstr>Consumption-Specific  Segmentation Bases</vt:lpstr>
      <vt:lpstr>Usage-Behavior </vt:lpstr>
      <vt:lpstr>Usage-Behavior </vt:lpstr>
      <vt:lpstr>Which Consumption-Related Segmentation Is Featured in This Ad?</vt:lpstr>
      <vt:lpstr>Benefits Segmentation</vt:lpstr>
      <vt:lpstr>Which Distinct Benefit Does Each of the Two Brands Shown in This Figure Deliver?</vt:lpstr>
      <vt:lpstr>The Dentyne Ad’s Benefit is Fresh Breath and the Nicorette Ad is Whitening and Smoking Cessation</vt:lpstr>
      <vt:lpstr>Implementing Segmentation Strategies</vt:lpstr>
      <vt:lpstr>Implementing Segmentation Strategies</vt:lpstr>
      <vt:lpstr>Criteria for Effective Targeting</vt:lpstr>
      <vt:lpstr>Criteria for Effective Targeting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Segmentation and Strategic Targeting</dc:title>
  <dc:creator>Synthia</dc:creator>
  <cp:lastModifiedBy>Synthia</cp:lastModifiedBy>
  <cp:revision>1</cp:revision>
  <dcterms:created xsi:type="dcterms:W3CDTF">2015-02-17T07:48:36Z</dcterms:created>
  <dcterms:modified xsi:type="dcterms:W3CDTF">2015-02-17T07:49:37Z</dcterms:modified>
</cp:coreProperties>
</file>